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6"/>
  </p:notesMasterIdLst>
  <p:sldIdLst>
    <p:sldId id="333" r:id="rId2"/>
    <p:sldId id="313" r:id="rId3"/>
    <p:sldId id="331" r:id="rId4"/>
    <p:sldId id="332" r:id="rId5"/>
    <p:sldId id="274"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9" r:id="rId19"/>
    <p:sldId id="290" r:id="rId20"/>
    <p:sldId id="291" r:id="rId21"/>
    <p:sldId id="292" r:id="rId22"/>
    <p:sldId id="293" r:id="rId23"/>
    <p:sldId id="294" r:id="rId24"/>
    <p:sldId id="357"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00" autoAdjust="0"/>
    <p:restoredTop sz="78839" autoAdjust="0"/>
  </p:normalViewPr>
  <p:slideViewPr>
    <p:cSldViewPr snapToGrid="0">
      <p:cViewPr varScale="1">
        <p:scale>
          <a:sx n="57" d="100"/>
          <a:sy n="57" d="100"/>
        </p:scale>
        <p:origin x="-1212" y="-84"/>
      </p:cViewPr>
      <p:guideLst>
        <p:guide orient="horz" pos="2160"/>
        <p:guide pos="3840"/>
      </p:guideLst>
    </p:cSldViewPr>
  </p:slideViewPr>
  <p:notesTextViewPr>
    <p:cViewPr>
      <p:scale>
        <a:sx n="1" d="1"/>
        <a:sy n="1" d="1"/>
      </p:scale>
      <p:origin x="0" y="0"/>
    </p:cViewPr>
  </p:notesTextViewPr>
  <p:sorterViewPr>
    <p:cViewPr>
      <p:scale>
        <a:sx n="60" d="100"/>
        <a:sy n="6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F0CA95-69FD-4908-A996-4DA07927BAE9}" type="datetimeFigureOut">
              <a:rPr lang="en-US" smtClean="0"/>
              <a:pPr/>
              <a:t>5/8/2017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93D4C8-2232-4380-8148-6860D14E9649}" type="slidenum">
              <a:rPr lang="en-US" smtClean="0"/>
              <a:pPr/>
              <a:t>‹N°›</a:t>
            </a:fld>
            <a:endParaRPr lang="en-US"/>
          </a:p>
        </p:txBody>
      </p:sp>
    </p:spTree>
    <p:extLst>
      <p:ext uri="{BB962C8B-B14F-4D97-AF65-F5344CB8AC3E}">
        <p14:creationId xmlns:p14="http://schemas.microsoft.com/office/powerpoint/2010/main" xmlns="" val="12697655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a:t>
            </a:r>
          </a:p>
          <a:p>
            <a:r>
              <a:rPr lang="fr-FR" sz="1200" dirty="0" smtClean="0"/>
              <a:t>L’outil présenté ici est organisé autour des éléments fondamentaux suivants</a:t>
            </a:r>
          </a:p>
          <a:p>
            <a:r>
              <a:rPr lang="fr-FR" sz="1200" dirty="0" smtClean="0"/>
              <a:t>• Prévenir et réduire la probabilité de survenue de flambées épidémiques et d’autres dangers et événements</a:t>
            </a:r>
          </a:p>
          <a:p>
            <a:r>
              <a:rPr lang="fr-FR" sz="1200" dirty="0" smtClean="0"/>
              <a:t>de santé publique tels que définis par le RSI (2005) est essentiel.</a:t>
            </a:r>
          </a:p>
          <a:p>
            <a:r>
              <a:rPr lang="fr-FR" sz="1200" dirty="0" smtClean="0"/>
              <a:t>• Détecter les menaces tôt peut sauver des vies.</a:t>
            </a:r>
          </a:p>
          <a:p>
            <a:r>
              <a:rPr lang="fr-FR" sz="1200" dirty="0" smtClean="0"/>
              <a:t>• Une riposte rapide et efficace nécessite une coordination et une communication multisectorielles, nationales</a:t>
            </a:r>
          </a:p>
          <a:p>
            <a:r>
              <a:rPr lang="en-US" sz="1200" dirty="0" smtClean="0"/>
              <a:t>et </a:t>
            </a:r>
            <a:r>
              <a:rPr lang="en-US" sz="1200" dirty="0" err="1" smtClean="0"/>
              <a:t>internationales</a:t>
            </a:r>
            <a:r>
              <a:rPr lang="en-US" sz="1200" dirty="0" smtClean="0"/>
              <a:t>.</a:t>
            </a:r>
          </a:p>
          <a:p>
            <a:r>
              <a:rPr lang="en-US" dirty="0" smtClean="0"/>
              <a:t>2016 JEE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2</a:t>
            </a:fld>
            <a:endParaRPr lang="en-US"/>
          </a:p>
        </p:txBody>
      </p:sp>
    </p:spTree>
    <p:extLst>
      <p:ext uri="{BB962C8B-B14F-4D97-AF65-F5344CB8AC3E}">
        <p14:creationId xmlns:p14="http://schemas.microsoft.com/office/powerpoint/2010/main" xmlns="" val="16209531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err="1" smtClean="0">
                <a:solidFill>
                  <a:schemeClr val="tx1"/>
                </a:solidFill>
                <a:latin typeface="+mn-lt"/>
                <a:ea typeface="+mn-ea"/>
                <a:cs typeface="+mn-cs"/>
              </a:rPr>
              <a:t>accination</a:t>
            </a:r>
            <a:endParaRPr lang="en-US"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Cibles </a:t>
            </a:r>
            <a:r>
              <a:rPr lang="fr-FR" sz="1200" b="0" i="0" u="none" strike="noStrike" kern="1200" baseline="0" dirty="0" smtClean="0">
                <a:solidFill>
                  <a:schemeClr val="tx1"/>
                </a:solidFill>
                <a:latin typeface="+mn-lt"/>
                <a:ea typeface="+mn-ea"/>
                <a:cs typeface="+mn-cs"/>
              </a:rPr>
              <a:t>– Un système national performant de délivrance de vaccins – envergure nationale, distribution efficace, accès des populations marginalisées, chaîne du froid adaptée et</a:t>
            </a:r>
          </a:p>
          <a:p>
            <a:r>
              <a:rPr lang="fr-FR" sz="1200" b="0" i="0" u="none" strike="noStrike" kern="1200" baseline="0" dirty="0" smtClean="0">
                <a:solidFill>
                  <a:schemeClr val="tx1"/>
                </a:solidFill>
                <a:latin typeface="+mn-lt"/>
                <a:ea typeface="+mn-ea"/>
                <a:cs typeface="+mn-cs"/>
              </a:rPr>
              <a:t>contrôle systématique de la qualité – en mesure de répondre aux nouvelles menaces de maladies.</a:t>
            </a:r>
          </a:p>
          <a:p>
            <a:r>
              <a:rPr lang="fr-FR" sz="1200" b="1" i="0" u="none" strike="noStrike" kern="1200" baseline="0" dirty="0" smtClean="0">
                <a:solidFill>
                  <a:schemeClr val="tx1"/>
                </a:solidFill>
                <a:latin typeface="+mn-lt"/>
                <a:ea typeface="+mn-ea"/>
                <a:cs typeface="+mn-cs"/>
              </a:rPr>
              <a:t>Mesure des cibles </a:t>
            </a:r>
            <a:r>
              <a:rPr lang="fr-FR" sz="1200" b="0" i="0" u="none" strike="noStrike" kern="1200" baseline="0" dirty="0" smtClean="0">
                <a:solidFill>
                  <a:schemeClr val="tx1"/>
                </a:solidFill>
                <a:latin typeface="+mn-lt"/>
                <a:ea typeface="+mn-ea"/>
                <a:cs typeface="+mn-cs"/>
              </a:rPr>
              <a:t>– Couverture de 90 % à 95 % de la population pédiatrique âgée de 12 mois dans le pays avec au moins une dose de vaccin à valence rougeole, documentée</a:t>
            </a:r>
          </a:p>
          <a:p>
            <a:r>
              <a:rPr lang="fr-FR" sz="1200" b="0" i="0" u="none" strike="noStrike" kern="1200" baseline="0" dirty="0" smtClean="0">
                <a:solidFill>
                  <a:schemeClr val="tx1"/>
                </a:solidFill>
                <a:latin typeface="+mn-lt"/>
                <a:ea typeface="+mn-ea"/>
                <a:cs typeface="+mn-cs"/>
              </a:rPr>
              <a:t>par des enquêtes de couverture ou des données administratives.</a:t>
            </a:r>
          </a:p>
          <a:p>
            <a:r>
              <a:rPr lang="fr-FR" sz="1200" b="1" i="0" u="none" strike="noStrike" kern="1200" baseline="0" dirty="0" smtClean="0">
                <a:solidFill>
                  <a:schemeClr val="tx1"/>
                </a:solidFill>
                <a:latin typeface="+mn-lt"/>
                <a:ea typeface="+mn-ea"/>
                <a:cs typeface="+mn-cs"/>
              </a:rPr>
              <a:t>Effet souhaité </a:t>
            </a:r>
            <a:r>
              <a:rPr lang="fr-FR" sz="1200" b="0" i="0" u="none" strike="noStrike" kern="1200" baseline="0" dirty="0" smtClean="0">
                <a:solidFill>
                  <a:schemeClr val="tx1"/>
                </a:solidFill>
                <a:latin typeface="+mn-lt"/>
                <a:ea typeface="+mn-ea"/>
                <a:cs typeface="+mn-cs"/>
              </a:rPr>
              <a:t>– Protection efficace à travers la réalisation et le maintien de la vaccination contre la rougeole et contre d’autres maladies à prévention vaccinale à tendance</a:t>
            </a:r>
          </a:p>
          <a:p>
            <a:r>
              <a:rPr lang="fr-FR" sz="1200" b="0" i="0" u="none" strike="noStrike" kern="1200" baseline="0" dirty="0" smtClean="0">
                <a:solidFill>
                  <a:schemeClr val="tx1"/>
                </a:solidFill>
                <a:latin typeface="+mn-lt"/>
                <a:ea typeface="+mn-ea"/>
                <a:cs typeface="+mn-cs"/>
              </a:rPr>
              <a:t>épidémique. L’accent est mis sur la vaccination contre la rougeole car elle est largement reconnue comme un indicateur indirect de la vaccination globale contre les maladies à</a:t>
            </a:r>
          </a:p>
          <a:p>
            <a:r>
              <a:rPr lang="fr-FR" sz="1200" b="0" i="0" u="none" strike="noStrike" kern="1200" baseline="0" dirty="0" smtClean="0">
                <a:solidFill>
                  <a:schemeClr val="tx1"/>
                </a:solidFill>
                <a:latin typeface="+mn-lt"/>
                <a:ea typeface="+mn-ea"/>
                <a:cs typeface="+mn-cs"/>
              </a:rPr>
              <a:t>prévention vaccinale. Les pays doivent également identifier et cibler les populations à risque de maladies à prévention vaccinale à tendance épidémique d’importance nationale</a:t>
            </a:r>
          </a:p>
          <a:p>
            <a:r>
              <a:rPr lang="fr-FR" sz="1200" b="0" i="0" u="none" strike="noStrike" kern="1200" baseline="0" dirty="0" smtClean="0">
                <a:solidFill>
                  <a:schemeClr val="tx1"/>
                </a:solidFill>
                <a:latin typeface="+mn-lt"/>
                <a:ea typeface="+mn-ea"/>
                <a:cs typeface="+mn-cs"/>
              </a:rPr>
              <a:t>(par exemple le choléra, l’encéphalite japonaise, la méningococcie, la fièvre typhoïde et la fièvre jaune) pour les vacciner. Dans le cas de maladies transmissibles des bovins aux</a:t>
            </a:r>
          </a:p>
          <a:p>
            <a:r>
              <a:rPr lang="fr-FR" sz="1200" b="0" i="0" u="none" strike="noStrike" kern="1200" baseline="0" dirty="0" smtClean="0">
                <a:solidFill>
                  <a:schemeClr val="tx1"/>
                </a:solidFill>
                <a:latin typeface="+mn-lt"/>
                <a:ea typeface="+mn-ea"/>
                <a:cs typeface="+mn-cs"/>
              </a:rPr>
              <a:t>humains, telles que la maladie du charbon ou la rage, la vaccination animale doit également être prise en compte.</a:t>
            </a:r>
          </a:p>
          <a:p>
            <a:endParaRPr lang="fr-FR"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P.7.1 La couverture vaccinale (rougeole) fait partie intégrante d’un</a:t>
            </a:r>
          </a:p>
          <a:p>
            <a:r>
              <a:rPr lang="en-US" sz="1200" b="1" i="0" u="none" strike="noStrike" kern="1200" baseline="0" dirty="0" err="1" smtClean="0">
                <a:solidFill>
                  <a:schemeClr val="tx1"/>
                </a:solidFill>
                <a:latin typeface="+mn-lt"/>
                <a:ea typeface="+mn-ea"/>
                <a:cs typeface="+mn-cs"/>
              </a:rPr>
              <a:t>programme</a:t>
            </a:r>
            <a:r>
              <a:rPr lang="en-US" sz="1200" b="1" i="0" u="none" strike="noStrike" kern="1200" baseline="0" dirty="0" smtClean="0">
                <a:solidFill>
                  <a:schemeClr val="tx1"/>
                </a:solidFill>
                <a:latin typeface="+mn-lt"/>
                <a:ea typeface="+mn-ea"/>
                <a:cs typeface="+mn-cs"/>
              </a:rPr>
              <a:t> national.</a:t>
            </a:r>
          </a:p>
          <a:p>
            <a:r>
              <a:rPr lang="fr-FR" sz="1200" b="1" i="0" u="none" strike="noStrike" kern="1200" baseline="0" dirty="0" smtClean="0">
                <a:solidFill>
                  <a:schemeClr val="tx1"/>
                </a:solidFill>
                <a:latin typeface="+mn-lt"/>
                <a:ea typeface="+mn-ea"/>
                <a:cs typeface="+mn-cs"/>
              </a:rPr>
              <a:t>P.7.2 Accès et délivrance de vaccins au niveau national.</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11</a:t>
            </a:fld>
            <a:endParaRPr lang="en-US"/>
          </a:p>
        </p:txBody>
      </p:sp>
    </p:spTree>
    <p:extLst>
      <p:ext uri="{BB962C8B-B14F-4D97-AF65-F5344CB8AC3E}">
        <p14:creationId xmlns:p14="http://schemas.microsoft.com/office/powerpoint/2010/main" xmlns="" val="33165882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err="1" smtClean="0">
                <a:solidFill>
                  <a:schemeClr val="tx1"/>
                </a:solidFill>
                <a:latin typeface="+mn-lt"/>
                <a:ea typeface="+mn-ea"/>
                <a:cs typeface="+mn-cs"/>
              </a:rPr>
              <a:t>Système</a:t>
            </a:r>
            <a:r>
              <a:rPr lang="en-US" sz="1200" b="0" i="0" u="none" strike="noStrike" kern="1200" baseline="0" dirty="0" smtClean="0">
                <a:solidFill>
                  <a:schemeClr val="tx1"/>
                </a:solidFill>
                <a:latin typeface="+mn-lt"/>
                <a:ea typeface="+mn-ea"/>
                <a:cs typeface="+mn-cs"/>
              </a:rPr>
              <a:t> national de </a:t>
            </a:r>
            <a:r>
              <a:rPr lang="en-US" sz="1200" b="0" i="0" u="none" strike="noStrike" kern="1200" baseline="0" dirty="0" err="1" smtClean="0">
                <a:solidFill>
                  <a:schemeClr val="tx1"/>
                </a:solidFill>
                <a:latin typeface="+mn-lt"/>
                <a:ea typeface="+mn-ea"/>
                <a:cs typeface="+mn-cs"/>
              </a:rPr>
              <a:t>laboratoires</a:t>
            </a:r>
            <a:endParaRPr lang="en-US"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Cibles </a:t>
            </a:r>
            <a:r>
              <a:rPr lang="fr-FR" sz="1200" b="0" i="0" u="none" strike="noStrike" kern="1200" baseline="0" dirty="0" smtClean="0">
                <a:solidFill>
                  <a:schemeClr val="tx1"/>
                </a:solidFill>
                <a:latin typeface="+mn-lt"/>
                <a:ea typeface="+mn-ea"/>
                <a:cs typeface="+mn-cs"/>
              </a:rPr>
              <a:t>– Surveillance biologique en temps réel avec un système national de laboratoires et des tests diagnostiques modernes et efficaces sur les lieux de soins et en laboratoire.</a:t>
            </a:r>
          </a:p>
          <a:p>
            <a:r>
              <a:rPr lang="fr-FR" sz="1200" b="1" i="0" u="none" strike="noStrike" kern="1200" baseline="0" dirty="0" smtClean="0">
                <a:solidFill>
                  <a:schemeClr val="tx1"/>
                </a:solidFill>
                <a:latin typeface="+mn-lt"/>
                <a:ea typeface="+mn-ea"/>
                <a:cs typeface="+mn-cs"/>
              </a:rPr>
              <a:t>Mesure des cibles </a:t>
            </a:r>
            <a:r>
              <a:rPr lang="fr-FR" sz="1200" b="0" i="0" u="none" strike="noStrike" kern="1200" baseline="0" dirty="0" smtClean="0">
                <a:solidFill>
                  <a:schemeClr val="tx1"/>
                </a:solidFill>
                <a:latin typeface="+mn-lt"/>
                <a:ea typeface="+mn-ea"/>
                <a:cs typeface="+mn-cs"/>
              </a:rPr>
              <a:t>– Un système de laboratoires d’envergure nationale en mesure de réaliser de manière fiable au moins cinq des dix tests principaux sur des échantillons</a:t>
            </a:r>
          </a:p>
          <a:p>
            <a:r>
              <a:rPr lang="fr-FR" sz="1200" b="0" i="0" u="none" strike="noStrike" kern="1200" baseline="0" dirty="0" smtClean="0">
                <a:solidFill>
                  <a:schemeClr val="tx1"/>
                </a:solidFill>
                <a:latin typeface="+mn-lt"/>
                <a:ea typeface="+mn-ea"/>
                <a:cs typeface="+mn-cs"/>
              </a:rPr>
              <a:t>correctement identifiés et collectés lors d’une épidémie, et transportés en toute sécurité vers des laboratoires agréés à partir d’au moins 80 % des zones/districts intermédiaires</a:t>
            </a:r>
          </a:p>
          <a:p>
            <a:r>
              <a:rPr lang="en-US" sz="1200" b="0" i="0" u="none" strike="noStrike" kern="1200" baseline="0" dirty="0" err="1" smtClean="0">
                <a:solidFill>
                  <a:schemeClr val="tx1"/>
                </a:solidFill>
                <a:latin typeface="+mn-lt"/>
                <a:ea typeface="+mn-ea"/>
                <a:cs typeface="+mn-cs"/>
              </a:rPr>
              <a:t>dans</a:t>
            </a:r>
            <a:r>
              <a:rPr lang="en-US" sz="1200" b="0" i="0" u="none" strike="noStrike" kern="1200" baseline="0" dirty="0" smtClean="0">
                <a:solidFill>
                  <a:schemeClr val="tx1"/>
                </a:solidFill>
                <a:latin typeface="+mn-lt"/>
                <a:ea typeface="+mn-ea"/>
                <a:cs typeface="+mn-cs"/>
              </a:rPr>
              <a:t> le pays.</a:t>
            </a:r>
          </a:p>
          <a:p>
            <a:r>
              <a:rPr lang="fr-FR" sz="1200" b="1" i="0" u="none" strike="noStrike" kern="1200" baseline="0" dirty="0" smtClean="0">
                <a:solidFill>
                  <a:schemeClr val="tx1"/>
                </a:solidFill>
                <a:latin typeface="+mn-lt"/>
                <a:ea typeface="+mn-ea"/>
                <a:cs typeface="+mn-cs"/>
              </a:rPr>
              <a:t>Effet souhaité </a:t>
            </a:r>
            <a:r>
              <a:rPr lang="fr-FR" sz="1200" b="0" i="0" u="none" strike="noStrike" kern="1200" baseline="0" dirty="0" smtClean="0">
                <a:solidFill>
                  <a:schemeClr val="tx1"/>
                </a:solidFill>
                <a:latin typeface="+mn-lt"/>
                <a:ea typeface="+mn-ea"/>
                <a:cs typeface="+mn-cs"/>
              </a:rPr>
              <a:t>– Utilisation efficace d’un système de laboratoires d’envergure nationale en mesure de détecter et de caractériser en toute sécurité et avec précision les agents</a:t>
            </a:r>
          </a:p>
          <a:p>
            <a:r>
              <a:rPr lang="fr-FR" sz="1200" b="0" i="0" u="none" strike="noStrike" kern="1200" baseline="0" dirty="0" smtClean="0">
                <a:solidFill>
                  <a:schemeClr val="tx1"/>
                </a:solidFill>
                <a:latin typeface="+mn-lt"/>
                <a:ea typeface="+mn-ea"/>
                <a:cs typeface="+mn-cs"/>
              </a:rPr>
              <a:t>pathogènes qui causent des maladies épidémiques, y compris les menaces connues et les nouvelles menaces, provenant de tout le pays. Déploiement élargi, utilisation et maintien</a:t>
            </a:r>
          </a:p>
          <a:p>
            <a:r>
              <a:rPr lang="fr-FR" sz="1200" b="0" i="0" u="none" strike="noStrike" kern="1200" baseline="0" dirty="0" smtClean="0">
                <a:solidFill>
                  <a:schemeClr val="tx1"/>
                </a:solidFill>
                <a:latin typeface="+mn-lt"/>
                <a:ea typeface="+mn-ea"/>
                <a:cs typeface="+mn-cs"/>
              </a:rPr>
              <a:t>de tests ou de dispositifs diagnostiques modernes, sans danger, sûrs, appropriés et d’un coût abordable.</a:t>
            </a:r>
          </a:p>
          <a:p>
            <a:endParaRPr lang="fr-FR"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D.1.1 Analyses </a:t>
            </a:r>
            <a:r>
              <a:rPr lang="en-US" sz="1200" b="1" i="0" u="none" strike="noStrike" kern="1200" baseline="0" dirty="0" err="1" smtClean="0">
                <a:solidFill>
                  <a:schemeClr val="tx1"/>
                </a:solidFill>
                <a:latin typeface="+mn-lt"/>
                <a:ea typeface="+mn-ea"/>
                <a:cs typeface="+mn-cs"/>
              </a:rPr>
              <a:t>en</a:t>
            </a:r>
            <a:r>
              <a:rPr lang="en-US" sz="1200" b="1" i="0" u="none" strike="noStrike" kern="1200" baseline="0" dirty="0" smtClean="0">
                <a:solidFill>
                  <a:schemeClr val="tx1"/>
                </a:solidFill>
                <a:latin typeface="+mn-lt"/>
                <a:ea typeface="+mn-ea"/>
                <a:cs typeface="+mn-cs"/>
              </a:rPr>
              <a:t> </a:t>
            </a:r>
            <a:r>
              <a:rPr lang="en-US" sz="1200" b="1" i="0" u="none" strike="noStrike" kern="1200" baseline="0" dirty="0" err="1" smtClean="0">
                <a:solidFill>
                  <a:schemeClr val="tx1"/>
                </a:solidFill>
                <a:latin typeface="+mn-lt"/>
                <a:ea typeface="+mn-ea"/>
                <a:cs typeface="+mn-cs"/>
              </a:rPr>
              <a:t>laboratoire</a:t>
            </a:r>
            <a:endParaRPr lang="en-US" sz="1200" b="1"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pour la </a:t>
            </a:r>
            <a:r>
              <a:rPr lang="en-US" sz="1200" b="1" i="0" u="none" strike="noStrike" kern="1200" baseline="0" dirty="0" err="1" smtClean="0">
                <a:solidFill>
                  <a:schemeClr val="tx1"/>
                </a:solidFill>
                <a:latin typeface="+mn-lt"/>
                <a:ea typeface="+mn-ea"/>
                <a:cs typeface="+mn-cs"/>
              </a:rPr>
              <a:t>détection</a:t>
            </a:r>
            <a:endParaRPr lang="en-US" sz="1200" b="1"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des maladies </a:t>
            </a:r>
            <a:r>
              <a:rPr lang="en-US" sz="1200" b="1" i="0" u="none" strike="noStrike" kern="1200" baseline="0" dirty="0" err="1" smtClean="0">
                <a:solidFill>
                  <a:schemeClr val="tx1"/>
                </a:solidFill>
                <a:latin typeface="+mn-lt"/>
                <a:ea typeface="+mn-ea"/>
                <a:cs typeface="+mn-cs"/>
              </a:rPr>
              <a:t>prioritaires</a:t>
            </a:r>
            <a:r>
              <a:rPr lang="en-US" sz="1200" b="1" i="0" u="none" strike="noStrike" kern="1200" baseline="0" dirty="0" smtClean="0">
                <a:solidFill>
                  <a:schemeClr val="tx1"/>
                </a:solidFill>
                <a:latin typeface="+mn-lt"/>
                <a:ea typeface="+mn-ea"/>
                <a:cs typeface="+mn-cs"/>
              </a:rPr>
              <a:t>.</a:t>
            </a:r>
          </a:p>
          <a:p>
            <a:r>
              <a:rPr lang="fr-FR" sz="1200" b="1" i="0" u="none" strike="noStrike" kern="1200" baseline="0" dirty="0" smtClean="0">
                <a:solidFill>
                  <a:schemeClr val="tx1"/>
                </a:solidFill>
                <a:latin typeface="+mn-lt"/>
                <a:ea typeface="+mn-ea"/>
                <a:cs typeface="+mn-cs"/>
              </a:rPr>
              <a:t>D.1.2 Système pour le transfert et le</a:t>
            </a:r>
          </a:p>
          <a:p>
            <a:r>
              <a:rPr lang="en-US" sz="1200" b="1" i="0" u="none" strike="noStrike" kern="1200" baseline="0" dirty="0" smtClean="0">
                <a:solidFill>
                  <a:schemeClr val="tx1"/>
                </a:solidFill>
                <a:latin typeface="+mn-lt"/>
                <a:ea typeface="+mn-ea"/>
                <a:cs typeface="+mn-cs"/>
              </a:rPr>
              <a:t>transport </a:t>
            </a:r>
            <a:r>
              <a:rPr lang="en-US" sz="1200" b="1" i="0" u="none" strike="noStrike" kern="1200" baseline="0" dirty="0" err="1" smtClean="0">
                <a:solidFill>
                  <a:schemeClr val="tx1"/>
                </a:solidFill>
                <a:latin typeface="+mn-lt"/>
                <a:ea typeface="+mn-ea"/>
                <a:cs typeface="+mn-cs"/>
              </a:rPr>
              <a:t>d’échantillons</a:t>
            </a:r>
            <a:r>
              <a:rPr lang="en-US" sz="1200" b="1" i="0" u="none" strike="noStrike" kern="1200" baseline="0" dirty="0" smtClean="0">
                <a:solidFill>
                  <a:schemeClr val="tx1"/>
                </a:solidFill>
                <a:latin typeface="+mn-lt"/>
                <a:ea typeface="+mn-ea"/>
                <a:cs typeface="+mn-cs"/>
              </a:rPr>
              <a:t>.</a:t>
            </a:r>
          </a:p>
          <a:p>
            <a:r>
              <a:rPr lang="fr-FR" sz="1200" b="1" i="0" u="none" strike="noStrike" kern="1200" baseline="0" dirty="0" smtClean="0">
                <a:solidFill>
                  <a:schemeClr val="tx1"/>
                </a:solidFill>
                <a:latin typeface="+mn-lt"/>
                <a:ea typeface="+mn-ea"/>
                <a:cs typeface="+mn-cs"/>
              </a:rPr>
              <a:t>D.1.3 Tests diagnostiques modernes et efficaces sur</a:t>
            </a:r>
          </a:p>
          <a:p>
            <a:r>
              <a:rPr lang="fr-FR" sz="1200" b="1" i="0" u="none" strike="noStrike" kern="1200" baseline="0" dirty="0" smtClean="0">
                <a:solidFill>
                  <a:schemeClr val="tx1"/>
                </a:solidFill>
                <a:latin typeface="+mn-lt"/>
                <a:ea typeface="+mn-ea"/>
                <a:cs typeface="+mn-cs"/>
              </a:rPr>
              <a:t>les lieux de soins et en laboratoire.</a:t>
            </a:r>
          </a:p>
          <a:p>
            <a:r>
              <a:rPr lang="fr-FR" sz="1200" b="1" i="0" u="none" strike="noStrike" kern="1200" baseline="0" dirty="0" smtClean="0">
                <a:solidFill>
                  <a:schemeClr val="tx1"/>
                </a:solidFill>
                <a:latin typeface="+mn-lt"/>
                <a:ea typeface="+mn-ea"/>
                <a:cs typeface="+mn-cs"/>
              </a:rPr>
              <a:t>D.1.4 Système de qualité des</a:t>
            </a:r>
          </a:p>
          <a:p>
            <a:r>
              <a:rPr lang="en-US" sz="1200" b="1" i="0" u="none" strike="noStrike" kern="1200" baseline="0" dirty="0" err="1" smtClean="0">
                <a:solidFill>
                  <a:schemeClr val="tx1"/>
                </a:solidFill>
                <a:latin typeface="+mn-lt"/>
                <a:ea typeface="+mn-ea"/>
                <a:cs typeface="+mn-cs"/>
              </a:rPr>
              <a:t>laboratoires</a:t>
            </a:r>
            <a:r>
              <a:rPr lang="en-US" sz="1200" b="1" i="0" u="none" strike="noStrike" kern="1200" baseline="0" dirty="0" smtClean="0">
                <a:solidFill>
                  <a:schemeClr val="tx1"/>
                </a:solidFill>
                <a:latin typeface="+mn-lt"/>
                <a:ea typeface="+mn-ea"/>
                <a:cs typeface="+mn-cs"/>
              </a:rPr>
              <a:t>.</a:t>
            </a:r>
            <a:endParaRPr lang="fr-FR" sz="1200" b="0" i="0" u="none" strike="noStrike" kern="1200" baseline="0" dirty="0" smtClean="0">
              <a:solidFill>
                <a:schemeClr val="tx1"/>
              </a:solidFill>
              <a:latin typeface="+mn-lt"/>
              <a:ea typeface="+mn-ea"/>
              <a:cs typeface="+mn-cs"/>
            </a:endParaRPr>
          </a:p>
          <a:p>
            <a:endParaRPr lang="fr-FR" sz="1200" b="0" i="0" u="none" strike="noStrike"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12</a:t>
            </a:fld>
            <a:endParaRPr lang="en-US"/>
          </a:p>
        </p:txBody>
      </p:sp>
    </p:spTree>
    <p:extLst>
      <p:ext uri="{BB962C8B-B14F-4D97-AF65-F5344CB8AC3E}">
        <p14:creationId xmlns:p14="http://schemas.microsoft.com/office/powerpoint/2010/main" xmlns="" val="21276579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Surveillance </a:t>
            </a:r>
            <a:r>
              <a:rPr lang="en-US" sz="1200" b="0" i="0" u="none" strike="noStrike" kern="1200" baseline="0" dirty="0" err="1" smtClean="0">
                <a:solidFill>
                  <a:schemeClr val="tx1"/>
                </a:solidFill>
                <a:latin typeface="+mn-lt"/>
                <a:ea typeface="+mn-ea"/>
                <a:cs typeface="+mn-cs"/>
              </a:rPr>
              <a:t>en</a:t>
            </a:r>
            <a:r>
              <a:rPr lang="en-US" sz="1200" b="0" i="0" u="none" strike="noStrike" kern="1200" baseline="0" dirty="0" smtClean="0">
                <a:solidFill>
                  <a:schemeClr val="tx1"/>
                </a:solidFill>
                <a:latin typeface="+mn-lt"/>
                <a:ea typeface="+mn-ea"/>
                <a:cs typeface="+mn-cs"/>
              </a:rPr>
              <a:t> temps </a:t>
            </a:r>
            <a:r>
              <a:rPr lang="en-US" sz="1200" b="0" i="0" u="none" strike="noStrike" kern="1200" baseline="0" dirty="0" err="1" smtClean="0">
                <a:solidFill>
                  <a:schemeClr val="tx1"/>
                </a:solidFill>
                <a:latin typeface="+mn-lt"/>
                <a:ea typeface="+mn-ea"/>
                <a:cs typeface="+mn-cs"/>
              </a:rPr>
              <a:t>réel</a:t>
            </a:r>
            <a:endParaRPr lang="en-US"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Cibles </a:t>
            </a:r>
            <a:r>
              <a:rPr lang="fr-FR" sz="1200" b="0" i="0" u="none" strike="noStrike" kern="1200" baseline="0" dirty="0" smtClean="0">
                <a:solidFill>
                  <a:schemeClr val="tx1"/>
                </a:solidFill>
                <a:latin typeface="+mn-lt"/>
                <a:ea typeface="+mn-ea"/>
                <a:cs typeface="+mn-cs"/>
              </a:rPr>
              <a:t>– Renforcement de l’indicateur fondamental – et systèmes de surveillance des événements qui soient en mesure de détecter des événements intéressant la santé publique,</a:t>
            </a:r>
          </a:p>
          <a:p>
            <a:r>
              <a:rPr lang="fr-FR" sz="1200" b="0" i="0" u="none" strike="noStrike" kern="1200" baseline="0" dirty="0" smtClean="0">
                <a:solidFill>
                  <a:schemeClr val="tx1"/>
                </a:solidFill>
                <a:latin typeface="+mn-lt"/>
                <a:ea typeface="+mn-ea"/>
                <a:cs typeface="+mn-cs"/>
              </a:rPr>
              <a:t>la santé animale et la sécurité sanitaire ; amélioration de la communication et de la collaboration à travers les secteurs et entre les autorités aux niveaux infranationaux (local</a:t>
            </a:r>
          </a:p>
          <a:p>
            <a:r>
              <a:rPr lang="fr-FR" sz="1200" b="0" i="0" u="none" strike="noStrike" kern="1200" baseline="0" dirty="0" smtClean="0">
                <a:solidFill>
                  <a:schemeClr val="tx1"/>
                </a:solidFill>
                <a:latin typeface="+mn-lt"/>
                <a:ea typeface="+mn-ea"/>
                <a:cs typeface="+mn-cs"/>
              </a:rPr>
              <a:t>et intermédiaire), national et international dans le domaine de la surveillance des événements relevant de la santé publique ; amélioration des capacités aux niveaux national et</a:t>
            </a:r>
          </a:p>
          <a:p>
            <a:r>
              <a:rPr lang="fr-FR" sz="1200" b="0" i="0" u="none" strike="noStrike" kern="1200" baseline="0" dirty="0" smtClean="0">
                <a:solidFill>
                  <a:schemeClr val="tx1"/>
                </a:solidFill>
                <a:latin typeface="+mn-lt"/>
                <a:ea typeface="+mn-ea"/>
                <a:cs typeface="+mn-cs"/>
              </a:rPr>
              <a:t>intermédiaire/régional pour l’analyse et la mise en relation des données provenant de systèmes renforcés de surveillance en temps réel, notamment de systèmes de notification</a:t>
            </a:r>
          </a:p>
          <a:p>
            <a:r>
              <a:rPr lang="fr-FR" sz="1200" b="0" i="0" u="none" strike="noStrike" kern="1200" baseline="0" dirty="0" smtClean="0">
                <a:solidFill>
                  <a:schemeClr val="tx1"/>
                </a:solidFill>
                <a:latin typeface="+mn-lt"/>
                <a:ea typeface="+mn-ea"/>
                <a:cs typeface="+mn-cs"/>
              </a:rPr>
              <a:t>électronique interopérables et interconnectés. Ces données peuvent être des données épidémiologiques, cliniques, de laboratoire, d’analyses environnementales, de sécurité et</a:t>
            </a:r>
          </a:p>
          <a:p>
            <a:r>
              <a:rPr lang="fr-FR" sz="1200" b="0" i="0" u="none" strike="noStrike" kern="1200" baseline="0" dirty="0" smtClean="0">
                <a:solidFill>
                  <a:schemeClr val="tx1"/>
                </a:solidFill>
                <a:latin typeface="+mn-lt"/>
                <a:ea typeface="+mn-ea"/>
                <a:cs typeface="+mn-cs"/>
              </a:rPr>
              <a:t>de qualité des produits, et </a:t>
            </a:r>
            <a:r>
              <a:rPr lang="fr-FR" sz="1200" b="0" i="0" u="none" strike="noStrike" kern="1200" baseline="0" dirty="0" err="1" smtClean="0">
                <a:solidFill>
                  <a:schemeClr val="tx1"/>
                </a:solidFill>
                <a:latin typeface="+mn-lt"/>
                <a:ea typeface="+mn-ea"/>
                <a:cs typeface="+mn-cs"/>
              </a:rPr>
              <a:t>bioinformatiques</a:t>
            </a:r>
            <a:r>
              <a:rPr lang="fr-FR" sz="1200" b="0" i="0" u="none" strike="noStrike" kern="1200" baseline="0" dirty="0" smtClean="0">
                <a:solidFill>
                  <a:schemeClr val="tx1"/>
                </a:solidFill>
                <a:latin typeface="+mn-lt"/>
                <a:ea typeface="+mn-ea"/>
                <a:cs typeface="+mn-cs"/>
              </a:rPr>
              <a:t> ; enfin, poursuite du développement des principales capacités pour répondre aux exigences en matière de surveillance conformément</a:t>
            </a:r>
          </a:p>
          <a:p>
            <a:r>
              <a:rPr lang="fr-FR" sz="1200" b="0" i="0" u="none" strike="noStrike" kern="1200" baseline="0" dirty="0" smtClean="0">
                <a:solidFill>
                  <a:schemeClr val="tx1"/>
                </a:solidFill>
                <a:latin typeface="+mn-lt"/>
                <a:ea typeface="+mn-ea"/>
                <a:cs typeface="+mn-cs"/>
              </a:rPr>
              <a:t>aux normes établies par le RSI et l’OIE.</a:t>
            </a:r>
          </a:p>
          <a:p>
            <a:r>
              <a:rPr lang="fr-FR" sz="1200" b="1" i="0" u="none" strike="noStrike" kern="1200" baseline="0" dirty="0" smtClean="0">
                <a:solidFill>
                  <a:schemeClr val="tx1"/>
                </a:solidFill>
                <a:latin typeface="+mn-lt"/>
                <a:ea typeface="+mn-ea"/>
                <a:cs typeface="+mn-cs"/>
              </a:rPr>
              <a:t>Mesure des cibles </a:t>
            </a:r>
            <a:r>
              <a:rPr lang="fr-FR" sz="1200" b="0" i="0" u="none" strike="noStrike" kern="1200" baseline="0" dirty="0" smtClean="0">
                <a:solidFill>
                  <a:schemeClr val="tx1"/>
                </a:solidFill>
                <a:latin typeface="+mn-lt"/>
                <a:ea typeface="+mn-ea"/>
                <a:cs typeface="+mn-cs"/>
              </a:rPr>
              <a:t>– Surveillance d’au moins trois syndromes majeurs révélateurs d’une éventuelle situation d’urgence de santé publique, réalisée conformément aux normes</a:t>
            </a:r>
          </a:p>
          <a:p>
            <a:r>
              <a:rPr lang="en-US" sz="1200" b="0" i="0" u="none" strike="noStrike" kern="1200" baseline="0" dirty="0" err="1" smtClean="0">
                <a:solidFill>
                  <a:schemeClr val="tx1"/>
                </a:solidFill>
                <a:latin typeface="+mn-lt"/>
                <a:ea typeface="+mn-ea"/>
                <a:cs typeface="+mn-cs"/>
              </a:rPr>
              <a:t>internationales</a:t>
            </a:r>
            <a:r>
              <a:rPr lang="en-US" sz="1200" b="0" i="0" u="none" strike="noStrike" kern="1200" baseline="0" dirty="0" smtClean="0">
                <a:solidFill>
                  <a:schemeClr val="tx1"/>
                </a:solidFill>
                <a:latin typeface="+mn-lt"/>
                <a:ea typeface="+mn-ea"/>
                <a:cs typeface="+mn-cs"/>
              </a:rPr>
              <a:t>.</a:t>
            </a:r>
          </a:p>
          <a:p>
            <a:r>
              <a:rPr lang="fr-FR" sz="1200" b="1" i="0" u="none" strike="noStrike" kern="1200" baseline="0" dirty="0" smtClean="0">
                <a:solidFill>
                  <a:schemeClr val="tx1"/>
                </a:solidFill>
                <a:latin typeface="+mn-lt"/>
                <a:ea typeface="+mn-ea"/>
                <a:cs typeface="+mn-cs"/>
              </a:rPr>
              <a:t>Effet souhaité </a:t>
            </a:r>
            <a:r>
              <a:rPr lang="fr-FR" sz="1200" b="0" i="0" u="none" strike="noStrike" kern="1200" baseline="0" dirty="0" smtClean="0">
                <a:solidFill>
                  <a:schemeClr val="tx1"/>
                </a:solidFill>
                <a:latin typeface="+mn-lt"/>
                <a:ea typeface="+mn-ea"/>
                <a:cs typeface="+mn-cs"/>
              </a:rPr>
              <a:t>– Un système de surveillance de la santé publique qui soit en mesure de détecter des événements susceptibles de menacer la santé publique et la sécurité</a:t>
            </a:r>
          </a:p>
          <a:p>
            <a:r>
              <a:rPr lang="fr-FR" sz="1200" b="0" i="0" u="none" strike="noStrike" kern="1200" baseline="0" dirty="0" smtClean="0">
                <a:solidFill>
                  <a:schemeClr val="tx1"/>
                </a:solidFill>
                <a:latin typeface="+mn-lt"/>
                <a:ea typeface="+mn-ea"/>
                <a:cs typeface="+mn-cs"/>
              </a:rPr>
              <a:t>sanitaire, et la capacité – aux niveaux national et intermédiaire/régional – d’analyser et de mettre en relation des données provenant de systèmes renforcés de surveillance en</a:t>
            </a:r>
          </a:p>
          <a:p>
            <a:r>
              <a:rPr lang="fr-FR" sz="1200" b="0" i="0" u="none" strike="noStrike" kern="1200" baseline="0" dirty="0" smtClean="0">
                <a:solidFill>
                  <a:schemeClr val="tx1"/>
                </a:solidFill>
                <a:latin typeface="+mn-lt"/>
                <a:ea typeface="+mn-ea"/>
                <a:cs typeface="+mn-cs"/>
              </a:rPr>
              <a:t>temps réel, notamment de systèmes de notification électronique interopérables et interconnectés. Les pays favoriseront l’utilisation de systèmes interopérables et interconnectés</a:t>
            </a:r>
          </a:p>
          <a:p>
            <a:r>
              <a:rPr lang="fr-FR" sz="1200" b="0" i="0" u="none" strike="noStrike" kern="1200" baseline="0" dirty="0" smtClean="0">
                <a:solidFill>
                  <a:schemeClr val="tx1"/>
                </a:solidFill>
                <a:latin typeface="+mn-lt"/>
                <a:ea typeface="+mn-ea"/>
                <a:cs typeface="+mn-cs"/>
              </a:rPr>
              <a:t>en mesure de lier et d’intégrer des données de surveillance multisectorielles, et d’utiliser les informations qui en résultent pour améliorer la capacité à détecter et à riposter</a:t>
            </a:r>
          </a:p>
          <a:p>
            <a:r>
              <a:rPr lang="fr-FR" sz="1200" b="0" i="0" u="none" strike="noStrike" kern="1200" baseline="0" dirty="0" smtClean="0">
                <a:solidFill>
                  <a:schemeClr val="tx1"/>
                </a:solidFill>
                <a:latin typeface="+mn-lt"/>
                <a:ea typeface="+mn-ea"/>
                <a:cs typeface="+mn-cs"/>
              </a:rPr>
              <a:t>rapidement à des menaces biologiques émergentes. Des capacités fondamentales sont nécessaires tant pour la surveillance basée sur des indicateurs (y compris la surveillance</a:t>
            </a:r>
          </a:p>
          <a:p>
            <a:r>
              <a:rPr lang="fr-FR" sz="1200" b="0" i="0" u="none" strike="noStrike" kern="1200" baseline="0" dirty="0" smtClean="0">
                <a:solidFill>
                  <a:schemeClr val="tx1"/>
                </a:solidFill>
                <a:latin typeface="+mn-lt"/>
                <a:ea typeface="+mn-ea"/>
                <a:cs typeface="+mn-cs"/>
              </a:rPr>
              <a:t>syndromique) que pour la surveillance des événements, afin d’appuyer les activités de prévention et de lutte, et une intervention ciblant à la fois les maladies infectieuses connues</a:t>
            </a:r>
          </a:p>
          <a:p>
            <a:r>
              <a:rPr lang="fr-FR" sz="1200" b="0" i="0" u="none" strike="noStrike" kern="1200" baseline="0" dirty="0" smtClean="0">
                <a:solidFill>
                  <a:schemeClr val="tx1"/>
                </a:solidFill>
                <a:latin typeface="+mn-lt"/>
                <a:ea typeface="+mn-ea"/>
                <a:cs typeface="+mn-cs"/>
              </a:rPr>
              <a:t>et les menaces nouvelles et émergentes relevant de la santé publique. La surveillance renforcée favorisera l’identification en temps utile de l’émergence d’agents pathogènes</a:t>
            </a:r>
          </a:p>
          <a:p>
            <a:r>
              <a:rPr lang="fr-FR" sz="1200" b="0" i="0" u="none" strike="noStrike" kern="1200" baseline="0" dirty="0" smtClean="0">
                <a:solidFill>
                  <a:schemeClr val="tx1"/>
                </a:solidFill>
                <a:latin typeface="+mn-lt"/>
                <a:ea typeface="+mn-ea"/>
                <a:cs typeface="+mn-cs"/>
              </a:rPr>
              <a:t>relativement rares ou jamais décrits auparavant dans les pays.</a:t>
            </a:r>
          </a:p>
          <a:p>
            <a:endParaRPr lang="fr-FR"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D.2.1 </a:t>
            </a:r>
            <a:r>
              <a:rPr lang="en-US" sz="1200" b="1" i="0" u="none" strike="noStrike" kern="1200" baseline="0" dirty="0" err="1" smtClean="0">
                <a:solidFill>
                  <a:schemeClr val="tx1"/>
                </a:solidFill>
                <a:latin typeface="+mn-lt"/>
                <a:ea typeface="+mn-ea"/>
                <a:cs typeface="+mn-cs"/>
              </a:rPr>
              <a:t>Systèmes</a:t>
            </a:r>
            <a:r>
              <a:rPr lang="en-US" sz="1200" b="1" i="0" u="none" strike="noStrike" kern="1200" baseline="0" dirty="0" smtClean="0">
                <a:solidFill>
                  <a:schemeClr val="tx1"/>
                </a:solidFill>
                <a:latin typeface="+mn-lt"/>
                <a:ea typeface="+mn-ea"/>
                <a:cs typeface="+mn-cs"/>
              </a:rPr>
              <a:t> de surveillance</a:t>
            </a:r>
          </a:p>
          <a:p>
            <a:r>
              <a:rPr lang="fr-FR" sz="1200" b="1" i="0" u="none" strike="noStrike" kern="1200" baseline="0" dirty="0" smtClean="0">
                <a:solidFill>
                  <a:schemeClr val="tx1"/>
                </a:solidFill>
                <a:latin typeface="+mn-lt"/>
                <a:ea typeface="+mn-ea"/>
                <a:cs typeface="+mn-cs"/>
              </a:rPr>
              <a:t>basée sur des indicateurs et de</a:t>
            </a:r>
          </a:p>
          <a:p>
            <a:r>
              <a:rPr lang="en-US" sz="1200" b="1" i="0" u="none" strike="noStrike" kern="1200" baseline="0" dirty="0" smtClean="0">
                <a:solidFill>
                  <a:schemeClr val="tx1"/>
                </a:solidFill>
                <a:latin typeface="+mn-lt"/>
                <a:ea typeface="+mn-ea"/>
                <a:cs typeface="+mn-cs"/>
              </a:rPr>
              <a:t>surveillance des </a:t>
            </a:r>
            <a:r>
              <a:rPr lang="en-US" sz="1200" b="1" i="0" u="none" strike="noStrike" kern="1200" baseline="0" dirty="0" err="1" smtClean="0">
                <a:solidFill>
                  <a:schemeClr val="tx1"/>
                </a:solidFill>
                <a:latin typeface="+mn-lt"/>
                <a:ea typeface="+mn-ea"/>
                <a:cs typeface="+mn-cs"/>
              </a:rPr>
              <a:t>événements</a:t>
            </a:r>
            <a:r>
              <a:rPr lang="en-US" sz="1200" b="1" i="0" u="none" strike="noStrike" kern="1200" baseline="0" dirty="0" smtClean="0">
                <a:solidFill>
                  <a:schemeClr val="tx1"/>
                </a:solidFill>
                <a:latin typeface="+mn-lt"/>
                <a:ea typeface="+mn-ea"/>
                <a:cs typeface="+mn-cs"/>
              </a:rPr>
              <a:t>.</a:t>
            </a:r>
          </a:p>
          <a:p>
            <a:r>
              <a:rPr lang="fr-FR" sz="1200" b="1" i="0" u="none" strike="noStrike" kern="1200" baseline="0" dirty="0" smtClean="0">
                <a:solidFill>
                  <a:schemeClr val="tx1"/>
                </a:solidFill>
                <a:latin typeface="+mn-lt"/>
                <a:ea typeface="+mn-ea"/>
                <a:cs typeface="+mn-cs"/>
              </a:rPr>
              <a:t>D.2.2 Système de notification électronique en</a:t>
            </a:r>
          </a:p>
          <a:p>
            <a:r>
              <a:rPr lang="fr-FR" sz="1200" b="1" i="0" u="none" strike="noStrike" kern="1200" baseline="0" dirty="0" smtClean="0">
                <a:solidFill>
                  <a:schemeClr val="tx1"/>
                </a:solidFill>
                <a:latin typeface="+mn-lt"/>
                <a:ea typeface="+mn-ea"/>
                <a:cs typeface="+mn-cs"/>
              </a:rPr>
              <a:t>temps réel interopérable et interconnecté.</a:t>
            </a:r>
          </a:p>
          <a:p>
            <a:r>
              <a:rPr lang="fr-FR" sz="1200" b="1" i="0" u="none" strike="noStrike" kern="1200" baseline="0" dirty="0" smtClean="0">
                <a:solidFill>
                  <a:schemeClr val="tx1"/>
                </a:solidFill>
                <a:latin typeface="+mn-lt"/>
                <a:ea typeface="+mn-ea"/>
                <a:cs typeface="+mn-cs"/>
              </a:rPr>
              <a:t>D.2.3 Analyse des données de</a:t>
            </a:r>
          </a:p>
          <a:p>
            <a:r>
              <a:rPr lang="en-US" sz="1200" b="1" i="0" u="none" strike="noStrike" kern="1200" baseline="0" dirty="0" smtClean="0">
                <a:solidFill>
                  <a:schemeClr val="tx1"/>
                </a:solidFill>
                <a:latin typeface="+mn-lt"/>
                <a:ea typeface="+mn-ea"/>
                <a:cs typeface="+mn-cs"/>
              </a:rPr>
              <a:t>surveillance.</a:t>
            </a:r>
          </a:p>
          <a:p>
            <a:r>
              <a:rPr lang="fr-FR" sz="1200" b="1" i="0" u="none" strike="noStrike" kern="1200" baseline="0" dirty="0" smtClean="0">
                <a:solidFill>
                  <a:schemeClr val="tx1"/>
                </a:solidFill>
                <a:latin typeface="+mn-lt"/>
                <a:ea typeface="+mn-ea"/>
                <a:cs typeface="+mn-cs"/>
              </a:rPr>
              <a:t>D.2.3 Systèmes de surveillance syndromique.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13</a:t>
            </a:fld>
            <a:endParaRPr lang="en-US"/>
          </a:p>
        </p:txBody>
      </p:sp>
    </p:spTree>
    <p:extLst>
      <p:ext uri="{BB962C8B-B14F-4D97-AF65-F5344CB8AC3E}">
        <p14:creationId xmlns:p14="http://schemas.microsoft.com/office/powerpoint/2010/main" xmlns="" val="23200845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Notification</a:t>
            </a:r>
          </a:p>
          <a:p>
            <a:r>
              <a:rPr lang="fr-FR" sz="1200" b="1" i="0" u="none" strike="noStrike" kern="1200" baseline="0" dirty="0" smtClean="0">
                <a:solidFill>
                  <a:schemeClr val="tx1"/>
                </a:solidFill>
                <a:latin typeface="+mn-lt"/>
                <a:ea typeface="+mn-ea"/>
                <a:cs typeface="+mn-cs"/>
              </a:rPr>
              <a:t>Cibles </a:t>
            </a:r>
            <a:r>
              <a:rPr lang="fr-FR" sz="1200" b="0" i="0" u="none" strike="noStrike" kern="1200" baseline="0" dirty="0" smtClean="0">
                <a:solidFill>
                  <a:schemeClr val="tx1"/>
                </a:solidFill>
                <a:latin typeface="+mn-lt"/>
                <a:ea typeface="+mn-ea"/>
                <a:cs typeface="+mn-cs"/>
              </a:rPr>
              <a:t>– Notification précise et en temps utile des maladies, conformément aux exigences de l’OMS, et coordination systématique avec la FAO et l’OIE.</a:t>
            </a:r>
          </a:p>
          <a:p>
            <a:r>
              <a:rPr lang="fr-FR" sz="1200" b="1" i="0" u="none" strike="noStrike" kern="1200" baseline="0" dirty="0" smtClean="0">
                <a:solidFill>
                  <a:schemeClr val="tx1"/>
                </a:solidFill>
                <a:latin typeface="+mn-lt"/>
                <a:ea typeface="+mn-ea"/>
                <a:cs typeface="+mn-cs"/>
              </a:rPr>
              <a:t>Mesure des cibles </a:t>
            </a:r>
            <a:r>
              <a:rPr lang="fr-FR" sz="1200" b="0" i="0" u="none" strike="noStrike" kern="1200" baseline="0" dirty="0" smtClean="0">
                <a:solidFill>
                  <a:schemeClr val="tx1"/>
                </a:solidFill>
                <a:latin typeface="+mn-lt"/>
                <a:ea typeface="+mn-ea"/>
                <a:cs typeface="+mn-cs"/>
              </a:rPr>
              <a:t>– Nombre de pays formés à la notification d’événements de santé publique de portée internationale potentiels à l’OMS, et aux autres systèmes de notification</a:t>
            </a:r>
          </a:p>
          <a:p>
            <a:r>
              <a:rPr lang="fr-FR" sz="1200" b="0" i="0" u="none" strike="noStrike" kern="1200" baseline="0" dirty="0" smtClean="0">
                <a:solidFill>
                  <a:schemeClr val="tx1"/>
                </a:solidFill>
                <a:latin typeface="+mn-lt"/>
                <a:ea typeface="+mn-ea"/>
                <a:cs typeface="+mn-cs"/>
              </a:rPr>
              <a:t>officielle tels que le Système mondial d’information </a:t>
            </a:r>
            <a:r>
              <a:rPr lang="fr-FR" sz="1200" b="0" i="0" u="none" strike="noStrike" kern="1200" baseline="0" dirty="0" err="1" smtClean="0">
                <a:solidFill>
                  <a:schemeClr val="tx1"/>
                </a:solidFill>
                <a:latin typeface="+mn-lt"/>
                <a:ea typeface="+mn-ea"/>
                <a:cs typeface="+mn-cs"/>
              </a:rPr>
              <a:t>zoosanitaire</a:t>
            </a:r>
            <a:r>
              <a:rPr lang="fr-FR" sz="1200" b="0" i="0" u="none" strike="noStrike" kern="1200" baseline="0" dirty="0" smtClean="0">
                <a:solidFill>
                  <a:schemeClr val="tx1"/>
                </a:solidFill>
                <a:latin typeface="+mn-lt"/>
                <a:ea typeface="+mn-ea"/>
                <a:cs typeface="+mn-cs"/>
              </a:rPr>
              <a:t> de l’OIE, (et/ou) Nombre de points focaux nationaux RSI reliés au module de formation sur la notification à l’OMS.</a:t>
            </a:r>
          </a:p>
          <a:p>
            <a:r>
              <a:rPr lang="fr-FR" sz="1200" b="1" i="0" u="none" strike="noStrike" kern="1200" baseline="0" dirty="0" smtClean="0">
                <a:solidFill>
                  <a:schemeClr val="tx1"/>
                </a:solidFill>
                <a:latin typeface="+mn-lt"/>
                <a:ea typeface="+mn-ea"/>
                <a:cs typeface="+mn-cs"/>
              </a:rPr>
              <a:t>Effet souhaité </a:t>
            </a:r>
            <a:r>
              <a:rPr lang="fr-FR" sz="1200" b="0" i="0" u="none" strike="noStrike" kern="1200" baseline="0" dirty="0" smtClean="0">
                <a:solidFill>
                  <a:schemeClr val="tx1"/>
                </a:solidFill>
                <a:latin typeface="+mn-lt"/>
                <a:ea typeface="+mn-ea"/>
                <a:cs typeface="+mn-cs"/>
              </a:rPr>
              <a:t>– Les pays et leurs points focaux nationaux RSI, les représentants de l’OIE et les points focaux nationaux du Système mondial d’information </a:t>
            </a:r>
            <a:r>
              <a:rPr lang="fr-FR" sz="1200" b="0" i="0" u="none" strike="noStrike" kern="1200" baseline="0" dirty="0" err="1" smtClean="0">
                <a:solidFill>
                  <a:schemeClr val="tx1"/>
                </a:solidFill>
                <a:latin typeface="+mn-lt"/>
                <a:ea typeface="+mn-ea"/>
                <a:cs typeface="+mn-cs"/>
              </a:rPr>
              <a:t>zoosanitaire</a:t>
            </a:r>
            <a:r>
              <a:rPr lang="fr-FR" sz="1200" b="0" i="0" u="none" strike="noStrike" kern="1200" baseline="0" dirty="0" smtClean="0">
                <a:solidFill>
                  <a:schemeClr val="tx1"/>
                </a:solidFill>
                <a:latin typeface="+mn-lt"/>
                <a:ea typeface="+mn-ea"/>
                <a:cs typeface="+mn-cs"/>
              </a:rPr>
              <a:t> auront</a:t>
            </a:r>
          </a:p>
          <a:p>
            <a:r>
              <a:rPr lang="fr-FR" sz="1200" b="0" i="0" u="none" strike="noStrike" kern="1200" baseline="0" dirty="0" smtClean="0">
                <a:solidFill>
                  <a:schemeClr val="tx1"/>
                </a:solidFill>
                <a:latin typeface="+mn-lt"/>
                <a:ea typeface="+mn-ea"/>
                <a:cs typeface="+mn-cs"/>
              </a:rPr>
              <a:t>accès à une boîte à outils des meilleures pratiques, des procédures modèles, des modèles de notification et des matériels pédagogiques pour favoriser la notification rapide (dans</a:t>
            </a:r>
          </a:p>
          <a:p>
            <a:r>
              <a:rPr lang="fr-FR" sz="1200" b="0" i="0" u="none" strike="noStrike" kern="1200" baseline="0" dirty="0" smtClean="0">
                <a:solidFill>
                  <a:schemeClr val="tx1"/>
                </a:solidFill>
                <a:latin typeface="+mn-lt"/>
                <a:ea typeface="+mn-ea"/>
                <a:cs typeface="+mn-cs"/>
              </a:rPr>
              <a:t>les 24 heures) d’événements susceptibles de constituer une urgence de santé publique de portée internationale pour l’OMS/de maladies répertoriées à l’OIE, et seront en mesure</a:t>
            </a:r>
          </a:p>
          <a:p>
            <a:r>
              <a:rPr lang="fr-FR" sz="1200" b="0" i="0" u="none" strike="noStrike" kern="1200" baseline="0" dirty="0" smtClean="0">
                <a:solidFill>
                  <a:schemeClr val="tx1"/>
                </a:solidFill>
                <a:latin typeface="+mn-lt"/>
                <a:ea typeface="+mn-ea"/>
                <a:cs typeface="+mn-cs"/>
              </a:rPr>
              <a:t>de répondre rapidement (dans les 24 à 48 heures) aux communications en provenance de ces organisations.</a:t>
            </a:r>
          </a:p>
          <a:p>
            <a:r>
              <a:rPr lang="fr-FR" sz="1200" b="1" i="0" u="none" strike="noStrike" kern="1200" baseline="0" dirty="0" smtClean="0">
                <a:solidFill>
                  <a:schemeClr val="tx1"/>
                </a:solidFill>
                <a:latin typeface="+mn-lt"/>
                <a:ea typeface="+mn-ea"/>
                <a:cs typeface="+mn-cs"/>
              </a:rPr>
              <a:t>D.3.1 Système efficace de notification à l’OMS, à la FAO et à l’OIE. D.3.2 Réseau et protocoles de notification dans le pays.</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14</a:t>
            </a:fld>
            <a:endParaRPr lang="en-US"/>
          </a:p>
        </p:txBody>
      </p:sp>
    </p:spTree>
    <p:extLst>
      <p:ext uri="{BB962C8B-B14F-4D97-AF65-F5344CB8AC3E}">
        <p14:creationId xmlns:p14="http://schemas.microsoft.com/office/powerpoint/2010/main" xmlns="" val="1080268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0" i="0" u="none" strike="noStrike" baseline="0" dirty="0" err="1" smtClean="0">
                <a:latin typeface="FrutigerLTStd-Cn"/>
              </a:rPr>
              <a:t>Développement</a:t>
            </a:r>
            <a:r>
              <a:rPr lang="en-US" sz="1600" b="0" i="0" u="none" strike="noStrike" baseline="0" dirty="0" smtClean="0">
                <a:latin typeface="FrutigerLTStd-Cn"/>
              </a:rPr>
              <a:t> du personnel</a:t>
            </a:r>
          </a:p>
          <a:p>
            <a:r>
              <a:rPr lang="fr-FR" b="1" i="0" u="none" strike="noStrike" baseline="0" dirty="0" smtClean="0">
                <a:latin typeface="FrutigerLTStd-BoldCn"/>
              </a:rPr>
              <a:t>Cibles </a:t>
            </a:r>
            <a:r>
              <a:rPr lang="fr-FR" b="0" i="0" u="none" strike="noStrike" baseline="0" dirty="0" smtClean="0">
                <a:latin typeface="FrutigerLTStd-LightCn"/>
              </a:rPr>
              <a:t>– Pour assurer durablement et efficacement les activités de surveillance de la santé publique et de riposte, à tous les niveaux du système de santé, et la mise en </a:t>
            </a:r>
            <a:r>
              <a:rPr lang="fr-FR" b="0" i="0" u="none" strike="noStrike" baseline="0" dirty="0" err="1" smtClean="0">
                <a:latin typeface="FrutigerLTStd-LightCn"/>
              </a:rPr>
              <a:t>oeuvre</a:t>
            </a:r>
            <a:endParaRPr lang="fr-FR" b="0" i="0" u="none" strike="noStrike" baseline="0" dirty="0" smtClean="0">
              <a:latin typeface="FrutigerLTStd-LightCn"/>
            </a:endParaRPr>
          </a:p>
          <a:p>
            <a:r>
              <a:rPr lang="fr-FR" b="0" i="0" u="none" strike="noStrike" baseline="0" dirty="0" smtClean="0">
                <a:latin typeface="FrutigerLTStd-LightCn"/>
              </a:rPr>
              <a:t>effective du RSI (2005), les États Parties doivent disposer de personnels de santé compétents. Ces personnels de santé comprennent des médecins, des agents de santé animale</a:t>
            </a:r>
          </a:p>
          <a:p>
            <a:r>
              <a:rPr lang="fr-FR" b="0" i="0" u="none" strike="noStrike" baseline="0" dirty="0" smtClean="0">
                <a:latin typeface="FrutigerLTStd-LightCn"/>
              </a:rPr>
              <a:t>ou des vétérinaires, des biostatisticiens, des scientifiques de laboratoire, des professionnels de l’agriculture/l’élevage, et idéalement un épidémiologiste de terrain formé (ou</a:t>
            </a:r>
          </a:p>
          <a:p>
            <a:r>
              <a:rPr lang="fr-FR" b="0" i="0" u="none" strike="noStrike" baseline="0" dirty="0" smtClean="0">
                <a:latin typeface="FrutigerLTStd-LightCn"/>
              </a:rPr>
              <a:t>équivalent) pour 200 000 personnes, en mesure de coopérer de manière systématique pour appliquer le RSI et assurer les compétences critiques relevant des performances des</a:t>
            </a:r>
          </a:p>
          <a:p>
            <a:r>
              <a:rPr lang="en-US" b="0" i="0" u="none" strike="noStrike" baseline="0" dirty="0" smtClean="0">
                <a:latin typeface="FrutigerLTStd-LightCn"/>
              </a:rPr>
              <a:t>services </a:t>
            </a:r>
            <a:r>
              <a:rPr lang="en-US" b="0" i="0" u="none" strike="noStrike" baseline="0" dirty="0" err="1" smtClean="0">
                <a:latin typeface="FrutigerLTStd-LightCn"/>
              </a:rPr>
              <a:t>vétérinaires</a:t>
            </a:r>
            <a:r>
              <a:rPr lang="en-US" b="0" i="0" u="none" strike="noStrike" baseline="0" dirty="0" smtClean="0">
                <a:latin typeface="FrutigerLTStd-LightCn"/>
              </a:rPr>
              <a:t>.</a:t>
            </a:r>
          </a:p>
          <a:p>
            <a:r>
              <a:rPr lang="fr-FR" b="1" i="0" u="none" strike="noStrike" baseline="0" dirty="0" smtClean="0">
                <a:latin typeface="FrutigerLTStd-BoldCn"/>
              </a:rPr>
              <a:t>Mesure des cibles </a:t>
            </a:r>
            <a:r>
              <a:rPr lang="fr-FR" b="0" i="0" u="none" strike="noStrike" baseline="0" dirty="0" smtClean="0">
                <a:latin typeface="FrutigerLTStd-LightCn"/>
              </a:rPr>
              <a:t>– Ces personnels de santé comprennent des médecins, des agents de santé animale ou des vétérinaires, des biostatisticiens, des scientifiques de laboratoire,</a:t>
            </a:r>
          </a:p>
          <a:p>
            <a:r>
              <a:rPr lang="fr-FR" b="0" i="0" u="none" strike="noStrike" baseline="0" dirty="0" smtClean="0">
                <a:latin typeface="FrutigerLTStd-LightCn"/>
              </a:rPr>
              <a:t>des professionnels du milieu de l’agriculture/l’élevage, et idéalement un épidémiologiste de terrain formé (ou équivalent) pour 200 000 personnes, en mesure de coopérer de</a:t>
            </a:r>
          </a:p>
          <a:p>
            <a:r>
              <a:rPr lang="fr-FR" b="0" i="0" u="none" strike="noStrike" baseline="0" dirty="0" smtClean="0">
                <a:latin typeface="FrutigerLTStd-LightCn"/>
              </a:rPr>
              <a:t>manière systématique pour appliquer le RSI et assurer les compétences critiques relevant des performances des services vétérinaires.</a:t>
            </a:r>
          </a:p>
          <a:p>
            <a:r>
              <a:rPr lang="fr-FR" b="1" i="0" u="none" strike="noStrike" baseline="0" dirty="0" smtClean="0">
                <a:latin typeface="FrutigerLTStd-BoldCn"/>
              </a:rPr>
              <a:t>Effet souhaité </a:t>
            </a:r>
            <a:r>
              <a:rPr lang="fr-FR" b="0" i="0" u="none" strike="noStrike" baseline="0" dirty="0" smtClean="0">
                <a:latin typeface="FrutigerLTStd-LightCn"/>
              </a:rPr>
              <a:t>– Conduite efficace d’activités de prévention, de détection et de riposte, de manière durable, par des personnels multisectoriels compétents, évalués et de</a:t>
            </a:r>
          </a:p>
          <a:p>
            <a:r>
              <a:rPr lang="en-US" b="0" i="0" u="none" strike="noStrike" baseline="0" dirty="0" smtClean="0">
                <a:latin typeface="FrutigerLTStd-LightCn"/>
              </a:rPr>
              <a:t>professions </a:t>
            </a:r>
            <a:r>
              <a:rPr lang="en-US" b="0" i="0" u="none" strike="noStrike" baseline="0" dirty="0" err="1" smtClean="0">
                <a:latin typeface="FrutigerLTStd-LightCn"/>
              </a:rPr>
              <a:t>diverses</a:t>
            </a:r>
            <a:r>
              <a:rPr lang="en-US" b="0" i="0" u="none" strike="noStrike" baseline="0" dirty="0" smtClean="0">
                <a:latin typeface="FrutigerLTStd-LightCn"/>
              </a:rPr>
              <a:t>.</a:t>
            </a:r>
          </a:p>
          <a:p>
            <a:endParaRPr lang="en-US" dirty="0" smtClean="0">
              <a:latin typeface="FrutigerLTStd-LightCn"/>
            </a:endParaRPr>
          </a:p>
          <a:p>
            <a:r>
              <a:rPr lang="fr-FR" b="1" dirty="0" smtClean="0"/>
              <a:t>D.4.1 Des ressources humaines sont disponibles</a:t>
            </a:r>
          </a:p>
          <a:p>
            <a:r>
              <a:rPr lang="fr-FR" b="1" dirty="0" smtClean="0"/>
              <a:t>pour assurer les principales capacités requises au</a:t>
            </a:r>
          </a:p>
          <a:p>
            <a:r>
              <a:rPr lang="en-US" b="1" dirty="0" err="1" smtClean="0"/>
              <a:t>titre</a:t>
            </a:r>
            <a:r>
              <a:rPr lang="en-US" b="1" dirty="0" smtClean="0"/>
              <a:t> du RSI.</a:t>
            </a:r>
          </a:p>
          <a:p>
            <a:r>
              <a:rPr lang="fr-FR" b="1" dirty="0" smtClean="0"/>
              <a:t>D.4.2 Un programme de formation en épidémiologie</a:t>
            </a:r>
          </a:p>
          <a:p>
            <a:r>
              <a:rPr lang="fr-FR" b="1" dirty="0" smtClean="0"/>
              <a:t>appliquée est en place (type FETP).</a:t>
            </a:r>
          </a:p>
          <a:p>
            <a:r>
              <a:rPr lang="fr-FR" b="1" dirty="0" smtClean="0"/>
              <a:t>D.4.3 Stratégie pour les personnels.</a:t>
            </a:r>
            <a:endParaRPr lang="en-US" dirty="0" smtClean="0"/>
          </a:p>
          <a:p>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15</a:t>
            </a:fld>
            <a:endParaRPr lang="en-US"/>
          </a:p>
        </p:txBody>
      </p:sp>
    </p:spTree>
    <p:extLst>
      <p:ext uri="{BB962C8B-B14F-4D97-AF65-F5344CB8AC3E}">
        <p14:creationId xmlns:p14="http://schemas.microsoft.com/office/powerpoint/2010/main" xmlns="" val="33558982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err="1" smtClean="0">
                <a:solidFill>
                  <a:schemeClr val="tx1"/>
                </a:solidFill>
                <a:latin typeface="+mn-lt"/>
                <a:ea typeface="+mn-ea"/>
                <a:cs typeface="+mn-cs"/>
              </a:rPr>
              <a:t>Préparation</a:t>
            </a:r>
            <a:endParaRPr lang="en-US"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Cibles </a:t>
            </a:r>
            <a:r>
              <a:rPr lang="fr-FR" sz="1200" b="0" i="0" u="none" strike="noStrike" kern="1200" baseline="0" dirty="0" smtClean="0">
                <a:solidFill>
                  <a:schemeClr val="tx1"/>
                </a:solidFill>
                <a:latin typeface="+mn-lt"/>
                <a:ea typeface="+mn-ea"/>
                <a:cs typeface="+mn-cs"/>
              </a:rPr>
              <a:t>– La préparation comprend l’élaboration et le maintien de plans d’action d’urgence de santé publique aux niveaux national, intermédiaire et local, ou au niveau primaire</a:t>
            </a:r>
          </a:p>
          <a:p>
            <a:r>
              <a:rPr lang="fr-FR" sz="1200" b="0" i="0" u="none" strike="noStrike" kern="1200" baseline="0" dirty="0" smtClean="0">
                <a:solidFill>
                  <a:schemeClr val="tx1"/>
                </a:solidFill>
                <a:latin typeface="+mn-lt"/>
                <a:ea typeface="+mn-ea"/>
                <a:cs typeface="+mn-cs"/>
              </a:rPr>
              <a:t>d’action, pour faire face aux dangers biologiques, chimiques, radiologiques et nucléaires. Elle comprend la cartographie des dangers potentiels, l’identification et le maintien des</a:t>
            </a:r>
          </a:p>
          <a:p>
            <a:r>
              <a:rPr lang="fr-FR" sz="1200" b="0" i="0" u="none" strike="noStrike" kern="1200" baseline="0" dirty="0" smtClean="0">
                <a:solidFill>
                  <a:schemeClr val="tx1"/>
                </a:solidFill>
                <a:latin typeface="+mn-lt"/>
                <a:ea typeface="+mn-ea"/>
                <a:cs typeface="+mn-cs"/>
              </a:rPr>
              <a:t>ressources disponibles, notamment des réserves nationales, et la capacité à appuyer les interventions aux niveaux intermédiaire et local ou au niveau primaire d’action, pendant</a:t>
            </a:r>
          </a:p>
          <a:p>
            <a:r>
              <a:rPr lang="fr-FR" sz="1200" b="0" i="0" u="none" strike="noStrike" kern="1200" baseline="0" dirty="0" smtClean="0">
                <a:solidFill>
                  <a:schemeClr val="tx1"/>
                </a:solidFill>
                <a:latin typeface="+mn-lt"/>
                <a:ea typeface="+mn-ea"/>
                <a:cs typeface="+mn-cs"/>
              </a:rPr>
              <a:t>une situation d’urgence de santé publique.</a:t>
            </a:r>
          </a:p>
          <a:p>
            <a:r>
              <a:rPr lang="fr-FR" sz="1200" b="1" i="0" u="none" strike="noStrike" kern="1200" baseline="0" dirty="0" smtClean="0">
                <a:solidFill>
                  <a:schemeClr val="tx1"/>
                </a:solidFill>
                <a:latin typeface="+mn-lt"/>
                <a:ea typeface="+mn-ea"/>
                <a:cs typeface="+mn-cs"/>
              </a:rPr>
              <a:t>Effet souhaité </a:t>
            </a:r>
            <a:r>
              <a:rPr lang="fr-FR" sz="1200" b="0" i="0" u="none" strike="noStrike" kern="1200" baseline="0" dirty="0" smtClean="0">
                <a:solidFill>
                  <a:schemeClr val="tx1"/>
                </a:solidFill>
                <a:latin typeface="+mn-lt"/>
                <a:ea typeface="+mn-ea"/>
                <a:cs typeface="+mn-cs"/>
              </a:rPr>
              <a:t>– Les opérations d’intervention d’urgence sont menées avec succès jusqu’au niveau infranational (local et intermédiaire) pendant une situation d’urgence de</a:t>
            </a:r>
          </a:p>
          <a:p>
            <a:r>
              <a:rPr lang="fr-FR" sz="1200" b="0" i="0" u="none" strike="noStrike" kern="1200" baseline="0" dirty="0" smtClean="0">
                <a:solidFill>
                  <a:schemeClr val="tx1"/>
                </a:solidFill>
                <a:latin typeface="+mn-lt"/>
                <a:ea typeface="+mn-ea"/>
                <a:cs typeface="+mn-cs"/>
              </a:rPr>
              <a:t>santé publique, en suivant le plan d’action d’urgence et avec des ressources et des capacités suffisantes.</a:t>
            </a:r>
          </a:p>
          <a:p>
            <a:endParaRPr lang="fr-FR"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R.1.1 Un plan national </a:t>
            </a:r>
            <a:r>
              <a:rPr lang="fr-FR" sz="1200" b="1" i="0" u="none" strike="noStrike" kern="1200" baseline="0" dirty="0" err="1" smtClean="0">
                <a:solidFill>
                  <a:schemeClr val="tx1"/>
                </a:solidFill>
                <a:latin typeface="+mn-lt"/>
                <a:ea typeface="+mn-ea"/>
                <a:cs typeface="+mn-cs"/>
              </a:rPr>
              <a:t>multidangers</a:t>
            </a:r>
            <a:r>
              <a:rPr lang="fr-FR" sz="1200" b="1" i="0" u="none" strike="noStrike" kern="1200" baseline="0" dirty="0" smtClean="0">
                <a:solidFill>
                  <a:schemeClr val="tx1"/>
                </a:solidFill>
                <a:latin typeface="+mn-lt"/>
                <a:ea typeface="+mn-ea"/>
                <a:cs typeface="+mn-cs"/>
              </a:rPr>
              <a:t> de préparation et d’action en cas d’urgence</a:t>
            </a:r>
          </a:p>
          <a:p>
            <a:r>
              <a:rPr lang="fr-FR" sz="1200" b="1" i="0" u="none" strike="noStrike" kern="1200" baseline="0" dirty="0" smtClean="0">
                <a:solidFill>
                  <a:schemeClr val="tx1"/>
                </a:solidFill>
                <a:latin typeface="+mn-lt"/>
                <a:ea typeface="+mn-ea"/>
                <a:cs typeface="+mn-cs"/>
              </a:rPr>
              <a:t>de santé publique existe et est appliqué.</a:t>
            </a:r>
          </a:p>
          <a:p>
            <a:r>
              <a:rPr lang="fr-FR" sz="1200" b="1" i="0" u="none" strike="noStrike" kern="1200" baseline="0" dirty="0" smtClean="0">
                <a:solidFill>
                  <a:schemeClr val="tx1"/>
                </a:solidFill>
                <a:latin typeface="+mn-lt"/>
                <a:ea typeface="+mn-ea"/>
                <a:cs typeface="+mn-cs"/>
              </a:rPr>
              <a:t>R.1.2 Les risques et les ressources de santé publique prioritaires sont cartographiés</a:t>
            </a:r>
          </a:p>
          <a:p>
            <a:r>
              <a:rPr lang="en-US" sz="1200" b="1" i="0" u="none" strike="noStrike" kern="1200" baseline="0" dirty="0" smtClean="0">
                <a:solidFill>
                  <a:schemeClr val="tx1"/>
                </a:solidFill>
                <a:latin typeface="+mn-lt"/>
                <a:ea typeface="+mn-ea"/>
                <a:cs typeface="+mn-cs"/>
              </a:rPr>
              <a:t>et </a:t>
            </a:r>
            <a:r>
              <a:rPr lang="en-US" sz="1200" b="1" i="0" u="none" strike="noStrike" kern="1200" baseline="0" dirty="0" err="1" smtClean="0">
                <a:solidFill>
                  <a:schemeClr val="tx1"/>
                </a:solidFill>
                <a:latin typeface="+mn-lt"/>
                <a:ea typeface="+mn-ea"/>
                <a:cs typeface="+mn-cs"/>
              </a:rPr>
              <a:t>exploités</a:t>
            </a:r>
            <a:r>
              <a:rPr lang="en-US" sz="1200" b="1" i="0" u="none" strike="noStrike" kern="1200" baseline="0" dirty="0" smtClean="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16</a:t>
            </a:fld>
            <a:endParaRPr lang="en-US"/>
          </a:p>
        </p:txBody>
      </p:sp>
    </p:spTree>
    <p:extLst>
      <p:ext uri="{BB962C8B-B14F-4D97-AF65-F5344CB8AC3E}">
        <p14:creationId xmlns:p14="http://schemas.microsoft.com/office/powerpoint/2010/main" xmlns="" val="13629713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Interventions </a:t>
            </a:r>
            <a:r>
              <a:rPr lang="en-US" sz="1200" b="0" i="0" u="none" strike="noStrike" kern="1200" baseline="0" dirty="0" err="1" smtClean="0">
                <a:solidFill>
                  <a:schemeClr val="tx1"/>
                </a:solidFill>
                <a:latin typeface="+mn-lt"/>
                <a:ea typeface="+mn-ea"/>
                <a:cs typeface="+mn-cs"/>
              </a:rPr>
              <a:t>d’urgence</a:t>
            </a:r>
            <a:endParaRPr lang="en-US"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Cibles </a:t>
            </a:r>
            <a:r>
              <a:rPr lang="fr-FR" sz="1200" b="0" i="0" u="none" strike="noStrike" kern="1200" baseline="0" dirty="0" smtClean="0">
                <a:solidFill>
                  <a:schemeClr val="tx1"/>
                </a:solidFill>
                <a:latin typeface="+mn-lt"/>
                <a:ea typeface="+mn-ea"/>
                <a:cs typeface="+mn-cs"/>
              </a:rPr>
              <a:t>– Existence d’un centre d’opérations d’urgence de santé publique dans chaque pays, dont le fonctionnement suit des normes communes minimales ; maintien d’équipes</a:t>
            </a:r>
          </a:p>
          <a:p>
            <a:r>
              <a:rPr lang="fr-FR" sz="1200" b="0" i="0" u="none" strike="noStrike" kern="1200" baseline="0" dirty="0" smtClean="0">
                <a:solidFill>
                  <a:schemeClr val="tx1"/>
                </a:solidFill>
                <a:latin typeface="+mn-lt"/>
                <a:ea typeface="+mn-ea"/>
                <a:cs typeface="+mn-cs"/>
              </a:rPr>
              <a:t>d’intervention d’urgence multisectorielles formées et fonctionnelles, de réseaux de laboratoires pour la surveillance biologique et de systèmes d’information en temps réel ;</a:t>
            </a:r>
          </a:p>
          <a:p>
            <a:r>
              <a:rPr lang="fr-FR" sz="1200" b="0" i="0" u="none" strike="noStrike" kern="1200" baseline="0" dirty="0" smtClean="0">
                <a:solidFill>
                  <a:schemeClr val="tx1"/>
                </a:solidFill>
                <a:latin typeface="+mn-lt"/>
                <a:ea typeface="+mn-ea"/>
                <a:cs typeface="+mn-cs"/>
              </a:rPr>
              <a:t>et présence de personnel au sein du centre d’opérations d’urgence en mesure d’activer une intervention d’urgence coordonnée dans un délai de 120 minutes à compter de</a:t>
            </a:r>
          </a:p>
          <a:p>
            <a:r>
              <a:rPr lang="fr-FR" sz="1200" b="0" i="0" u="none" strike="noStrike" kern="1200" baseline="0" dirty="0" smtClean="0">
                <a:solidFill>
                  <a:schemeClr val="tx1"/>
                </a:solidFill>
                <a:latin typeface="+mn-lt"/>
                <a:ea typeface="+mn-ea"/>
                <a:cs typeface="+mn-cs"/>
              </a:rPr>
              <a:t>l’identification d’une situation d’urgence de santé publique.</a:t>
            </a:r>
          </a:p>
          <a:p>
            <a:r>
              <a:rPr lang="fr-FR" sz="1200" b="1" i="0" u="none" strike="noStrike" kern="1200" baseline="0" dirty="0" smtClean="0">
                <a:solidFill>
                  <a:schemeClr val="tx1"/>
                </a:solidFill>
                <a:latin typeface="+mn-lt"/>
                <a:ea typeface="+mn-ea"/>
                <a:cs typeface="+mn-cs"/>
              </a:rPr>
              <a:t>Mesure des cibles </a:t>
            </a:r>
            <a:r>
              <a:rPr lang="fr-FR" sz="1200" b="0" i="0" u="none" strike="noStrike" kern="1200" baseline="0" dirty="0" smtClean="0">
                <a:solidFill>
                  <a:schemeClr val="tx1"/>
                </a:solidFill>
                <a:latin typeface="+mn-lt"/>
                <a:ea typeface="+mn-ea"/>
                <a:cs typeface="+mn-cs"/>
              </a:rPr>
              <a:t>– Documentation attestant du fonctionnement d’un centre d’opérations d’urgence de santé publique remplissant les critères susmentionnés.</a:t>
            </a:r>
          </a:p>
          <a:p>
            <a:r>
              <a:rPr lang="fr-FR" sz="1200" b="1" i="0" u="none" strike="noStrike" kern="1200" baseline="0" dirty="0" smtClean="0">
                <a:solidFill>
                  <a:schemeClr val="tx1"/>
                </a:solidFill>
                <a:latin typeface="+mn-lt"/>
                <a:ea typeface="+mn-ea"/>
                <a:cs typeface="+mn-cs"/>
              </a:rPr>
              <a:t>Effet souhaité </a:t>
            </a:r>
            <a:r>
              <a:rPr lang="fr-FR" sz="1200" b="0" i="0" u="none" strike="noStrike" kern="1200" baseline="0" dirty="0" smtClean="0">
                <a:solidFill>
                  <a:schemeClr val="tx1"/>
                </a:solidFill>
                <a:latin typeface="+mn-lt"/>
                <a:ea typeface="+mn-ea"/>
                <a:cs typeface="+mn-cs"/>
              </a:rPr>
              <a:t>– Coordination efficace et meilleur contrôle des flambées épidémiques, attestés par une réduction du délai qui s’écoule entre détection et action, et une</a:t>
            </a:r>
          </a:p>
          <a:p>
            <a:r>
              <a:rPr lang="fr-FR" sz="1200" b="0" i="0" u="none" strike="noStrike" kern="1200" baseline="0" dirty="0" smtClean="0">
                <a:solidFill>
                  <a:schemeClr val="tx1"/>
                </a:solidFill>
                <a:latin typeface="+mn-lt"/>
                <a:ea typeface="+mn-ea"/>
                <a:cs typeface="+mn-cs"/>
              </a:rPr>
              <a:t>diminution du nombre de cas et de décès.</a:t>
            </a:r>
          </a:p>
          <a:p>
            <a:endParaRPr lang="fr-FR"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R.2.1 Capacité à activer des</a:t>
            </a:r>
          </a:p>
          <a:p>
            <a:r>
              <a:rPr lang="en-US" sz="1200" b="1" i="0" u="none" strike="noStrike" kern="1200" baseline="0" dirty="0" smtClean="0">
                <a:solidFill>
                  <a:schemeClr val="tx1"/>
                </a:solidFill>
                <a:latin typeface="+mn-lt"/>
                <a:ea typeface="+mn-ea"/>
                <a:cs typeface="+mn-cs"/>
              </a:rPr>
              <a:t>interventions </a:t>
            </a:r>
            <a:r>
              <a:rPr lang="en-US" sz="1200" b="1" i="0" u="none" strike="noStrike" kern="1200" baseline="0" dirty="0" err="1" smtClean="0">
                <a:solidFill>
                  <a:schemeClr val="tx1"/>
                </a:solidFill>
                <a:latin typeface="+mn-lt"/>
                <a:ea typeface="+mn-ea"/>
                <a:cs typeface="+mn-cs"/>
              </a:rPr>
              <a:t>d’urgence</a:t>
            </a:r>
            <a:r>
              <a:rPr lang="en-US" sz="1200" b="1" i="0" u="none" strike="noStrike" kern="1200" baseline="0" dirty="0" smtClean="0">
                <a:solidFill>
                  <a:schemeClr val="tx1"/>
                </a:solidFill>
                <a:latin typeface="+mn-lt"/>
                <a:ea typeface="+mn-ea"/>
                <a:cs typeface="+mn-cs"/>
              </a:rPr>
              <a:t>.</a:t>
            </a:r>
          </a:p>
          <a:p>
            <a:r>
              <a:rPr lang="en-US" sz="1200" b="1" i="0" u="none" strike="noStrike" kern="1200" baseline="0" dirty="0" smtClean="0">
                <a:solidFill>
                  <a:schemeClr val="tx1"/>
                </a:solidFill>
                <a:latin typeface="+mn-lt"/>
                <a:ea typeface="+mn-ea"/>
                <a:cs typeface="+mn-cs"/>
              </a:rPr>
              <a:t>R.2.2 </a:t>
            </a:r>
            <a:r>
              <a:rPr lang="en-US" sz="1200" b="1" i="0" u="none" strike="noStrike" kern="1200" baseline="0" dirty="0" err="1" smtClean="0">
                <a:solidFill>
                  <a:schemeClr val="tx1"/>
                </a:solidFill>
                <a:latin typeface="+mn-lt"/>
                <a:ea typeface="+mn-ea"/>
                <a:cs typeface="+mn-cs"/>
              </a:rPr>
              <a:t>Procédures</a:t>
            </a:r>
            <a:r>
              <a:rPr lang="en-US" sz="1200" b="1" i="0" u="none" strike="noStrike" kern="1200" baseline="0" dirty="0" smtClean="0">
                <a:solidFill>
                  <a:schemeClr val="tx1"/>
                </a:solidFill>
                <a:latin typeface="+mn-lt"/>
                <a:ea typeface="+mn-ea"/>
                <a:cs typeface="+mn-cs"/>
              </a:rPr>
              <a:t> et plans</a:t>
            </a:r>
          </a:p>
          <a:p>
            <a:r>
              <a:rPr lang="en-US" sz="1200" b="1" i="0" u="none" strike="noStrike" kern="1200" baseline="0" dirty="0" err="1" smtClean="0">
                <a:solidFill>
                  <a:schemeClr val="tx1"/>
                </a:solidFill>
                <a:latin typeface="+mn-lt"/>
                <a:ea typeface="+mn-ea"/>
                <a:cs typeface="+mn-cs"/>
              </a:rPr>
              <a:t>opérationnels</a:t>
            </a:r>
            <a:r>
              <a:rPr lang="en-US" sz="1200" b="1" i="0" u="none" strike="noStrike" kern="1200" baseline="0" dirty="0" smtClean="0">
                <a:solidFill>
                  <a:schemeClr val="tx1"/>
                </a:solidFill>
                <a:latin typeface="+mn-lt"/>
                <a:ea typeface="+mn-ea"/>
                <a:cs typeface="+mn-cs"/>
              </a:rPr>
              <a:t> du </a:t>
            </a:r>
            <a:r>
              <a:rPr lang="en-US" sz="1200" b="1" i="0" u="none" strike="noStrike" kern="1200" baseline="0" dirty="0" err="1" smtClean="0">
                <a:solidFill>
                  <a:schemeClr val="tx1"/>
                </a:solidFill>
                <a:latin typeface="+mn-lt"/>
                <a:ea typeface="+mn-ea"/>
                <a:cs typeface="+mn-cs"/>
              </a:rPr>
              <a:t>centre</a:t>
            </a:r>
            <a:endParaRPr lang="en-US" sz="1200" b="1" i="0" u="none" strike="noStrike" kern="1200" baseline="0" dirty="0" smtClean="0">
              <a:solidFill>
                <a:schemeClr val="tx1"/>
              </a:solidFill>
              <a:latin typeface="+mn-lt"/>
              <a:ea typeface="+mn-ea"/>
              <a:cs typeface="+mn-cs"/>
            </a:endParaRPr>
          </a:p>
          <a:p>
            <a:r>
              <a:rPr lang="en-US" sz="1200" b="1" i="0" u="none" strike="noStrike" kern="1200" baseline="0" dirty="0" err="1" smtClean="0">
                <a:solidFill>
                  <a:schemeClr val="tx1"/>
                </a:solidFill>
                <a:latin typeface="+mn-lt"/>
                <a:ea typeface="+mn-ea"/>
                <a:cs typeface="+mn-cs"/>
              </a:rPr>
              <a:t>d’opérations</a:t>
            </a:r>
            <a:r>
              <a:rPr lang="en-US" sz="1200" b="1" i="0" u="none" strike="noStrike" kern="1200" baseline="0" dirty="0" smtClean="0">
                <a:solidFill>
                  <a:schemeClr val="tx1"/>
                </a:solidFill>
                <a:latin typeface="+mn-lt"/>
                <a:ea typeface="+mn-ea"/>
                <a:cs typeface="+mn-cs"/>
              </a:rPr>
              <a:t> </a:t>
            </a:r>
            <a:r>
              <a:rPr lang="en-US" sz="1200" b="1" i="0" u="none" strike="noStrike" kern="1200" baseline="0" dirty="0" err="1" smtClean="0">
                <a:solidFill>
                  <a:schemeClr val="tx1"/>
                </a:solidFill>
                <a:latin typeface="+mn-lt"/>
                <a:ea typeface="+mn-ea"/>
                <a:cs typeface="+mn-cs"/>
              </a:rPr>
              <a:t>d’urgence</a:t>
            </a:r>
            <a:r>
              <a:rPr lang="en-US" sz="1200" b="1" i="0" u="none" strike="noStrike" kern="1200" baseline="0" dirty="0" smtClean="0">
                <a:solidFill>
                  <a:schemeClr val="tx1"/>
                </a:solidFill>
                <a:latin typeface="+mn-lt"/>
                <a:ea typeface="+mn-ea"/>
                <a:cs typeface="+mn-cs"/>
              </a:rPr>
              <a:t>.</a:t>
            </a:r>
          </a:p>
          <a:p>
            <a:r>
              <a:rPr lang="en-US" sz="1200" b="1" i="0" u="none" strike="noStrike" kern="1200" baseline="0" dirty="0" smtClean="0">
                <a:solidFill>
                  <a:schemeClr val="tx1"/>
                </a:solidFill>
                <a:latin typeface="+mn-lt"/>
                <a:ea typeface="+mn-ea"/>
                <a:cs typeface="+mn-cs"/>
              </a:rPr>
              <a:t>R.2.3 </a:t>
            </a:r>
            <a:r>
              <a:rPr lang="en-US" sz="1200" b="1" i="0" u="none" strike="noStrike" kern="1200" baseline="0" dirty="0" err="1" smtClean="0">
                <a:solidFill>
                  <a:schemeClr val="tx1"/>
                </a:solidFill>
                <a:latin typeface="+mn-lt"/>
                <a:ea typeface="+mn-ea"/>
                <a:cs typeface="+mn-cs"/>
              </a:rPr>
              <a:t>Programme</a:t>
            </a:r>
            <a:r>
              <a:rPr lang="en-US" sz="1200" b="1" i="0" u="none" strike="noStrike" kern="1200" baseline="0" dirty="0" smtClean="0">
                <a:solidFill>
                  <a:schemeClr val="tx1"/>
                </a:solidFill>
                <a:latin typeface="+mn-lt"/>
                <a:ea typeface="+mn-ea"/>
                <a:cs typeface="+mn-cs"/>
              </a:rPr>
              <a:t> </a:t>
            </a:r>
            <a:r>
              <a:rPr lang="en-US" sz="1200" b="1" i="0" u="none" strike="noStrike" kern="1200" baseline="0" dirty="0" err="1" smtClean="0">
                <a:solidFill>
                  <a:schemeClr val="tx1"/>
                </a:solidFill>
                <a:latin typeface="+mn-lt"/>
                <a:ea typeface="+mn-ea"/>
                <a:cs typeface="+mn-cs"/>
              </a:rPr>
              <a:t>d’interventions</a:t>
            </a:r>
            <a:endParaRPr lang="en-US" sz="1200" b="1" i="0" u="none" strike="noStrike" kern="1200" baseline="0" dirty="0" smtClean="0">
              <a:solidFill>
                <a:schemeClr val="tx1"/>
              </a:solidFill>
              <a:latin typeface="+mn-lt"/>
              <a:ea typeface="+mn-ea"/>
              <a:cs typeface="+mn-cs"/>
            </a:endParaRPr>
          </a:p>
          <a:p>
            <a:r>
              <a:rPr lang="en-US" sz="1200" b="1" i="0" u="none" strike="noStrike" kern="1200" baseline="0" dirty="0" err="1" smtClean="0">
                <a:solidFill>
                  <a:schemeClr val="tx1"/>
                </a:solidFill>
                <a:latin typeface="+mn-lt"/>
                <a:ea typeface="+mn-ea"/>
                <a:cs typeface="+mn-cs"/>
              </a:rPr>
              <a:t>d’urgence</a:t>
            </a:r>
            <a:r>
              <a:rPr lang="en-US" sz="1200" b="1" i="0" u="none" strike="noStrike" kern="1200" baseline="0" dirty="0" smtClean="0">
                <a:solidFill>
                  <a:schemeClr val="tx1"/>
                </a:solidFill>
                <a:latin typeface="+mn-lt"/>
                <a:ea typeface="+mn-ea"/>
                <a:cs typeface="+mn-cs"/>
              </a:rPr>
              <a:t>.</a:t>
            </a:r>
          </a:p>
          <a:p>
            <a:r>
              <a:rPr lang="fr-FR" sz="1200" b="1" i="0" u="none" strike="noStrike" kern="1200" baseline="0" dirty="0" smtClean="0">
                <a:solidFill>
                  <a:schemeClr val="tx1"/>
                </a:solidFill>
                <a:latin typeface="+mn-lt"/>
                <a:ea typeface="+mn-ea"/>
                <a:cs typeface="+mn-cs"/>
              </a:rPr>
              <a:t>R.2.4 Procédures de prise en charge des cas</a:t>
            </a:r>
          </a:p>
          <a:p>
            <a:r>
              <a:rPr lang="fr-FR" sz="1200" b="1" i="0" u="none" strike="noStrike" kern="1200" baseline="0" dirty="0" smtClean="0">
                <a:solidFill>
                  <a:schemeClr val="tx1"/>
                </a:solidFill>
                <a:latin typeface="+mn-lt"/>
                <a:ea typeface="+mn-ea"/>
                <a:cs typeface="+mn-cs"/>
              </a:rPr>
              <a:t>appliquées pour les dangers relevant du RSI.</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17</a:t>
            </a:fld>
            <a:endParaRPr lang="en-US"/>
          </a:p>
        </p:txBody>
      </p:sp>
    </p:spTree>
    <p:extLst>
      <p:ext uri="{BB962C8B-B14F-4D97-AF65-F5344CB8AC3E}">
        <p14:creationId xmlns:p14="http://schemas.microsoft.com/office/powerpoint/2010/main" xmlns="" val="38994756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Lien entre la santé publique et les autorités chargées de la sécurité</a:t>
            </a:r>
          </a:p>
          <a:p>
            <a:r>
              <a:rPr lang="fr-FR" sz="1200" b="1" i="0" u="none" strike="noStrike" kern="1200" baseline="0" dirty="0" smtClean="0">
                <a:solidFill>
                  <a:schemeClr val="tx1"/>
                </a:solidFill>
                <a:latin typeface="+mn-lt"/>
                <a:ea typeface="+mn-ea"/>
                <a:cs typeface="+mn-cs"/>
              </a:rPr>
              <a:t>Cibles </a:t>
            </a:r>
            <a:r>
              <a:rPr lang="fr-FR" sz="1200" b="0" i="0" u="none" strike="noStrike" kern="1200" baseline="0" dirty="0" smtClean="0">
                <a:solidFill>
                  <a:schemeClr val="tx1"/>
                </a:solidFill>
                <a:latin typeface="+mn-lt"/>
                <a:ea typeface="+mn-ea"/>
                <a:cs typeface="+mn-cs"/>
              </a:rPr>
              <a:t>– En cas d’événement biologique d’origine suspectée ou confirmée délibérée, un pays sera capable de mener une action rapide et multisectorielle, notamment en</a:t>
            </a:r>
          </a:p>
          <a:p>
            <a:r>
              <a:rPr lang="fr-FR" sz="1200" b="0" i="0" u="none" strike="noStrike" kern="1200" baseline="0" dirty="0" smtClean="0">
                <a:solidFill>
                  <a:schemeClr val="tx1"/>
                </a:solidFill>
                <a:latin typeface="+mn-lt"/>
                <a:ea typeface="+mn-ea"/>
                <a:cs typeface="+mn-cs"/>
              </a:rPr>
              <a:t>établissant un lien entre la santé publique et les services chargés de faire appliquer la loi, et de fournir et/ou demander une assistance internationale efficace en temps utile,</a:t>
            </a:r>
          </a:p>
          <a:p>
            <a:r>
              <a:rPr lang="fr-FR" sz="1200" b="0" i="0" u="none" strike="noStrike" kern="1200" baseline="0" dirty="0" smtClean="0">
                <a:solidFill>
                  <a:schemeClr val="tx1"/>
                </a:solidFill>
                <a:latin typeface="+mn-lt"/>
                <a:ea typeface="+mn-ea"/>
                <a:cs typeface="+mn-cs"/>
              </a:rPr>
              <a:t>notamment pour mener des investigations sur les événements liés à l’usage présumé détourné.</a:t>
            </a:r>
          </a:p>
          <a:p>
            <a:r>
              <a:rPr lang="fr-FR" sz="1200" b="1" i="0" u="none" strike="noStrike" kern="1200" baseline="0" dirty="0" smtClean="0">
                <a:solidFill>
                  <a:schemeClr val="tx1"/>
                </a:solidFill>
                <a:latin typeface="+mn-lt"/>
                <a:ea typeface="+mn-ea"/>
                <a:cs typeface="+mn-cs"/>
              </a:rPr>
              <a:t>Mesure des cibles </a:t>
            </a:r>
            <a:r>
              <a:rPr lang="fr-FR" sz="1200" b="0" i="0" u="none" strike="noStrike" kern="1200" baseline="0" dirty="0" smtClean="0">
                <a:solidFill>
                  <a:schemeClr val="tx1"/>
                </a:solidFill>
                <a:latin typeface="+mn-lt"/>
                <a:ea typeface="+mn-ea"/>
                <a:cs typeface="+mn-cs"/>
              </a:rPr>
              <a:t>– Faits montrant qu’au moins une action menée au cours de l’année précédente établit effectivement un lien entre la santé publique et les services chargés</a:t>
            </a:r>
          </a:p>
          <a:p>
            <a:r>
              <a:rPr lang="fr-FR" sz="1200" b="0" i="0" u="none" strike="noStrike" kern="1200" baseline="0" dirty="0" smtClean="0">
                <a:solidFill>
                  <a:schemeClr val="tx1"/>
                </a:solidFill>
                <a:latin typeface="+mn-lt"/>
                <a:ea typeface="+mn-ea"/>
                <a:cs typeface="+mn-cs"/>
              </a:rPr>
              <a:t>de faire appliquer la loi, OU exercices officiels ou simulations faisant intervenir les dirigeants du secteur de la santé publique et des services chargés de faire appliquer la loi dans</a:t>
            </a:r>
          </a:p>
          <a:p>
            <a:r>
              <a:rPr lang="en-US" sz="1200" b="0" i="0" u="none" strike="noStrike" kern="1200" baseline="0" dirty="0" smtClean="0">
                <a:solidFill>
                  <a:schemeClr val="tx1"/>
                </a:solidFill>
                <a:latin typeface="+mn-lt"/>
                <a:ea typeface="+mn-ea"/>
                <a:cs typeface="+mn-cs"/>
              </a:rPr>
              <a:t>le pays.</a:t>
            </a:r>
          </a:p>
          <a:p>
            <a:r>
              <a:rPr lang="fr-FR" sz="1200" b="1" i="0" u="none" strike="noStrike" kern="1200" baseline="0" dirty="0" smtClean="0">
                <a:solidFill>
                  <a:schemeClr val="tx1"/>
                </a:solidFill>
                <a:latin typeface="+mn-lt"/>
                <a:ea typeface="+mn-ea"/>
                <a:cs typeface="+mn-cs"/>
              </a:rPr>
              <a:t>Effet souhaité </a:t>
            </a:r>
            <a:r>
              <a:rPr lang="fr-FR" sz="1200" b="0" i="0" u="none" strike="noStrike" kern="1200" baseline="0" dirty="0" smtClean="0">
                <a:solidFill>
                  <a:schemeClr val="tx1"/>
                </a:solidFill>
                <a:latin typeface="+mn-lt"/>
                <a:ea typeface="+mn-ea"/>
                <a:cs typeface="+mn-cs"/>
              </a:rPr>
              <a:t>– Élaboration et application d’un mémorandum d’accord ou autre cadre similaire décrivant les rôles, les responsabilités et les meilleures pratiques pour le</a:t>
            </a:r>
          </a:p>
          <a:p>
            <a:r>
              <a:rPr lang="fr-FR" sz="1200" b="0" i="0" u="none" strike="noStrike" kern="1200" baseline="0" dirty="0" smtClean="0">
                <a:solidFill>
                  <a:schemeClr val="tx1"/>
                </a:solidFill>
                <a:latin typeface="+mn-lt"/>
                <a:ea typeface="+mn-ea"/>
                <a:cs typeface="+mn-cs"/>
              </a:rPr>
              <a:t>partage d’informations pertinentes entre et parmi les personnels du secteur de la santé humaine et de la santé animale, des services chargés de faire appliquer la loi, et de la</a:t>
            </a:r>
          </a:p>
          <a:p>
            <a:r>
              <a:rPr lang="fr-FR" sz="1200" b="0" i="0" u="none" strike="noStrike" kern="1200" baseline="0" dirty="0" smtClean="0">
                <a:solidFill>
                  <a:schemeClr val="tx1"/>
                </a:solidFill>
                <a:latin typeface="+mn-lt"/>
                <a:ea typeface="+mn-ea"/>
                <a:cs typeface="+mn-cs"/>
              </a:rPr>
              <a:t>défense, et validation du mémorandum d’accord à travers des exercices et des simulations périodiques. En collaboration avec la FAO, l’Organisation internationale de police</a:t>
            </a:r>
          </a:p>
          <a:p>
            <a:r>
              <a:rPr lang="fr-FR" sz="1200" b="0" i="0" u="none" strike="noStrike" kern="1200" baseline="0" dirty="0" smtClean="0">
                <a:solidFill>
                  <a:schemeClr val="tx1"/>
                </a:solidFill>
                <a:latin typeface="+mn-lt"/>
                <a:ea typeface="+mn-ea"/>
                <a:cs typeface="+mn-cs"/>
              </a:rPr>
              <a:t>criminelle (Interpol), l’OIE, l’OMS, les États Parties à la Convention relative aux armes biologiques et à toxines (et, le cas échéant, l’Unité d’appui à l’application de la Convention),</a:t>
            </a:r>
          </a:p>
          <a:p>
            <a:r>
              <a:rPr lang="fr-FR" sz="1200" b="0" i="0" u="none" strike="noStrike" kern="1200" baseline="0" dirty="0" smtClean="0">
                <a:solidFill>
                  <a:schemeClr val="tx1"/>
                </a:solidFill>
                <a:latin typeface="+mn-lt"/>
                <a:ea typeface="+mn-ea"/>
                <a:cs typeface="+mn-cs"/>
              </a:rPr>
              <a:t>le Mécanisme permettant au Secrétaire général des Nations Unies d’enquêter sur les allégations d’emploi d’armes chimiques, biologiques et à toxines (UNSGM), et autres</a:t>
            </a:r>
          </a:p>
          <a:p>
            <a:r>
              <a:rPr lang="fr-FR" sz="1200" b="0" i="0" u="none" strike="noStrike" kern="1200" baseline="0" dirty="0" smtClean="0">
                <a:solidFill>
                  <a:schemeClr val="tx1"/>
                </a:solidFill>
                <a:latin typeface="+mn-lt"/>
                <a:ea typeface="+mn-ea"/>
                <a:cs typeface="+mn-cs"/>
              </a:rPr>
              <a:t>organisations régionales et internationales concernées, les pays développeront et appliqueront des systèmes modèles pour mener et appuyer des investigations criminelles et</a:t>
            </a:r>
          </a:p>
          <a:p>
            <a:r>
              <a:rPr lang="fr-FR" sz="1200" b="0" i="0" u="none" strike="noStrike" kern="1200" baseline="0" dirty="0" smtClean="0">
                <a:solidFill>
                  <a:schemeClr val="tx1"/>
                </a:solidFill>
                <a:latin typeface="+mn-lt"/>
                <a:ea typeface="+mn-ea"/>
                <a:cs typeface="+mn-cs"/>
              </a:rPr>
              <a:t>épidémiologiques conjointes afin d’identifier des incidents biologiques d’origine suspectée délibérée et d’y riposter.</a:t>
            </a:r>
          </a:p>
          <a:p>
            <a:endParaRPr lang="fr-FR"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R.3.1 La santé publique et les autorités chargées de la sécurité (par exemple, les services chargés de faire appliquer la loi, le contrôle aux frontières et les douanes)</a:t>
            </a:r>
          </a:p>
          <a:p>
            <a:r>
              <a:rPr lang="fr-FR" sz="1200" b="1" i="0" u="none" strike="noStrike" kern="1200" baseline="0" dirty="0" smtClean="0">
                <a:solidFill>
                  <a:schemeClr val="tx1"/>
                </a:solidFill>
                <a:latin typeface="+mn-lt"/>
                <a:ea typeface="+mn-ea"/>
                <a:cs typeface="+mn-cs"/>
              </a:rPr>
              <a:t>sont en liaison lors d’un événement biologique suspecté ou confirmé.</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18</a:t>
            </a:fld>
            <a:endParaRPr lang="en-US"/>
          </a:p>
        </p:txBody>
      </p:sp>
    </p:spTree>
    <p:extLst>
      <p:ext uri="{BB962C8B-B14F-4D97-AF65-F5344CB8AC3E}">
        <p14:creationId xmlns:p14="http://schemas.microsoft.com/office/powerpoint/2010/main" xmlns="" val="4051964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Moyens médicaux et déploiement de personnel</a:t>
            </a:r>
          </a:p>
          <a:p>
            <a:r>
              <a:rPr lang="fr-FR" sz="1200" b="1" i="0" u="none" strike="noStrike" kern="1200" baseline="0" dirty="0" smtClean="0">
                <a:solidFill>
                  <a:schemeClr val="tx1"/>
                </a:solidFill>
                <a:latin typeface="+mn-lt"/>
                <a:ea typeface="+mn-ea"/>
                <a:cs typeface="+mn-cs"/>
              </a:rPr>
              <a:t>Cibles </a:t>
            </a:r>
            <a:r>
              <a:rPr lang="fr-FR" sz="1200" b="0" i="0" u="none" strike="noStrike" kern="1200" baseline="0" dirty="0" smtClean="0">
                <a:solidFill>
                  <a:schemeClr val="tx1"/>
                </a:solidFill>
                <a:latin typeface="+mn-lt"/>
                <a:ea typeface="+mn-ea"/>
                <a:cs typeface="+mn-cs"/>
              </a:rPr>
              <a:t>– Un cadre national pour le transfert (envoi et réception) de moyens médicaux et de personnels de santé publique et médical parmi les partenaires internationaux lors</a:t>
            </a:r>
          </a:p>
          <a:p>
            <a:r>
              <a:rPr lang="en-US" sz="1200" b="0" i="0" u="none" strike="noStrike" kern="1200" baseline="0" dirty="0" err="1" smtClean="0">
                <a:solidFill>
                  <a:schemeClr val="tx1"/>
                </a:solidFill>
                <a:latin typeface="+mn-lt"/>
                <a:ea typeface="+mn-ea"/>
                <a:cs typeface="+mn-cs"/>
              </a:rPr>
              <a:t>d’urgences</a:t>
            </a:r>
            <a:r>
              <a:rPr lang="en-US" sz="1200" b="0" i="0" u="none" strike="noStrike" kern="1200" baseline="0" dirty="0" smtClean="0">
                <a:solidFill>
                  <a:schemeClr val="tx1"/>
                </a:solidFill>
                <a:latin typeface="+mn-lt"/>
                <a:ea typeface="+mn-ea"/>
                <a:cs typeface="+mn-cs"/>
              </a:rPr>
              <a:t> de santé </a:t>
            </a:r>
            <a:r>
              <a:rPr lang="en-US" sz="1200" b="0" i="0" u="none" strike="noStrike" kern="1200" baseline="0" dirty="0" err="1" smtClean="0">
                <a:solidFill>
                  <a:schemeClr val="tx1"/>
                </a:solidFill>
                <a:latin typeface="+mn-lt"/>
                <a:ea typeface="+mn-ea"/>
                <a:cs typeface="+mn-cs"/>
              </a:rPr>
              <a:t>publique</a:t>
            </a:r>
            <a:r>
              <a:rPr lang="en-US" sz="1200" b="0" i="0" u="none" strike="noStrike" kern="1200" baseline="0" dirty="0" smtClean="0">
                <a:solidFill>
                  <a:schemeClr val="tx1"/>
                </a:solidFill>
                <a:latin typeface="+mn-lt"/>
                <a:ea typeface="+mn-ea"/>
                <a:cs typeface="+mn-cs"/>
              </a:rPr>
              <a:t>.</a:t>
            </a:r>
          </a:p>
          <a:p>
            <a:r>
              <a:rPr lang="fr-FR" sz="1200" b="1" i="0" u="none" strike="noStrike" kern="1200" baseline="0" dirty="0" smtClean="0">
                <a:solidFill>
                  <a:schemeClr val="tx1"/>
                </a:solidFill>
                <a:latin typeface="+mn-lt"/>
                <a:ea typeface="+mn-ea"/>
                <a:cs typeface="+mn-cs"/>
              </a:rPr>
              <a:t>Mesure des cibles </a:t>
            </a:r>
            <a:r>
              <a:rPr lang="fr-FR" sz="1200" b="0" i="0" u="none" strike="noStrike" kern="1200" baseline="0" dirty="0" smtClean="0">
                <a:solidFill>
                  <a:schemeClr val="tx1"/>
                </a:solidFill>
                <a:latin typeface="+mn-lt"/>
                <a:ea typeface="+mn-ea"/>
                <a:cs typeface="+mn-cs"/>
              </a:rPr>
              <a:t>– Éléments démontrant lors d’au moins une action en situation d’urgence de santé publique OU un exercice officiel/une simulation, réalisé au cours de</a:t>
            </a:r>
          </a:p>
          <a:p>
            <a:r>
              <a:rPr lang="fr-FR" sz="1200" b="0" i="0" u="none" strike="noStrike" kern="1200" baseline="0" dirty="0" smtClean="0">
                <a:solidFill>
                  <a:schemeClr val="tx1"/>
                </a:solidFill>
                <a:latin typeface="+mn-lt"/>
                <a:ea typeface="+mn-ea"/>
                <a:cs typeface="+mn-cs"/>
              </a:rPr>
              <a:t>l’année écoulée que le pays a envoyé ou reçu des moyens médicaux et du personnel, dans le cadre de protocoles écrits nationaux ou internationaux.</a:t>
            </a:r>
          </a:p>
          <a:p>
            <a:r>
              <a:rPr lang="fr-FR" sz="1200" b="1" i="0" u="none" strike="noStrike" kern="1200" baseline="0" dirty="0" smtClean="0">
                <a:solidFill>
                  <a:schemeClr val="tx1"/>
                </a:solidFill>
                <a:latin typeface="+mn-lt"/>
                <a:ea typeface="+mn-ea"/>
                <a:cs typeface="+mn-cs"/>
              </a:rPr>
              <a:t>Effet souhaité </a:t>
            </a:r>
            <a:r>
              <a:rPr lang="fr-FR" sz="1200" b="0" i="0" u="none" strike="noStrike" kern="1200" baseline="0" dirty="0" smtClean="0">
                <a:solidFill>
                  <a:schemeClr val="tx1"/>
                </a:solidFill>
                <a:latin typeface="+mn-lt"/>
                <a:ea typeface="+mn-ea"/>
                <a:cs typeface="+mn-cs"/>
              </a:rPr>
              <a:t>– Les pays auront mis en place les procédures légales et réglementaires et les plans logistiques requis pour permettre le déploiement et la réception transfrontières</a:t>
            </a:r>
          </a:p>
          <a:p>
            <a:r>
              <a:rPr lang="fr-FR" sz="1200" b="0" i="0" u="none" strike="noStrike" kern="1200" baseline="0" dirty="0" smtClean="0">
                <a:solidFill>
                  <a:schemeClr val="tx1"/>
                </a:solidFill>
                <a:latin typeface="+mn-lt"/>
                <a:ea typeface="+mn-ea"/>
                <a:cs typeface="+mn-cs"/>
              </a:rPr>
              <a:t>rapides de personnels de santé publique et médical lors de situations d’urgence. Une collaboration régionale (internationale) aidera les pays à surmonter les difficultés juridiques,</a:t>
            </a:r>
          </a:p>
          <a:p>
            <a:r>
              <a:rPr lang="fr-FR" sz="1200" b="0" i="0" u="none" strike="noStrike" kern="1200" baseline="0" dirty="0" smtClean="0">
                <a:solidFill>
                  <a:schemeClr val="tx1"/>
                </a:solidFill>
                <a:latin typeface="+mn-lt"/>
                <a:ea typeface="+mn-ea"/>
                <a:cs typeface="+mn-cs"/>
              </a:rPr>
              <a:t>logistiques et réglementaires liées au déploiement de personnels de santé publique et médical d’un pays à un autre.</a:t>
            </a:r>
          </a:p>
          <a:p>
            <a:endParaRPr lang="fr-FR"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R.4.1 Système en place pour l’envoi et la réception de moyens médicaux lors</a:t>
            </a:r>
          </a:p>
          <a:p>
            <a:r>
              <a:rPr lang="fr-FR" sz="1200" b="1" i="0" u="none" strike="noStrike" kern="1200" baseline="0" dirty="0" smtClean="0">
                <a:solidFill>
                  <a:schemeClr val="tx1"/>
                </a:solidFill>
                <a:latin typeface="+mn-lt"/>
                <a:ea typeface="+mn-ea"/>
                <a:cs typeface="+mn-cs"/>
              </a:rPr>
              <a:t>d’une urgence de santé publique.</a:t>
            </a:r>
          </a:p>
          <a:p>
            <a:r>
              <a:rPr lang="fr-FR" sz="1200" b="1" i="0" u="none" strike="noStrike" kern="1200" baseline="0" dirty="0" smtClean="0">
                <a:solidFill>
                  <a:schemeClr val="tx1"/>
                </a:solidFill>
                <a:latin typeface="+mn-lt"/>
                <a:ea typeface="+mn-ea"/>
                <a:cs typeface="+mn-cs"/>
              </a:rPr>
              <a:t>R.4.2 Système en place pour l’envoi et la réception de personnels de santé lors d’une</a:t>
            </a:r>
          </a:p>
          <a:p>
            <a:r>
              <a:rPr lang="en-US" sz="1200" b="1" i="0" u="none" strike="noStrike" kern="1200" baseline="0" dirty="0" err="1" smtClean="0">
                <a:solidFill>
                  <a:schemeClr val="tx1"/>
                </a:solidFill>
                <a:latin typeface="+mn-lt"/>
                <a:ea typeface="+mn-ea"/>
                <a:cs typeface="+mn-cs"/>
              </a:rPr>
              <a:t>urgence</a:t>
            </a:r>
            <a:r>
              <a:rPr lang="en-US" sz="1200" b="1" i="0" u="none" strike="noStrike" kern="1200" baseline="0" dirty="0" smtClean="0">
                <a:solidFill>
                  <a:schemeClr val="tx1"/>
                </a:solidFill>
                <a:latin typeface="+mn-lt"/>
                <a:ea typeface="+mn-ea"/>
                <a:cs typeface="+mn-cs"/>
              </a:rPr>
              <a:t> de santé </a:t>
            </a:r>
            <a:r>
              <a:rPr lang="en-US" sz="1200" b="1" i="0" u="none" strike="noStrike" kern="1200" baseline="0" dirty="0" err="1" smtClean="0">
                <a:solidFill>
                  <a:schemeClr val="tx1"/>
                </a:solidFill>
                <a:latin typeface="+mn-lt"/>
                <a:ea typeface="+mn-ea"/>
                <a:cs typeface="+mn-cs"/>
              </a:rPr>
              <a:t>publique</a:t>
            </a:r>
            <a:r>
              <a:rPr lang="en-US" sz="1200" b="1" i="0" u="none" strike="noStrike" kern="1200" baseline="0" dirty="0" smtClean="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19</a:t>
            </a:fld>
            <a:endParaRPr lang="en-US"/>
          </a:p>
        </p:txBody>
      </p:sp>
    </p:spTree>
    <p:extLst>
      <p:ext uri="{BB962C8B-B14F-4D97-AF65-F5344CB8AC3E}">
        <p14:creationId xmlns:p14="http://schemas.microsoft.com/office/powerpoint/2010/main" xmlns="" val="42591797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Communication sur les </a:t>
            </a:r>
            <a:r>
              <a:rPr lang="en-US" sz="1200" b="0" i="0" u="none" strike="noStrike" kern="1200" baseline="0" dirty="0" err="1" smtClean="0">
                <a:solidFill>
                  <a:schemeClr val="tx1"/>
                </a:solidFill>
                <a:latin typeface="+mn-lt"/>
                <a:ea typeface="+mn-ea"/>
                <a:cs typeface="+mn-cs"/>
              </a:rPr>
              <a:t>risques</a:t>
            </a:r>
            <a:endParaRPr lang="en-US"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Cibles </a:t>
            </a:r>
            <a:r>
              <a:rPr lang="fr-FR" sz="1200" b="0" i="0" u="none" strike="noStrike" kern="1200" baseline="0" dirty="0" smtClean="0">
                <a:solidFill>
                  <a:schemeClr val="tx1"/>
                </a:solidFill>
                <a:latin typeface="+mn-lt"/>
                <a:ea typeface="+mn-ea"/>
                <a:cs typeface="+mn-cs"/>
              </a:rPr>
              <a:t>– Les États Parties doivent avoir une capacité de communication sur les risques qui soit multiniveaux et multiformes, un échange d’informations, de conseils et d’avis en</a:t>
            </a:r>
          </a:p>
          <a:p>
            <a:r>
              <a:rPr lang="fr-FR" sz="1200" b="0" i="0" u="none" strike="noStrike" kern="1200" baseline="0" dirty="0" smtClean="0">
                <a:solidFill>
                  <a:schemeClr val="tx1"/>
                </a:solidFill>
                <a:latin typeface="+mn-lt"/>
                <a:ea typeface="+mn-ea"/>
                <a:cs typeface="+mn-cs"/>
              </a:rPr>
              <a:t>temps réel entre experts et représentants/personnes faisant face à une menace ou un danger pour leur survie, un bien-être économique et social de manière à pouvoir prendre</a:t>
            </a:r>
          </a:p>
          <a:p>
            <a:r>
              <a:rPr lang="fr-FR" sz="1200" b="0" i="0" u="none" strike="noStrike" kern="1200" baseline="0" dirty="0" smtClean="0">
                <a:solidFill>
                  <a:schemeClr val="tx1"/>
                </a:solidFill>
                <a:latin typeface="+mn-lt"/>
                <a:ea typeface="+mn-ea"/>
                <a:cs typeface="+mn-cs"/>
              </a:rPr>
              <a:t>des décisions éclairées pour limiter les effets de la menace ou du danger et adopter des mesures de protection et de prévention. Cela implique un ensemble de stratégies de</a:t>
            </a:r>
          </a:p>
          <a:p>
            <a:r>
              <a:rPr lang="fr-FR" sz="1200" b="0" i="0" u="none" strike="noStrike" kern="1200" baseline="0" dirty="0" smtClean="0">
                <a:solidFill>
                  <a:schemeClr val="tx1"/>
                </a:solidFill>
                <a:latin typeface="+mn-lt"/>
                <a:ea typeface="+mn-ea"/>
                <a:cs typeface="+mn-cs"/>
              </a:rPr>
              <a:t>communication et de collaboration, comme la communication dans les médias et les médias sociaux, les campagnes de sensibilisation de masse, la promotion de la santé, la</a:t>
            </a:r>
          </a:p>
          <a:p>
            <a:r>
              <a:rPr lang="fr-FR" sz="1200" b="0" i="0" u="none" strike="noStrike" kern="1200" baseline="0" dirty="0" smtClean="0">
                <a:solidFill>
                  <a:schemeClr val="tx1"/>
                </a:solidFill>
                <a:latin typeface="+mn-lt"/>
                <a:ea typeface="+mn-ea"/>
                <a:cs typeface="+mn-cs"/>
              </a:rPr>
              <a:t>mobilisation sociale, la collaboration des parties prenantes et de la communauté.</a:t>
            </a:r>
          </a:p>
          <a:p>
            <a:r>
              <a:rPr lang="fr-FR" sz="1200" b="1" i="0" u="none" strike="noStrike" kern="1200" baseline="0" dirty="0" smtClean="0">
                <a:solidFill>
                  <a:schemeClr val="tx1"/>
                </a:solidFill>
                <a:latin typeface="+mn-lt"/>
                <a:ea typeface="+mn-ea"/>
                <a:cs typeface="+mn-cs"/>
              </a:rPr>
              <a:t>Effet souhaité </a:t>
            </a:r>
            <a:r>
              <a:rPr lang="fr-FR" sz="1200" b="0" i="0" u="none" strike="noStrike" kern="1200" baseline="0" dirty="0" smtClean="0">
                <a:solidFill>
                  <a:schemeClr val="tx1"/>
                </a:solidFill>
                <a:latin typeface="+mn-lt"/>
                <a:ea typeface="+mn-ea"/>
                <a:cs typeface="+mn-cs"/>
              </a:rPr>
              <a:t>– Les entités responsables communiquent efficacement, et écoutent et incorporent activement les préoccupations du public et des communautés à travers</a:t>
            </a:r>
          </a:p>
          <a:p>
            <a:r>
              <a:rPr lang="fr-FR" sz="1200" b="0" i="0" u="none" strike="noStrike" kern="1200" baseline="0" dirty="0" smtClean="0">
                <a:solidFill>
                  <a:schemeClr val="tx1"/>
                </a:solidFill>
                <a:latin typeface="+mn-lt"/>
                <a:ea typeface="+mn-ea"/>
                <a:cs typeface="+mn-cs"/>
              </a:rPr>
              <a:t>les médias, les médias sociaux, des campagnes de sensibilisation de masse, la promotion de la santé, la mobilisation sociale, la collaboration des parties prenantes et de la</a:t>
            </a:r>
          </a:p>
          <a:p>
            <a:r>
              <a:rPr lang="fr-FR" sz="1200" b="0" i="0" u="none" strike="noStrike" kern="1200" baseline="0" dirty="0" smtClean="0">
                <a:solidFill>
                  <a:schemeClr val="tx1"/>
                </a:solidFill>
                <a:latin typeface="+mn-lt"/>
                <a:ea typeface="+mn-ea"/>
                <a:cs typeface="+mn-cs"/>
              </a:rPr>
              <a:t>communauté, pour mieux connaître les risques afin de réduire et de limiter l’impact attendu du danger sanitaire avant, pendant et après les événements menaçant la santé</a:t>
            </a:r>
          </a:p>
          <a:p>
            <a:r>
              <a:rPr lang="en-US" sz="1200" b="0" i="0" u="none" strike="noStrike" kern="1200" baseline="0" dirty="0" err="1" smtClean="0">
                <a:solidFill>
                  <a:schemeClr val="tx1"/>
                </a:solidFill>
                <a:latin typeface="+mn-lt"/>
                <a:ea typeface="+mn-ea"/>
                <a:cs typeface="+mn-cs"/>
              </a:rPr>
              <a:t>publique</a:t>
            </a:r>
            <a:r>
              <a:rPr lang="en-US" sz="1200" b="0" i="0" u="none" strike="noStrike" kern="1200" baseline="0" dirty="0" smtClean="0">
                <a:solidFill>
                  <a:schemeClr val="tx1"/>
                </a:solidFill>
                <a:latin typeface="+mn-lt"/>
                <a:ea typeface="+mn-ea"/>
                <a:cs typeface="+mn-cs"/>
              </a:rPr>
              <a:t>.</a:t>
            </a:r>
          </a:p>
          <a:p>
            <a:endParaRPr lang="en-US"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R.5.1 Systèmes de communication sur les risques</a:t>
            </a:r>
          </a:p>
          <a:p>
            <a:r>
              <a:rPr lang="en-US" sz="1200" b="1" i="0" u="none" strike="noStrike" kern="1200" baseline="0" dirty="0" smtClean="0">
                <a:solidFill>
                  <a:schemeClr val="tx1"/>
                </a:solidFill>
                <a:latin typeface="+mn-lt"/>
                <a:ea typeface="+mn-ea"/>
                <a:cs typeface="+mn-cs"/>
              </a:rPr>
              <a:t>(plans, </a:t>
            </a:r>
            <a:r>
              <a:rPr lang="en-US" sz="1200" b="1" i="0" u="none" strike="noStrike" kern="1200" baseline="0" dirty="0" err="1" smtClean="0">
                <a:solidFill>
                  <a:schemeClr val="tx1"/>
                </a:solidFill>
                <a:latin typeface="+mn-lt"/>
                <a:ea typeface="+mn-ea"/>
                <a:cs typeface="+mn-cs"/>
              </a:rPr>
              <a:t>mécanismes</a:t>
            </a:r>
            <a:r>
              <a:rPr lang="en-US" sz="1200" b="1" i="0" u="none" strike="noStrike" kern="1200" baseline="0" dirty="0" smtClean="0">
                <a:solidFill>
                  <a:schemeClr val="tx1"/>
                </a:solidFill>
                <a:latin typeface="+mn-lt"/>
                <a:ea typeface="+mn-ea"/>
                <a:cs typeface="+mn-cs"/>
              </a:rPr>
              <a:t>, etc.).</a:t>
            </a:r>
          </a:p>
          <a:p>
            <a:r>
              <a:rPr lang="fr-FR" sz="1200" b="1" i="0" u="none" strike="noStrike" kern="1200" baseline="0" dirty="0" smtClean="0">
                <a:solidFill>
                  <a:schemeClr val="tx1"/>
                </a:solidFill>
                <a:latin typeface="+mn-lt"/>
                <a:ea typeface="+mn-ea"/>
                <a:cs typeface="+mn-cs"/>
              </a:rPr>
              <a:t>R.5.2 Communication et coordination internes et</a:t>
            </a:r>
          </a:p>
          <a:p>
            <a:r>
              <a:rPr lang="en-US" sz="1200" b="1" i="0" u="none" strike="noStrike" kern="1200" baseline="0" dirty="0" smtClean="0">
                <a:solidFill>
                  <a:schemeClr val="tx1"/>
                </a:solidFill>
                <a:latin typeface="+mn-lt"/>
                <a:ea typeface="+mn-ea"/>
                <a:cs typeface="+mn-cs"/>
              </a:rPr>
              <a:t>avec les </a:t>
            </a:r>
            <a:r>
              <a:rPr lang="en-US" sz="1200" b="1" i="0" u="none" strike="noStrike" kern="1200" baseline="0" dirty="0" err="1" smtClean="0">
                <a:solidFill>
                  <a:schemeClr val="tx1"/>
                </a:solidFill>
                <a:latin typeface="+mn-lt"/>
                <a:ea typeface="+mn-ea"/>
                <a:cs typeface="+mn-cs"/>
              </a:rPr>
              <a:t>partenaires</a:t>
            </a:r>
            <a:r>
              <a:rPr lang="en-US" sz="1200" b="1" i="0" u="none" strike="noStrike" kern="1200" baseline="0" dirty="0" smtClean="0">
                <a:solidFill>
                  <a:schemeClr val="tx1"/>
                </a:solidFill>
                <a:latin typeface="+mn-lt"/>
                <a:ea typeface="+mn-ea"/>
                <a:cs typeface="+mn-cs"/>
              </a:rPr>
              <a:t>.</a:t>
            </a:r>
          </a:p>
          <a:p>
            <a:r>
              <a:rPr lang="en-US" sz="1200" b="1" i="0" u="none" strike="noStrike" kern="1200" baseline="0" dirty="0" smtClean="0">
                <a:solidFill>
                  <a:schemeClr val="tx1"/>
                </a:solidFill>
                <a:latin typeface="+mn-lt"/>
                <a:ea typeface="+mn-ea"/>
                <a:cs typeface="+mn-cs"/>
              </a:rPr>
              <a:t>R.5.3 Communication </a:t>
            </a:r>
            <a:r>
              <a:rPr lang="en-US" sz="1200" b="1" i="0" u="none" strike="noStrike" kern="1200" baseline="0" dirty="0" err="1" smtClean="0">
                <a:solidFill>
                  <a:schemeClr val="tx1"/>
                </a:solidFill>
                <a:latin typeface="+mn-lt"/>
                <a:ea typeface="+mn-ea"/>
                <a:cs typeface="+mn-cs"/>
              </a:rPr>
              <a:t>publique</a:t>
            </a:r>
            <a:r>
              <a:rPr lang="en-US" sz="1200" b="1" i="0" u="none" strike="noStrike" kern="1200" baseline="0" dirty="0" smtClean="0">
                <a:solidFill>
                  <a:schemeClr val="tx1"/>
                </a:solidFill>
                <a:latin typeface="+mn-lt"/>
                <a:ea typeface="+mn-ea"/>
                <a:cs typeface="+mn-cs"/>
              </a:rPr>
              <a:t>.</a:t>
            </a:r>
          </a:p>
          <a:p>
            <a:r>
              <a:rPr lang="fr-FR" sz="1200" b="1" i="0" u="none" strike="noStrike" kern="1200" baseline="0" dirty="0" smtClean="0">
                <a:solidFill>
                  <a:schemeClr val="tx1"/>
                </a:solidFill>
                <a:latin typeface="+mn-lt"/>
                <a:ea typeface="+mn-ea"/>
                <a:cs typeface="+mn-cs"/>
              </a:rPr>
              <a:t>R.5.4 Communication pour faire participer les communautés touchées. R.5.5 Écoute dynamique et gestion des rumeurs.</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20</a:t>
            </a:fld>
            <a:endParaRPr lang="en-US"/>
          </a:p>
        </p:txBody>
      </p:sp>
    </p:spTree>
    <p:extLst>
      <p:ext uri="{BB962C8B-B14F-4D97-AF65-F5344CB8AC3E}">
        <p14:creationId xmlns:p14="http://schemas.microsoft.com/office/powerpoint/2010/main" xmlns="" val="2905507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a:t>
            </a:r>
          </a:p>
          <a:p>
            <a:r>
              <a:rPr lang="fr-FR" sz="1200" dirty="0" smtClean="0"/>
              <a:t>L’outil présenté ici est organisé autour des éléments fondamentaux suivants</a:t>
            </a:r>
          </a:p>
          <a:p>
            <a:r>
              <a:rPr lang="fr-FR" sz="1200" dirty="0" smtClean="0"/>
              <a:t>• Prévenir et réduire la probabilité de survenue de flambées épidémiques et d’autres dangers et événements</a:t>
            </a:r>
          </a:p>
          <a:p>
            <a:r>
              <a:rPr lang="fr-FR" sz="1200" dirty="0" smtClean="0"/>
              <a:t>de santé publique tels que définis par le RSI (2005) est essentiel.</a:t>
            </a:r>
          </a:p>
          <a:p>
            <a:r>
              <a:rPr lang="fr-FR" sz="1200" dirty="0" smtClean="0"/>
              <a:t>• Détecter les menaces tôt peut sauver des vies.</a:t>
            </a:r>
          </a:p>
          <a:p>
            <a:r>
              <a:rPr lang="fr-FR" sz="1200" dirty="0" smtClean="0"/>
              <a:t>• Une riposte rapide et efficace nécessite une coordination et une communication multisectorielles, nationales</a:t>
            </a:r>
          </a:p>
          <a:p>
            <a:r>
              <a:rPr lang="en-US" sz="1200" dirty="0" smtClean="0"/>
              <a:t>et </a:t>
            </a:r>
            <a:r>
              <a:rPr lang="en-US" sz="1200" dirty="0" err="1" smtClean="0"/>
              <a:t>internationales</a:t>
            </a:r>
            <a:r>
              <a:rPr lang="en-US" sz="1200" dirty="0" smtClean="0"/>
              <a:t>.</a:t>
            </a:r>
          </a:p>
          <a:p>
            <a:r>
              <a:rPr lang="en-US" dirty="0" smtClean="0"/>
              <a:t>2016 JEE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3</a:t>
            </a:fld>
            <a:endParaRPr lang="en-US"/>
          </a:p>
        </p:txBody>
      </p:sp>
    </p:spTree>
    <p:extLst>
      <p:ext uri="{BB962C8B-B14F-4D97-AF65-F5344CB8AC3E}">
        <p14:creationId xmlns:p14="http://schemas.microsoft.com/office/powerpoint/2010/main" xmlns="" val="985270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Points </a:t>
            </a:r>
            <a:r>
              <a:rPr lang="en-US" sz="1200" b="0" i="0" u="none" strike="noStrike" kern="1200" baseline="0" dirty="0" err="1" smtClean="0">
                <a:solidFill>
                  <a:schemeClr val="tx1"/>
                </a:solidFill>
                <a:latin typeface="+mn-lt"/>
                <a:ea typeface="+mn-ea"/>
                <a:cs typeface="+mn-cs"/>
              </a:rPr>
              <a:t>d’entrée</a:t>
            </a:r>
            <a:endParaRPr lang="en-US"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Cibles </a:t>
            </a:r>
            <a:r>
              <a:rPr lang="fr-FR" sz="1200" b="0" i="0" u="none" strike="noStrike" kern="1200" baseline="0" dirty="0" smtClean="0">
                <a:solidFill>
                  <a:schemeClr val="tx1"/>
                </a:solidFill>
                <a:latin typeface="+mn-lt"/>
                <a:ea typeface="+mn-ea"/>
                <a:cs typeface="+mn-cs"/>
              </a:rPr>
              <a:t>– Les États Parties doivent désigner et maintenir les principales capacités requises dans les aéroports et les ports internationaux (et lorsque la situation l’exige pour des</a:t>
            </a:r>
          </a:p>
          <a:p>
            <a:r>
              <a:rPr lang="fr-FR" sz="1200" b="0" i="0" u="none" strike="noStrike" kern="1200" baseline="0" dirty="0" smtClean="0">
                <a:solidFill>
                  <a:schemeClr val="tx1"/>
                </a:solidFill>
                <a:latin typeface="+mn-lt"/>
                <a:ea typeface="+mn-ea"/>
                <a:cs typeface="+mn-cs"/>
              </a:rPr>
              <a:t>raisons de santé publique, un État Partie peut désigner des postes-frontières) chargées d’appliquer des mesures de santé publique nécessaires pour gérer divers risques pour la</a:t>
            </a:r>
          </a:p>
          <a:p>
            <a:r>
              <a:rPr lang="en-US" sz="1200" b="0" i="0" u="none" strike="noStrike" kern="1200" baseline="0" dirty="0" smtClean="0">
                <a:solidFill>
                  <a:schemeClr val="tx1"/>
                </a:solidFill>
                <a:latin typeface="+mn-lt"/>
                <a:ea typeface="+mn-ea"/>
                <a:cs typeface="+mn-cs"/>
              </a:rPr>
              <a:t>santé </a:t>
            </a:r>
            <a:r>
              <a:rPr lang="en-US" sz="1200" b="0" i="0" u="none" strike="noStrike" kern="1200" baseline="0" dirty="0" err="1" smtClean="0">
                <a:solidFill>
                  <a:schemeClr val="tx1"/>
                </a:solidFill>
                <a:latin typeface="+mn-lt"/>
                <a:ea typeface="+mn-ea"/>
                <a:cs typeface="+mn-cs"/>
              </a:rPr>
              <a:t>publique</a:t>
            </a:r>
            <a:r>
              <a:rPr lang="en-US" sz="1200" b="0" i="0" u="none" strike="noStrike" kern="1200" baseline="0" dirty="0" smtClean="0">
                <a:solidFill>
                  <a:schemeClr val="tx1"/>
                </a:solidFill>
                <a:latin typeface="+mn-lt"/>
                <a:ea typeface="+mn-ea"/>
                <a:cs typeface="+mn-cs"/>
              </a:rPr>
              <a:t>.</a:t>
            </a:r>
          </a:p>
          <a:p>
            <a:r>
              <a:rPr lang="fr-FR" sz="1200" b="1" i="0" u="none" strike="noStrike" kern="1200" baseline="0" dirty="0" smtClean="0">
                <a:solidFill>
                  <a:schemeClr val="tx1"/>
                </a:solidFill>
                <a:latin typeface="+mn-lt"/>
                <a:ea typeface="+mn-ea"/>
                <a:cs typeface="+mn-cs"/>
              </a:rPr>
              <a:t>Effet souhaité </a:t>
            </a:r>
            <a:r>
              <a:rPr lang="fr-FR" sz="1200" b="0" i="0" u="none" strike="noStrike" kern="1200" baseline="0" dirty="0" smtClean="0">
                <a:solidFill>
                  <a:schemeClr val="tx1"/>
                </a:solidFill>
                <a:latin typeface="+mn-lt"/>
                <a:ea typeface="+mn-ea"/>
                <a:cs typeface="+mn-cs"/>
              </a:rPr>
              <a:t>– Détection en temps utile des dangers potentiels survenant aux points d’entrée et action efficace.</a:t>
            </a:r>
          </a:p>
          <a:p>
            <a:endParaRPr lang="fr-FR"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PoE.1 Capacités de routine présentes aux points d’entrée. PoE.2 Action de santé publique efficace aux points d’entrée.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21</a:t>
            </a:fld>
            <a:endParaRPr lang="en-US"/>
          </a:p>
        </p:txBody>
      </p:sp>
    </p:spTree>
    <p:extLst>
      <p:ext uri="{BB962C8B-B14F-4D97-AF65-F5344CB8AC3E}">
        <p14:creationId xmlns:p14="http://schemas.microsoft.com/office/powerpoint/2010/main" xmlns="" val="14803770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err="1" smtClean="0">
                <a:solidFill>
                  <a:schemeClr val="tx1"/>
                </a:solidFill>
                <a:latin typeface="+mn-lt"/>
                <a:ea typeface="+mn-ea"/>
                <a:cs typeface="+mn-cs"/>
              </a:rPr>
              <a:t>Événements</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d’origine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chimique</a:t>
            </a:r>
            <a:endParaRPr lang="en-US"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Cibles </a:t>
            </a:r>
            <a:r>
              <a:rPr lang="fr-FR" sz="1200" b="0" i="0" u="none" strike="noStrike" kern="1200" baseline="0" dirty="0" smtClean="0">
                <a:solidFill>
                  <a:schemeClr val="tx1"/>
                </a:solidFill>
                <a:latin typeface="+mn-lt"/>
                <a:ea typeface="+mn-ea"/>
                <a:cs typeface="+mn-cs"/>
              </a:rPr>
              <a:t>– Les États Parties doivent avoir des capacités de surveillance et de riposte aux événements/risques d’origine chimique. Cela nécessite une communication et une</a:t>
            </a:r>
          </a:p>
          <a:p>
            <a:r>
              <a:rPr lang="fr-FR" sz="1200" b="0" i="0" u="none" strike="noStrike" kern="1200" baseline="0" dirty="0" smtClean="0">
                <a:solidFill>
                  <a:schemeClr val="tx1"/>
                </a:solidFill>
                <a:latin typeface="+mn-lt"/>
                <a:ea typeface="+mn-ea"/>
                <a:cs typeface="+mn-cs"/>
              </a:rPr>
              <a:t>collaboration efficaces entre les secteurs chargés de la sécurité chimique, de l’industrie, des transports et de l’élimination sans risque des produits.</a:t>
            </a:r>
          </a:p>
          <a:p>
            <a:r>
              <a:rPr lang="fr-FR" sz="1200" b="1" i="0" u="none" strike="noStrike" kern="1200" baseline="0" dirty="0" smtClean="0">
                <a:solidFill>
                  <a:schemeClr val="tx1"/>
                </a:solidFill>
                <a:latin typeface="+mn-lt"/>
                <a:ea typeface="+mn-ea"/>
                <a:cs typeface="+mn-cs"/>
              </a:rPr>
              <a:t>Effet souhaité </a:t>
            </a:r>
            <a:r>
              <a:rPr lang="fr-FR" sz="1200" b="0" i="0" u="none" strike="noStrike" kern="1200" baseline="0" dirty="0" smtClean="0">
                <a:solidFill>
                  <a:schemeClr val="tx1"/>
                </a:solidFill>
                <a:latin typeface="+mn-lt"/>
                <a:ea typeface="+mn-ea"/>
                <a:cs typeface="+mn-cs"/>
              </a:rPr>
              <a:t>– Détection en temps utile et riposte efficace à des risques/événements d’origine chimique en collaboration avec d’autres secteurs chargés de la sécurité</a:t>
            </a:r>
          </a:p>
          <a:p>
            <a:r>
              <a:rPr lang="fr-FR" sz="1200" b="0" i="0" u="none" strike="noStrike" kern="1200" baseline="0" dirty="0" smtClean="0">
                <a:solidFill>
                  <a:schemeClr val="tx1"/>
                </a:solidFill>
                <a:latin typeface="+mn-lt"/>
                <a:ea typeface="+mn-ea"/>
                <a:cs typeface="+mn-cs"/>
              </a:rPr>
              <a:t>chimique, de l’industrie, des transports et de l’élimination sans risque des produits.</a:t>
            </a:r>
          </a:p>
          <a:p>
            <a:endParaRPr lang="fr-FR"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CE.1 Mécanismes fonctionnels en place pour la détection et la riposte à des événements/</a:t>
            </a:r>
          </a:p>
          <a:p>
            <a:r>
              <a:rPr lang="en-US" sz="1200" b="1" i="0" u="none" strike="noStrike" kern="1200" baseline="0" dirty="0" err="1" smtClean="0">
                <a:solidFill>
                  <a:schemeClr val="tx1"/>
                </a:solidFill>
                <a:latin typeface="+mn-lt"/>
                <a:ea typeface="+mn-ea"/>
                <a:cs typeface="+mn-cs"/>
              </a:rPr>
              <a:t>urgences</a:t>
            </a:r>
            <a:r>
              <a:rPr lang="en-US" sz="1200" b="1" i="0" u="none" strike="noStrike" kern="1200" baseline="0" dirty="0" smtClean="0">
                <a:solidFill>
                  <a:schemeClr val="tx1"/>
                </a:solidFill>
                <a:latin typeface="+mn-lt"/>
                <a:ea typeface="+mn-ea"/>
                <a:cs typeface="+mn-cs"/>
              </a:rPr>
              <a:t> </a:t>
            </a:r>
            <a:r>
              <a:rPr lang="en-US" sz="1200" b="1" i="0" u="none" strike="noStrike" kern="1200" baseline="0" dirty="0" err="1" smtClean="0">
                <a:solidFill>
                  <a:schemeClr val="tx1"/>
                </a:solidFill>
                <a:latin typeface="+mn-lt"/>
                <a:ea typeface="+mn-ea"/>
                <a:cs typeface="+mn-cs"/>
              </a:rPr>
              <a:t>d’origine</a:t>
            </a:r>
            <a:r>
              <a:rPr lang="en-US" sz="1200" b="1" i="0" u="none" strike="noStrike" kern="1200" baseline="0" dirty="0" smtClean="0">
                <a:solidFill>
                  <a:schemeClr val="tx1"/>
                </a:solidFill>
                <a:latin typeface="+mn-lt"/>
                <a:ea typeface="+mn-ea"/>
                <a:cs typeface="+mn-cs"/>
              </a:rPr>
              <a:t> </a:t>
            </a:r>
            <a:r>
              <a:rPr lang="en-US" sz="1200" b="1" i="0" u="none" strike="noStrike" kern="1200" baseline="0" dirty="0" err="1" smtClean="0">
                <a:solidFill>
                  <a:schemeClr val="tx1"/>
                </a:solidFill>
                <a:latin typeface="+mn-lt"/>
                <a:ea typeface="+mn-ea"/>
                <a:cs typeface="+mn-cs"/>
              </a:rPr>
              <a:t>chimique</a:t>
            </a:r>
            <a:r>
              <a:rPr lang="en-US" sz="1200" b="1" i="0" u="none" strike="noStrike" kern="1200" baseline="0" dirty="0" smtClean="0">
                <a:solidFill>
                  <a:schemeClr val="tx1"/>
                </a:solidFill>
                <a:latin typeface="+mn-lt"/>
                <a:ea typeface="+mn-ea"/>
                <a:cs typeface="+mn-cs"/>
              </a:rPr>
              <a:t>.</a:t>
            </a:r>
          </a:p>
          <a:p>
            <a:r>
              <a:rPr lang="fr-FR" sz="1200" b="1" i="0" u="none" strike="noStrike" kern="1200" baseline="0" dirty="0" smtClean="0">
                <a:solidFill>
                  <a:schemeClr val="tx1"/>
                </a:solidFill>
                <a:latin typeface="+mn-lt"/>
                <a:ea typeface="+mn-ea"/>
                <a:cs typeface="+mn-cs"/>
              </a:rPr>
              <a:t>CE.2 Environnement favorable à la gestion d’événements d’origine chimique.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22</a:t>
            </a:fld>
            <a:endParaRPr lang="en-US"/>
          </a:p>
        </p:txBody>
      </p:sp>
    </p:spTree>
    <p:extLst>
      <p:ext uri="{BB962C8B-B14F-4D97-AF65-F5344CB8AC3E}">
        <p14:creationId xmlns:p14="http://schemas.microsoft.com/office/powerpoint/2010/main" xmlns="" val="242168284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Situations </a:t>
            </a:r>
            <a:r>
              <a:rPr lang="en-US" sz="1200" b="0" i="0" u="none" strike="noStrike" kern="1200" baseline="0" dirty="0" err="1" smtClean="0">
                <a:solidFill>
                  <a:schemeClr val="tx1"/>
                </a:solidFill>
                <a:latin typeface="+mn-lt"/>
                <a:ea typeface="+mn-ea"/>
                <a:cs typeface="+mn-cs"/>
              </a:rPr>
              <a:t>d’urgence</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radiologique</a:t>
            </a:r>
            <a:endParaRPr lang="en-US"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Cibles </a:t>
            </a:r>
            <a:r>
              <a:rPr lang="fr-FR" sz="1200" b="0" i="0" u="none" strike="noStrike" kern="1200" baseline="0" dirty="0" smtClean="0">
                <a:solidFill>
                  <a:schemeClr val="tx1"/>
                </a:solidFill>
                <a:latin typeface="+mn-lt"/>
                <a:ea typeface="+mn-ea"/>
                <a:cs typeface="+mn-cs"/>
              </a:rPr>
              <a:t>– Les États Parties doivent avoir des capacités de surveillance et de riposte aux dangers/événements/urgences radionucléaires. Cela nécessite une communication et une</a:t>
            </a:r>
          </a:p>
          <a:p>
            <a:r>
              <a:rPr lang="fr-FR" sz="1200" b="0" i="0" u="none" strike="noStrike" kern="1200" baseline="0" dirty="0" smtClean="0">
                <a:solidFill>
                  <a:schemeClr val="tx1"/>
                </a:solidFill>
                <a:latin typeface="+mn-lt"/>
                <a:ea typeface="+mn-ea"/>
                <a:cs typeface="+mn-cs"/>
              </a:rPr>
              <a:t>collaboration efficaces parmi les secteurs responsables de la gestion des produits radionucléaires.</a:t>
            </a:r>
          </a:p>
          <a:p>
            <a:r>
              <a:rPr lang="fr-FR" sz="1200" b="1" i="0" u="none" strike="noStrike" kern="1200" baseline="0" dirty="0" smtClean="0">
                <a:solidFill>
                  <a:schemeClr val="tx1"/>
                </a:solidFill>
                <a:latin typeface="+mn-lt"/>
                <a:ea typeface="+mn-ea"/>
                <a:cs typeface="+mn-cs"/>
              </a:rPr>
              <a:t>Effet souhaité </a:t>
            </a:r>
            <a:r>
              <a:rPr lang="fr-FR" sz="1200" b="0" i="0" u="none" strike="noStrike" kern="1200" baseline="0" dirty="0" smtClean="0">
                <a:solidFill>
                  <a:schemeClr val="tx1"/>
                </a:solidFill>
                <a:latin typeface="+mn-lt"/>
                <a:ea typeface="+mn-ea"/>
                <a:cs typeface="+mn-cs"/>
              </a:rPr>
              <a:t>– Détection en temps utile et riposte efficace à des dangers/événements/urgences radionucléaires potentiels en collaboration avec les autres secteurs responsables</a:t>
            </a:r>
          </a:p>
          <a:p>
            <a:r>
              <a:rPr lang="fr-FR" sz="1200" b="0" i="0" u="none" strike="noStrike" kern="1200" baseline="0" dirty="0" smtClean="0">
                <a:solidFill>
                  <a:schemeClr val="tx1"/>
                </a:solidFill>
                <a:latin typeface="+mn-lt"/>
                <a:ea typeface="+mn-ea"/>
                <a:cs typeface="+mn-cs"/>
              </a:rPr>
              <a:t>de la gestion des produits radionucléaires.</a:t>
            </a:r>
          </a:p>
          <a:p>
            <a:endParaRPr lang="fr-FR"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RE.1 Mécanismes fonctionnels en place pour la détection et la riposte aux</a:t>
            </a:r>
          </a:p>
          <a:p>
            <a:r>
              <a:rPr lang="fr-FR" sz="1200" b="1" i="0" u="none" strike="noStrike" kern="1200" baseline="0" dirty="0" smtClean="0">
                <a:solidFill>
                  <a:schemeClr val="tx1"/>
                </a:solidFill>
                <a:latin typeface="+mn-lt"/>
                <a:ea typeface="+mn-ea"/>
                <a:cs typeface="+mn-cs"/>
              </a:rPr>
              <a:t>situations d’urgence radiologique et nucléaire.</a:t>
            </a:r>
          </a:p>
          <a:p>
            <a:r>
              <a:rPr lang="fr-FR" sz="1200" b="1" i="0" u="none" strike="noStrike" kern="1200" baseline="0" dirty="0" smtClean="0">
                <a:solidFill>
                  <a:schemeClr val="tx1"/>
                </a:solidFill>
                <a:latin typeface="+mn-lt"/>
                <a:ea typeface="+mn-ea"/>
                <a:cs typeface="+mn-cs"/>
              </a:rPr>
              <a:t>RE.2 Environnement favorable à la gestion des situations d’urgence</a:t>
            </a:r>
          </a:p>
          <a:p>
            <a:r>
              <a:rPr lang="en-US" sz="1200" b="1" i="0" u="none" strike="noStrike" kern="1200" baseline="0" dirty="0" err="1" smtClean="0">
                <a:solidFill>
                  <a:schemeClr val="tx1"/>
                </a:solidFill>
                <a:latin typeface="+mn-lt"/>
                <a:ea typeface="+mn-ea"/>
                <a:cs typeface="+mn-cs"/>
              </a:rPr>
              <a:t>radiologique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23</a:t>
            </a:fld>
            <a:endParaRPr lang="en-US"/>
          </a:p>
        </p:txBody>
      </p:sp>
    </p:spTree>
    <p:extLst>
      <p:ext uri="{BB962C8B-B14F-4D97-AF65-F5344CB8AC3E}">
        <p14:creationId xmlns:p14="http://schemas.microsoft.com/office/powerpoint/2010/main" xmlns="" val="7650356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a:t>
            </a:r>
          </a:p>
          <a:p>
            <a:r>
              <a:rPr lang="fr-FR" sz="1200" dirty="0" smtClean="0"/>
              <a:t>L’outil présenté ici est organisé autour des éléments fondamentaux suivants</a:t>
            </a:r>
          </a:p>
          <a:p>
            <a:r>
              <a:rPr lang="fr-FR" sz="1200" dirty="0" smtClean="0"/>
              <a:t>• Prévenir et réduire la probabilité de survenue de flambées épidémiques et d’autres dangers et événements</a:t>
            </a:r>
          </a:p>
          <a:p>
            <a:r>
              <a:rPr lang="fr-FR" sz="1200" dirty="0" smtClean="0"/>
              <a:t>de santé publique tels que définis par le RSI (2005) est essentiel.</a:t>
            </a:r>
          </a:p>
          <a:p>
            <a:r>
              <a:rPr lang="fr-FR" sz="1200" dirty="0" smtClean="0"/>
              <a:t>• Détecter les menaces tôt peut sauver des vies.</a:t>
            </a:r>
          </a:p>
          <a:p>
            <a:r>
              <a:rPr lang="fr-FR" sz="1200" dirty="0" smtClean="0"/>
              <a:t>• Une riposte rapide et efficace nécessite une coordination et une communication multisectorielles, nationales</a:t>
            </a:r>
          </a:p>
          <a:p>
            <a:r>
              <a:rPr lang="en-US" sz="1200" dirty="0" smtClean="0"/>
              <a:t>et </a:t>
            </a:r>
            <a:r>
              <a:rPr lang="en-US" sz="1200" dirty="0" err="1" smtClean="0"/>
              <a:t>internationales</a:t>
            </a:r>
            <a:r>
              <a:rPr lang="en-US" sz="1200" dirty="0" smtClean="0"/>
              <a:t>.</a:t>
            </a:r>
          </a:p>
          <a:p>
            <a:r>
              <a:rPr lang="en-US" dirty="0" smtClean="0"/>
              <a:t>2016 JEE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4</a:t>
            </a:fld>
            <a:endParaRPr lang="en-US"/>
          </a:p>
        </p:txBody>
      </p:sp>
    </p:spTree>
    <p:extLst>
      <p:ext uri="{BB962C8B-B14F-4D97-AF65-F5344CB8AC3E}">
        <p14:creationId xmlns:p14="http://schemas.microsoft.com/office/powerpoint/2010/main" xmlns="" val="23295055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Législation, politique et financement nationaux</a:t>
            </a:r>
          </a:p>
          <a:p>
            <a:r>
              <a:rPr lang="fr-FR" sz="1200" b="1" i="0" u="none" strike="noStrike" kern="1200" baseline="0" dirty="0" smtClean="0">
                <a:solidFill>
                  <a:schemeClr val="tx1"/>
                </a:solidFill>
                <a:latin typeface="+mn-lt"/>
                <a:ea typeface="+mn-ea"/>
                <a:cs typeface="+mn-cs"/>
              </a:rPr>
              <a:t>Cibles </a:t>
            </a:r>
            <a:r>
              <a:rPr lang="fr-FR" sz="1200" b="0" i="0" u="none" strike="noStrike" kern="1200" baseline="0" dirty="0" smtClean="0">
                <a:solidFill>
                  <a:schemeClr val="tx1"/>
                </a:solidFill>
                <a:latin typeface="+mn-lt"/>
                <a:ea typeface="+mn-ea"/>
                <a:cs typeface="+mn-cs"/>
              </a:rPr>
              <a:t>– Les États Parties doivent disposer d’un cadre juridique adéquat pour les appuyer, et leur permettre de s’acquitter de leurs obligations et de faire valoir leurs droits, afin</a:t>
            </a:r>
          </a:p>
          <a:p>
            <a:r>
              <a:rPr lang="fr-FR" sz="1200" b="0" i="0" u="none" strike="noStrike" kern="1200" baseline="0" dirty="0" smtClean="0">
                <a:solidFill>
                  <a:schemeClr val="tx1"/>
                </a:solidFill>
                <a:latin typeface="+mn-lt"/>
                <a:ea typeface="+mn-ea"/>
                <a:cs typeface="+mn-cs"/>
              </a:rPr>
              <a:t>de respecter et d’appliquer le RSI (2005). Dans certains États Parties, la mise en </a:t>
            </a:r>
            <a:r>
              <a:rPr lang="fr-FR" sz="1200" b="0" i="0" u="none" strike="noStrike" kern="1200" baseline="0" dirty="0" err="1" smtClean="0">
                <a:solidFill>
                  <a:schemeClr val="tx1"/>
                </a:solidFill>
                <a:latin typeface="+mn-lt"/>
                <a:ea typeface="+mn-ea"/>
                <a:cs typeface="+mn-cs"/>
              </a:rPr>
              <a:t>oeuvre</a:t>
            </a:r>
            <a:r>
              <a:rPr lang="fr-FR" sz="1200" b="0" i="0" u="none" strike="noStrike" kern="1200" baseline="0" dirty="0" smtClean="0">
                <a:solidFill>
                  <a:schemeClr val="tx1"/>
                </a:solidFill>
                <a:latin typeface="+mn-lt"/>
                <a:ea typeface="+mn-ea"/>
                <a:cs typeface="+mn-cs"/>
              </a:rPr>
              <a:t> du RSI (2005) peut nécessiter une nouvelle législation ou une modification de la législation</a:t>
            </a:r>
          </a:p>
          <a:p>
            <a:r>
              <a:rPr lang="fr-FR" sz="1200" b="0" i="0" u="none" strike="noStrike" kern="1200" baseline="0" dirty="0" smtClean="0">
                <a:solidFill>
                  <a:schemeClr val="tx1"/>
                </a:solidFill>
                <a:latin typeface="+mn-lt"/>
                <a:ea typeface="+mn-ea"/>
                <a:cs typeface="+mn-cs"/>
              </a:rPr>
              <a:t>existante. Même lorsqu’une législation nouvelle ou révisée n’est pas spécifiquement requise en vertu du système juridique d’un État Partie, celui-ci peut choisir de réviser une</a:t>
            </a:r>
          </a:p>
          <a:p>
            <a:r>
              <a:rPr lang="fr-FR" sz="1200" b="0" i="0" u="none" strike="noStrike" kern="1200" baseline="0" dirty="0" smtClean="0">
                <a:solidFill>
                  <a:schemeClr val="tx1"/>
                </a:solidFill>
                <a:latin typeface="+mn-lt"/>
                <a:ea typeface="+mn-ea"/>
                <a:cs typeface="+mn-cs"/>
              </a:rPr>
              <a:t>partie de la législation, de la réglementation ou d’autres instruments afin de faciliter l’application du RSI et son maintien de manière plus efficiente, efficace et bénéfique. Les États</a:t>
            </a:r>
          </a:p>
          <a:p>
            <a:r>
              <a:rPr lang="fr-FR" sz="1200" b="0" i="0" u="none" strike="noStrike" kern="1200" baseline="0" dirty="0" smtClean="0">
                <a:solidFill>
                  <a:schemeClr val="tx1"/>
                </a:solidFill>
                <a:latin typeface="+mn-lt"/>
                <a:ea typeface="+mn-ea"/>
                <a:cs typeface="+mn-cs"/>
              </a:rPr>
              <a:t>Parties doivent garantir la mise à disposition d’un financement suffisant pour mettre en </a:t>
            </a:r>
            <a:r>
              <a:rPr lang="fr-FR" sz="1200" b="0" i="0" u="none" strike="noStrike" kern="1200" baseline="0" dirty="0" err="1" smtClean="0">
                <a:solidFill>
                  <a:schemeClr val="tx1"/>
                </a:solidFill>
                <a:latin typeface="+mn-lt"/>
                <a:ea typeface="+mn-ea"/>
                <a:cs typeface="+mn-cs"/>
              </a:rPr>
              <a:t>oeuvre</a:t>
            </a:r>
            <a:r>
              <a:rPr lang="fr-FR" sz="1200" b="0" i="0" u="none" strike="noStrike" kern="1200" baseline="0" dirty="0" smtClean="0">
                <a:solidFill>
                  <a:schemeClr val="tx1"/>
                </a:solidFill>
                <a:latin typeface="+mn-lt"/>
                <a:ea typeface="+mn-ea"/>
                <a:cs typeface="+mn-cs"/>
              </a:rPr>
              <a:t> le RSI, qu’ils proviennent du budget national ou d’un autre mécanisme.</a:t>
            </a:r>
          </a:p>
          <a:p>
            <a:r>
              <a:rPr lang="fr-FR" sz="1200" b="1" i="0" u="none" strike="noStrike" kern="1200" baseline="0" dirty="0" smtClean="0">
                <a:solidFill>
                  <a:schemeClr val="tx1"/>
                </a:solidFill>
                <a:latin typeface="+mn-lt"/>
                <a:ea typeface="+mn-ea"/>
                <a:cs typeface="+mn-cs"/>
              </a:rPr>
              <a:t>Effet souhaité </a:t>
            </a:r>
            <a:r>
              <a:rPr lang="fr-FR" sz="1200" b="0" i="0" u="none" strike="noStrike" kern="1200" baseline="0" dirty="0" smtClean="0">
                <a:solidFill>
                  <a:schemeClr val="tx1"/>
                </a:solidFill>
                <a:latin typeface="+mn-lt"/>
                <a:ea typeface="+mn-ea"/>
                <a:cs typeface="+mn-cs"/>
              </a:rPr>
              <a:t>– La législation, les lois, la réglementation, les prescriptions administratives, les politiques ou autres instruments du gouvernement, ainsi que le budget en place,</a:t>
            </a:r>
          </a:p>
          <a:p>
            <a:r>
              <a:rPr lang="fr-FR" sz="1200" b="0" i="0" u="none" strike="noStrike" kern="1200" baseline="0" dirty="0" smtClean="0">
                <a:solidFill>
                  <a:schemeClr val="tx1"/>
                </a:solidFill>
                <a:latin typeface="+mn-lt"/>
                <a:ea typeface="+mn-ea"/>
                <a:cs typeface="+mn-cs"/>
              </a:rPr>
              <a:t>appuient l’application du RSI de manière satisfaisante.</a:t>
            </a:r>
            <a:r>
              <a:rPr lang="fr-FR" sz="1200" b="1" i="0" u="none" strike="noStrike" kern="1200" baseline="0" dirty="0" smtClean="0">
                <a:solidFill>
                  <a:schemeClr val="tx1"/>
                </a:solidFill>
                <a:latin typeface="+mn-lt"/>
                <a:ea typeface="+mn-ea"/>
                <a:cs typeface="+mn-cs"/>
              </a:rPr>
              <a:t> </a:t>
            </a:r>
          </a:p>
          <a:p>
            <a:r>
              <a:rPr lang="fr-FR" sz="1200" b="1" i="0" u="none" strike="noStrike" kern="1200" baseline="0" dirty="0" smtClean="0">
                <a:solidFill>
                  <a:schemeClr val="tx1"/>
                </a:solidFill>
                <a:latin typeface="+mn-lt"/>
                <a:ea typeface="+mn-ea"/>
                <a:cs typeface="+mn-cs"/>
              </a:rPr>
              <a:t>P.1.1 La législation, les lois, la réglementation, les prescriptions administratives,</a:t>
            </a:r>
          </a:p>
          <a:p>
            <a:r>
              <a:rPr lang="fr-FR" sz="1200" b="1" i="0" u="none" strike="noStrike" kern="1200" baseline="0" dirty="0" smtClean="0">
                <a:solidFill>
                  <a:schemeClr val="tx1"/>
                </a:solidFill>
                <a:latin typeface="+mn-lt"/>
                <a:ea typeface="+mn-ea"/>
                <a:cs typeface="+mn-cs"/>
              </a:rPr>
              <a:t>les politiques ou autres instruments du gouvernement en place</a:t>
            </a:r>
          </a:p>
          <a:p>
            <a:r>
              <a:rPr lang="fr-FR" sz="1200" b="1" i="0" u="none" strike="noStrike" kern="1200" baseline="0" dirty="0" smtClean="0">
                <a:solidFill>
                  <a:schemeClr val="tx1"/>
                </a:solidFill>
                <a:latin typeface="+mn-lt"/>
                <a:ea typeface="+mn-ea"/>
                <a:cs typeface="+mn-cs"/>
              </a:rPr>
              <a:t>sont suffisants pour pouvoir appliquer le RSI.</a:t>
            </a:r>
          </a:p>
          <a:p>
            <a:r>
              <a:rPr lang="fr-FR" sz="1200" b="1" i="0" u="none" strike="noStrike" kern="1200" baseline="0" dirty="0" smtClean="0">
                <a:solidFill>
                  <a:schemeClr val="tx1"/>
                </a:solidFill>
                <a:latin typeface="+mn-lt"/>
                <a:ea typeface="+mn-ea"/>
                <a:cs typeface="+mn-cs"/>
              </a:rPr>
              <a:t>P.1.2 L’État peut démontrer qu’il a adapté et aligné la législation, les</a:t>
            </a:r>
          </a:p>
          <a:p>
            <a:r>
              <a:rPr lang="fr-FR" sz="1200" b="1" i="0" u="none" strike="noStrike" kern="1200" baseline="0" dirty="0" smtClean="0">
                <a:solidFill>
                  <a:schemeClr val="tx1"/>
                </a:solidFill>
                <a:latin typeface="+mn-lt"/>
                <a:ea typeface="+mn-ea"/>
                <a:cs typeface="+mn-cs"/>
              </a:rPr>
              <a:t>politiques et les dispositions administratives au niveau national pour</a:t>
            </a:r>
          </a:p>
          <a:p>
            <a:r>
              <a:rPr lang="fr-FR" sz="1200" b="1" i="0" u="none" strike="noStrike" kern="1200" baseline="0" dirty="0" smtClean="0">
                <a:solidFill>
                  <a:schemeClr val="tx1"/>
                </a:solidFill>
                <a:latin typeface="+mn-lt"/>
                <a:ea typeface="+mn-ea"/>
                <a:cs typeface="+mn-cs"/>
              </a:rPr>
              <a:t>permettre l’application du RSI (2005).</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5</a:t>
            </a:fld>
            <a:endParaRPr lang="en-US"/>
          </a:p>
        </p:txBody>
      </p:sp>
    </p:spTree>
    <p:extLst>
      <p:ext uri="{BB962C8B-B14F-4D97-AF65-F5344CB8AC3E}">
        <p14:creationId xmlns:p14="http://schemas.microsoft.com/office/powerpoint/2010/main" xmlns="" val="17177460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Coordination, communication et promotion du RSI</a:t>
            </a:r>
          </a:p>
          <a:p>
            <a:r>
              <a:rPr lang="fr-FR" sz="1200" b="1" i="0" u="none" strike="noStrike" kern="1200" baseline="0" dirty="0" smtClean="0">
                <a:solidFill>
                  <a:schemeClr val="tx1"/>
                </a:solidFill>
                <a:latin typeface="+mn-lt"/>
                <a:ea typeface="+mn-ea"/>
                <a:cs typeface="+mn-cs"/>
              </a:rPr>
              <a:t>Cibles </a:t>
            </a:r>
            <a:r>
              <a:rPr lang="fr-FR" sz="1200" b="0" i="0" u="none" strike="noStrike" kern="1200" baseline="0" dirty="0" smtClean="0">
                <a:solidFill>
                  <a:schemeClr val="tx1"/>
                </a:solidFill>
                <a:latin typeface="+mn-lt"/>
                <a:ea typeface="+mn-ea"/>
                <a:cs typeface="+mn-cs"/>
              </a:rPr>
              <a:t>– Pour que les systèmes d’alerte et d’action soient efficaces, l’application effective du RSI (2005) nécessite des approches multisectorielles/pluridisciplinaires à travers des</a:t>
            </a:r>
          </a:p>
          <a:p>
            <a:r>
              <a:rPr lang="fr-FR" sz="1200" b="0" i="0" u="none" strike="noStrike" kern="1200" baseline="0" dirty="0" smtClean="0">
                <a:solidFill>
                  <a:schemeClr val="tx1"/>
                </a:solidFill>
                <a:latin typeface="+mn-lt"/>
                <a:ea typeface="+mn-ea"/>
                <a:cs typeface="+mn-cs"/>
              </a:rPr>
              <a:t>partenariats nationaux. La coordination des ressources dans tout le pays, y compris le fonctionnement pérenne d’un point focal national RSI (PFN), qui est un centre national de</a:t>
            </a:r>
          </a:p>
          <a:p>
            <a:r>
              <a:rPr lang="fr-FR" sz="1200" b="0" i="0" u="none" strike="noStrike" kern="1200" baseline="0" dirty="0" smtClean="0">
                <a:solidFill>
                  <a:schemeClr val="tx1"/>
                </a:solidFill>
                <a:latin typeface="+mn-lt"/>
                <a:ea typeface="+mn-ea"/>
                <a:cs typeface="+mn-cs"/>
              </a:rPr>
              <a:t>communication pour le RSI (2005), est une exigence clé de l’application du RSI (2005). Le PFN doit être accessible à tout moment pour communiquer avec les points de contact</a:t>
            </a:r>
          </a:p>
          <a:p>
            <a:r>
              <a:rPr lang="fr-FR" sz="1200" b="0" i="0" u="none" strike="noStrike" kern="1200" baseline="0" dirty="0" smtClean="0">
                <a:solidFill>
                  <a:schemeClr val="tx1"/>
                </a:solidFill>
                <a:latin typeface="+mn-lt"/>
                <a:ea typeface="+mn-ea"/>
                <a:cs typeface="+mn-cs"/>
              </a:rPr>
              <a:t>régionaux RSI de l’OMS et avec tous les secteurs et autres parties prenantes concernés dans le pays. Les États Parties doivent fournir à l’OMS les coordonnées des PFN qu’ils</a:t>
            </a:r>
          </a:p>
          <a:p>
            <a:r>
              <a:rPr lang="fr-FR" sz="1200" b="0" i="0" u="none" strike="noStrike" kern="1200" baseline="0" dirty="0" smtClean="0">
                <a:solidFill>
                  <a:schemeClr val="tx1"/>
                </a:solidFill>
                <a:latin typeface="+mn-lt"/>
                <a:ea typeface="+mn-ea"/>
                <a:cs typeface="+mn-cs"/>
              </a:rPr>
              <a:t>doivent mettre à jour continuellement et confirmer tous les ans.</a:t>
            </a:r>
          </a:p>
          <a:p>
            <a:r>
              <a:rPr lang="fr-FR" sz="1200" b="1" i="0" u="none" strike="noStrike" kern="1200" baseline="0" dirty="0" smtClean="0">
                <a:solidFill>
                  <a:schemeClr val="tx1"/>
                </a:solidFill>
                <a:latin typeface="+mn-lt"/>
                <a:ea typeface="+mn-ea"/>
                <a:cs typeface="+mn-cs"/>
              </a:rPr>
              <a:t>Effet souhaité </a:t>
            </a:r>
            <a:r>
              <a:rPr lang="fr-FR" sz="1200" b="0" i="0" u="none" strike="noStrike" kern="1200" baseline="0" dirty="0" smtClean="0">
                <a:solidFill>
                  <a:schemeClr val="tx1"/>
                </a:solidFill>
                <a:latin typeface="+mn-lt"/>
                <a:ea typeface="+mn-ea"/>
                <a:cs typeface="+mn-cs"/>
              </a:rPr>
              <a:t>– Un mécanisme fonctionnel de coordination, de communication et de partenariats multisectoriels/pluridisciplinaires en mesure de détecter, d’évaluer et de</a:t>
            </a:r>
          </a:p>
          <a:p>
            <a:r>
              <a:rPr lang="fr-FR" sz="1200" b="0" i="0" u="none" strike="noStrike" kern="1200" baseline="0" dirty="0" smtClean="0">
                <a:solidFill>
                  <a:schemeClr val="tx1"/>
                </a:solidFill>
                <a:latin typeface="+mn-lt"/>
                <a:ea typeface="+mn-ea"/>
                <a:cs typeface="+mn-cs"/>
              </a:rPr>
              <a:t>riposter à tout événement ou risque de santé publique. Un PFN accessible à tout moment pour communiquer avec les points de contact régionaux RSI de l’OMS et avec tous les</a:t>
            </a:r>
          </a:p>
          <a:p>
            <a:r>
              <a:rPr lang="fr-FR" sz="1200" b="0" i="0" u="none" strike="noStrike" kern="1200" baseline="0" dirty="0" smtClean="0">
                <a:solidFill>
                  <a:schemeClr val="tx1"/>
                </a:solidFill>
                <a:latin typeface="+mn-lt"/>
                <a:ea typeface="+mn-ea"/>
                <a:cs typeface="+mn-cs"/>
              </a:rPr>
              <a:t>secteurs et autres parties prenantes concernés dans le pays.</a:t>
            </a:r>
          </a:p>
          <a:p>
            <a:r>
              <a:rPr lang="fr-FR" sz="1200" b="1" i="0" u="none" strike="noStrike" kern="1200" baseline="0" dirty="0" smtClean="0">
                <a:solidFill>
                  <a:schemeClr val="tx1"/>
                </a:solidFill>
                <a:latin typeface="+mn-lt"/>
                <a:ea typeface="+mn-ea"/>
                <a:cs typeface="+mn-cs"/>
              </a:rPr>
              <a:t>P.2.1 Un mécanisme fonctionnel est en place pour la coordination et l’intégration des secteurs concernés dans la mise en </a:t>
            </a:r>
            <a:r>
              <a:rPr lang="fr-FR" sz="1200" b="1" i="0" u="none" strike="noStrike" kern="1200" baseline="0" dirty="0" err="1" smtClean="0">
                <a:solidFill>
                  <a:schemeClr val="tx1"/>
                </a:solidFill>
                <a:latin typeface="+mn-lt"/>
                <a:ea typeface="+mn-ea"/>
                <a:cs typeface="+mn-cs"/>
              </a:rPr>
              <a:t>oeuvre</a:t>
            </a:r>
            <a:r>
              <a:rPr lang="fr-FR" sz="1200" b="1" i="0" u="none" strike="noStrike" kern="1200" baseline="0" dirty="0" smtClean="0">
                <a:solidFill>
                  <a:schemeClr val="tx1"/>
                </a:solidFill>
                <a:latin typeface="+mn-lt"/>
                <a:ea typeface="+mn-ea"/>
                <a:cs typeface="+mn-cs"/>
              </a:rPr>
              <a:t> du RSI.</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6</a:t>
            </a:fld>
            <a:endParaRPr lang="en-US"/>
          </a:p>
        </p:txBody>
      </p:sp>
    </p:spTree>
    <p:extLst>
      <p:ext uri="{BB962C8B-B14F-4D97-AF65-F5344CB8AC3E}">
        <p14:creationId xmlns:p14="http://schemas.microsoft.com/office/powerpoint/2010/main" xmlns="" val="12075143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Résistance aux </a:t>
            </a:r>
            <a:r>
              <a:rPr lang="en-US" sz="1200" b="0" i="0" u="none" strike="noStrike" kern="1200" baseline="0" dirty="0" err="1" smtClean="0">
                <a:solidFill>
                  <a:schemeClr val="tx1"/>
                </a:solidFill>
                <a:latin typeface="+mn-lt"/>
                <a:ea typeface="+mn-ea"/>
                <a:cs typeface="+mn-cs"/>
              </a:rPr>
              <a:t>antimicrobiens</a:t>
            </a:r>
            <a:endParaRPr lang="en-US"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Cibles </a:t>
            </a:r>
            <a:r>
              <a:rPr lang="fr-FR" sz="1200" b="0" i="0" u="none" strike="noStrike" kern="1200" baseline="0" dirty="0" smtClean="0">
                <a:solidFill>
                  <a:schemeClr val="tx1"/>
                </a:solidFill>
                <a:latin typeface="+mn-lt"/>
                <a:ea typeface="+mn-ea"/>
                <a:cs typeface="+mn-cs"/>
              </a:rPr>
              <a:t>– Appuyer le travail coordonné par l’OMS, la FAO et l’OIE pour préparer un ensemble intégré d’activités à l’échelle mondiale pour combattre la résistance aux antimicrobiens,</a:t>
            </a:r>
          </a:p>
          <a:p>
            <a:r>
              <a:rPr lang="fr-FR" sz="1200" b="0" i="0" u="none" strike="noStrike" kern="1200" baseline="0" dirty="0" smtClean="0">
                <a:solidFill>
                  <a:schemeClr val="tx1"/>
                </a:solidFill>
                <a:latin typeface="+mn-lt"/>
                <a:ea typeface="+mn-ea"/>
                <a:cs typeface="+mn-cs"/>
              </a:rPr>
              <a:t>couvrant les domaines de l’humain, de l’animal, de l’agriculture, de l’alimentation et de l’environnement (approche « Un monde, une santé »), notamment : a) mise en </a:t>
            </a:r>
            <a:r>
              <a:rPr lang="fr-FR" sz="1200" b="0" i="0" u="none" strike="noStrike" kern="1200" baseline="0" dirty="0" err="1" smtClean="0">
                <a:solidFill>
                  <a:schemeClr val="tx1"/>
                </a:solidFill>
                <a:latin typeface="+mn-lt"/>
                <a:ea typeface="+mn-ea"/>
                <a:cs typeface="+mn-cs"/>
              </a:rPr>
              <a:t>oeuvre</a:t>
            </a:r>
            <a:r>
              <a:rPr lang="fr-FR" sz="1200" b="0" i="0" u="none" strike="noStrike" kern="1200" baseline="0" dirty="0" smtClean="0">
                <a:solidFill>
                  <a:schemeClr val="tx1"/>
                </a:solidFill>
                <a:latin typeface="+mn-lt"/>
                <a:ea typeface="+mn-ea"/>
                <a:cs typeface="+mn-cs"/>
              </a:rPr>
              <a:t>,</a:t>
            </a:r>
          </a:p>
          <a:p>
            <a:r>
              <a:rPr lang="fr-FR" sz="1200" b="0" i="0" u="none" strike="noStrike" kern="1200" baseline="0" dirty="0" smtClean="0">
                <a:solidFill>
                  <a:schemeClr val="tx1"/>
                </a:solidFill>
                <a:latin typeface="+mn-lt"/>
                <a:ea typeface="+mn-ea"/>
                <a:cs typeface="+mn-cs"/>
              </a:rPr>
              <a:t>dans chaque pays, d’un plan national global pour combattre la résistance aux antimicrobiens ; b) renforcement de la surveillance et des capacités des laboratoires aux niveaux</a:t>
            </a:r>
          </a:p>
          <a:p>
            <a:r>
              <a:rPr lang="fr-FR" sz="1200" b="0" i="0" u="none" strike="noStrike" kern="1200" baseline="0" dirty="0" smtClean="0">
                <a:solidFill>
                  <a:schemeClr val="tx1"/>
                </a:solidFill>
                <a:latin typeface="+mn-lt"/>
                <a:ea typeface="+mn-ea"/>
                <a:cs typeface="+mn-cs"/>
              </a:rPr>
              <a:t>national et international en suivant les normes internationales convenues, élaborées dans le cadre du plan d’action mondial et en tenant compte des normes existantes ; et</a:t>
            </a:r>
          </a:p>
          <a:p>
            <a:r>
              <a:rPr lang="fr-FR" sz="1200" b="0" i="0" u="none" strike="noStrike" kern="1200" baseline="0" dirty="0" smtClean="0">
                <a:solidFill>
                  <a:schemeClr val="tx1"/>
                </a:solidFill>
                <a:latin typeface="+mn-lt"/>
                <a:ea typeface="+mn-ea"/>
                <a:cs typeface="+mn-cs"/>
              </a:rPr>
              <a:t>c) amélioration de la conservation des traitements existants et de la collaboration pour soutenir le développement durable de nouveaux antibiotiques, de traitements alternatifs,</a:t>
            </a:r>
          </a:p>
          <a:p>
            <a:r>
              <a:rPr lang="fr-FR" sz="1200" b="0" i="0" u="none" strike="noStrike" kern="1200" baseline="0" dirty="0" smtClean="0">
                <a:solidFill>
                  <a:schemeClr val="tx1"/>
                </a:solidFill>
                <a:latin typeface="+mn-lt"/>
                <a:ea typeface="+mn-ea"/>
                <a:cs typeface="+mn-cs"/>
              </a:rPr>
              <a:t>de mesures préventives, de tests diagnostiques rapides sur le lieu des soins, y compris de systèmes pour conserver les nouveaux antibiotiques. Mesure des cibles – 1) Nombre de</a:t>
            </a:r>
          </a:p>
          <a:p>
            <a:r>
              <a:rPr lang="fr-FR" sz="1200" b="0" i="0" u="none" strike="noStrike" kern="1200" baseline="0" dirty="0" smtClean="0">
                <a:solidFill>
                  <a:schemeClr val="tx1"/>
                </a:solidFill>
                <a:latin typeface="+mn-lt"/>
                <a:ea typeface="+mn-ea"/>
                <a:cs typeface="+mn-cs"/>
              </a:rPr>
              <a:t>plans globaux pour combattre la résistance aux antimicrobiens convenus et mis en </a:t>
            </a:r>
            <a:r>
              <a:rPr lang="fr-FR" sz="1200" b="0" i="0" u="none" strike="noStrike" kern="1200" baseline="0" dirty="0" err="1" smtClean="0">
                <a:solidFill>
                  <a:schemeClr val="tx1"/>
                </a:solidFill>
                <a:latin typeface="+mn-lt"/>
                <a:ea typeface="+mn-ea"/>
                <a:cs typeface="+mn-cs"/>
              </a:rPr>
              <a:t>oeuvre</a:t>
            </a:r>
            <a:r>
              <a:rPr lang="fr-FR" sz="1200" b="0" i="0" u="none" strike="noStrike" kern="1200" baseline="0" dirty="0" smtClean="0">
                <a:solidFill>
                  <a:schemeClr val="tx1"/>
                </a:solidFill>
                <a:latin typeface="+mn-lt"/>
                <a:ea typeface="+mn-ea"/>
                <a:cs typeface="+mn-cs"/>
              </a:rPr>
              <a:t> au niveau national, et rapport annuel sur l’état d’avancement de la mise en </a:t>
            </a:r>
            <a:r>
              <a:rPr lang="fr-FR" sz="1200" b="0" i="0" u="none" strike="noStrike" kern="1200" baseline="0" dirty="0" err="1" smtClean="0">
                <a:solidFill>
                  <a:schemeClr val="tx1"/>
                </a:solidFill>
                <a:latin typeface="+mn-lt"/>
                <a:ea typeface="+mn-ea"/>
                <a:cs typeface="+mn-cs"/>
              </a:rPr>
              <a:t>oeuvre</a:t>
            </a:r>
            <a:r>
              <a:rPr lang="fr-FR" sz="1200" b="0" i="0" u="none" strike="noStrike" kern="1200" baseline="0" dirty="0" smtClean="0">
                <a:solidFill>
                  <a:schemeClr val="tx1"/>
                </a:solidFill>
                <a:latin typeface="+mn-lt"/>
                <a:ea typeface="+mn-ea"/>
                <a:cs typeface="+mn-cs"/>
              </a:rPr>
              <a:t> au</a:t>
            </a:r>
          </a:p>
          <a:p>
            <a:r>
              <a:rPr lang="fr-FR" sz="1200" b="0" i="0" u="none" strike="noStrike" kern="1200" baseline="0" dirty="0" smtClean="0">
                <a:solidFill>
                  <a:schemeClr val="tx1"/>
                </a:solidFill>
                <a:latin typeface="+mn-lt"/>
                <a:ea typeface="+mn-ea"/>
                <a:cs typeface="+mn-cs"/>
              </a:rPr>
              <a:t>niveau international. 2) Nombre de pays participant activement à un jumelage, par lequel des pays acceptent d’aider d’autres pays à concevoir et à mettre en </a:t>
            </a:r>
            <a:r>
              <a:rPr lang="fr-FR" sz="1200" b="0" i="0" u="none" strike="noStrike" kern="1200" baseline="0" dirty="0" err="1" smtClean="0">
                <a:solidFill>
                  <a:schemeClr val="tx1"/>
                </a:solidFill>
                <a:latin typeface="+mn-lt"/>
                <a:ea typeface="+mn-ea"/>
                <a:cs typeface="+mn-cs"/>
              </a:rPr>
              <a:t>oeuvre</a:t>
            </a:r>
            <a:r>
              <a:rPr lang="fr-FR" sz="1200" b="0" i="0" u="none" strike="noStrike" kern="1200" baseline="0" dirty="0" smtClean="0">
                <a:solidFill>
                  <a:schemeClr val="tx1"/>
                </a:solidFill>
                <a:latin typeface="+mn-lt"/>
                <a:ea typeface="+mn-ea"/>
                <a:cs typeface="+mn-cs"/>
              </a:rPr>
              <a:t> des activités</a:t>
            </a:r>
          </a:p>
          <a:p>
            <a:r>
              <a:rPr lang="fr-FR" sz="1200" b="0" i="0" u="none" strike="noStrike" kern="1200" baseline="0" dirty="0" smtClean="0">
                <a:solidFill>
                  <a:schemeClr val="tx1"/>
                </a:solidFill>
                <a:latin typeface="+mn-lt"/>
                <a:ea typeface="+mn-ea"/>
                <a:cs typeface="+mn-cs"/>
              </a:rPr>
              <a:t>globales pour combattre la résistance aux antimicrobiens, y compris en utilisant le soutien d’organes internationaux pour améliorer le suivi de l’utilisation des antimicrobiens et</a:t>
            </a:r>
          </a:p>
          <a:p>
            <a:r>
              <a:rPr lang="fr-FR" sz="1200" b="0" i="0" u="none" strike="noStrike" kern="1200" baseline="0" dirty="0" smtClean="0">
                <a:solidFill>
                  <a:schemeClr val="tx1"/>
                </a:solidFill>
                <a:latin typeface="+mn-lt"/>
                <a:ea typeface="+mn-ea"/>
                <a:cs typeface="+mn-cs"/>
              </a:rPr>
              <a:t>la résistance à ces produits chez l’homme et chez l’animal.</a:t>
            </a:r>
          </a:p>
          <a:p>
            <a:r>
              <a:rPr lang="fr-FR" sz="1200" b="1" i="0" u="none" strike="noStrike" kern="1200" baseline="0" dirty="0" smtClean="0">
                <a:solidFill>
                  <a:schemeClr val="tx1"/>
                </a:solidFill>
                <a:latin typeface="+mn-lt"/>
                <a:ea typeface="+mn-ea"/>
                <a:cs typeface="+mn-cs"/>
              </a:rPr>
              <a:t>Effet souhaité </a:t>
            </a:r>
            <a:r>
              <a:rPr lang="fr-FR" sz="1200" b="0" i="0" u="none" strike="noStrike" kern="1200" baseline="0" dirty="0" smtClean="0">
                <a:solidFill>
                  <a:schemeClr val="tx1"/>
                </a:solidFill>
                <a:latin typeface="+mn-lt"/>
                <a:ea typeface="+mn-ea"/>
                <a:cs typeface="+mn-cs"/>
              </a:rPr>
              <a:t>– Action décisive et globale pour améliorer les activités de prévention et de lutte contre l’infection afin de prévenir l’émergence et la propagation de la</a:t>
            </a:r>
          </a:p>
          <a:p>
            <a:r>
              <a:rPr lang="fr-FR" sz="1200" b="0" i="0" u="none" strike="noStrike" kern="1200" baseline="0" dirty="0" smtClean="0">
                <a:solidFill>
                  <a:schemeClr val="tx1"/>
                </a:solidFill>
                <a:latin typeface="+mn-lt"/>
                <a:ea typeface="+mn-ea"/>
                <a:cs typeface="+mn-cs"/>
              </a:rPr>
              <a:t>résistance aux antimicrobiens, en particulier chez les bactéries résistantes. Les pays renforceront la surveillance et les capacités des laboratoires, veilleront à l’accès permanent</a:t>
            </a:r>
          </a:p>
          <a:p>
            <a:r>
              <a:rPr lang="fr-FR" sz="1200" b="0" i="0" u="none" strike="noStrike" kern="1200" baseline="0" dirty="0" smtClean="0">
                <a:solidFill>
                  <a:schemeClr val="tx1"/>
                </a:solidFill>
                <a:latin typeface="+mn-lt"/>
                <a:ea typeface="+mn-ea"/>
                <a:cs typeface="+mn-cs"/>
              </a:rPr>
              <a:t>aux antibiotiques essentiels de qualité certifiée, réguleront et encourageront l’utilisation rationnelle des antibiotiques en médecine humaine, dans les élevages animaux et dans</a:t>
            </a:r>
          </a:p>
          <a:p>
            <a:r>
              <a:rPr lang="fr-FR" sz="1200" b="0" i="0" u="none" strike="noStrike" kern="1200" baseline="0" dirty="0" smtClean="0">
                <a:solidFill>
                  <a:schemeClr val="tx1"/>
                </a:solidFill>
                <a:latin typeface="+mn-lt"/>
                <a:ea typeface="+mn-ea"/>
                <a:cs typeface="+mn-cs"/>
              </a:rPr>
              <a:t>d’autres domaines pertinents, et appuieront les initiatives existantes pour promouvoir les innovations en sciences et technologies pour le développement de nouveaux agents</a:t>
            </a:r>
          </a:p>
          <a:p>
            <a:r>
              <a:rPr lang="en-US" sz="1200" b="0" i="0" u="none" strike="noStrike" kern="1200" baseline="0" dirty="0" err="1" smtClean="0">
                <a:solidFill>
                  <a:schemeClr val="tx1"/>
                </a:solidFill>
                <a:latin typeface="+mn-lt"/>
                <a:ea typeface="+mn-ea"/>
                <a:cs typeface="+mn-cs"/>
              </a:rPr>
              <a:t>antimicrobiens</a:t>
            </a:r>
            <a:r>
              <a:rPr lang="en-US" sz="1200" b="0" i="0" u="none" strike="noStrike" kern="1200" baseline="0" dirty="0" smtClean="0">
                <a:solidFill>
                  <a:schemeClr val="tx1"/>
                </a:solidFill>
                <a:latin typeface="+mn-lt"/>
                <a:ea typeface="+mn-ea"/>
                <a:cs typeface="+mn-cs"/>
              </a:rPr>
              <a:t>.</a:t>
            </a:r>
          </a:p>
          <a:p>
            <a:r>
              <a:rPr lang="fr-FR" sz="1200" b="1" i="0" u="none" strike="noStrike" kern="1200" baseline="0" dirty="0" smtClean="0">
                <a:solidFill>
                  <a:schemeClr val="tx1"/>
                </a:solidFill>
                <a:latin typeface="+mn-lt"/>
                <a:ea typeface="+mn-ea"/>
                <a:cs typeface="+mn-cs"/>
              </a:rPr>
              <a:t>3.1 Détection de la résistance aux antimicrobiens.</a:t>
            </a:r>
          </a:p>
          <a:p>
            <a:r>
              <a:rPr lang="fr-FR" sz="1200" b="1" i="0" u="none" strike="noStrike" kern="1200" baseline="0" dirty="0" smtClean="0">
                <a:solidFill>
                  <a:schemeClr val="tx1"/>
                </a:solidFill>
                <a:latin typeface="+mn-lt"/>
                <a:ea typeface="+mn-ea"/>
                <a:cs typeface="+mn-cs"/>
              </a:rPr>
              <a:t>P.3.2 Surveillance des infections causées</a:t>
            </a:r>
          </a:p>
          <a:p>
            <a:r>
              <a:rPr lang="fr-FR" sz="1200" b="1" i="0" u="none" strike="noStrike" kern="1200" baseline="0" dirty="0" smtClean="0">
                <a:solidFill>
                  <a:schemeClr val="tx1"/>
                </a:solidFill>
                <a:latin typeface="+mn-lt"/>
                <a:ea typeface="+mn-ea"/>
                <a:cs typeface="+mn-cs"/>
              </a:rPr>
              <a:t>par des agents pathogènes résistants</a:t>
            </a:r>
          </a:p>
          <a:p>
            <a:r>
              <a:rPr lang="en-US" sz="1200" b="1" i="0" u="none" strike="noStrike" kern="1200" baseline="0" dirty="0" smtClean="0">
                <a:solidFill>
                  <a:schemeClr val="tx1"/>
                </a:solidFill>
                <a:latin typeface="+mn-lt"/>
                <a:ea typeface="+mn-ea"/>
                <a:cs typeface="+mn-cs"/>
              </a:rPr>
              <a:t>aux </a:t>
            </a:r>
            <a:r>
              <a:rPr lang="en-US" sz="1200" b="1" i="0" u="none" strike="noStrike" kern="1200" baseline="0" dirty="0" err="1" smtClean="0">
                <a:solidFill>
                  <a:schemeClr val="tx1"/>
                </a:solidFill>
                <a:latin typeface="+mn-lt"/>
                <a:ea typeface="+mn-ea"/>
                <a:cs typeface="+mn-cs"/>
              </a:rPr>
              <a:t>antimicrobiens</a:t>
            </a:r>
            <a:r>
              <a:rPr lang="en-US" sz="1200" b="1" i="0" u="none" strike="noStrike" kern="1200" baseline="0" dirty="0" smtClean="0">
                <a:solidFill>
                  <a:schemeClr val="tx1"/>
                </a:solidFill>
                <a:latin typeface="+mn-lt"/>
                <a:ea typeface="+mn-ea"/>
                <a:cs typeface="+mn-cs"/>
              </a:rPr>
              <a:t>.</a:t>
            </a:r>
          </a:p>
          <a:p>
            <a:r>
              <a:rPr lang="fr-FR" sz="1200" b="1" i="0" u="none" strike="noStrike" kern="1200" baseline="0" dirty="0" smtClean="0">
                <a:solidFill>
                  <a:schemeClr val="tx1"/>
                </a:solidFill>
                <a:latin typeface="+mn-lt"/>
                <a:ea typeface="+mn-ea"/>
                <a:cs typeface="+mn-cs"/>
              </a:rPr>
              <a:t>P.3.3 Programme de prévention et de</a:t>
            </a:r>
          </a:p>
          <a:p>
            <a:r>
              <a:rPr lang="fr-FR" sz="1200" b="1" i="0" u="none" strike="noStrike" kern="1200" baseline="0" dirty="0" smtClean="0">
                <a:solidFill>
                  <a:schemeClr val="tx1"/>
                </a:solidFill>
                <a:latin typeface="+mn-lt"/>
                <a:ea typeface="+mn-ea"/>
                <a:cs typeface="+mn-cs"/>
              </a:rPr>
              <a:t>lutte contre les infections associées aux</a:t>
            </a:r>
          </a:p>
          <a:p>
            <a:r>
              <a:rPr lang="en-US" sz="1200" b="1" i="0" u="none" strike="noStrike" kern="1200" baseline="0" dirty="0" err="1" smtClean="0">
                <a:solidFill>
                  <a:schemeClr val="tx1"/>
                </a:solidFill>
                <a:latin typeface="+mn-lt"/>
                <a:ea typeface="+mn-ea"/>
                <a:cs typeface="+mn-cs"/>
              </a:rPr>
              <a:t>soins</a:t>
            </a:r>
            <a:r>
              <a:rPr lang="en-US" sz="1200" b="1" i="0" u="none" strike="noStrike" kern="1200" baseline="0" dirty="0" smtClean="0">
                <a:solidFill>
                  <a:schemeClr val="tx1"/>
                </a:solidFill>
                <a:latin typeface="+mn-lt"/>
                <a:ea typeface="+mn-ea"/>
                <a:cs typeface="+mn-cs"/>
              </a:rPr>
              <a:t> de santé.</a:t>
            </a:r>
          </a:p>
          <a:p>
            <a:r>
              <a:rPr lang="fr-FR" sz="1200" b="1" i="0" u="none" strike="noStrike" kern="1200" baseline="0" dirty="0" smtClean="0">
                <a:solidFill>
                  <a:schemeClr val="tx1"/>
                </a:solidFill>
                <a:latin typeface="+mn-lt"/>
                <a:ea typeface="+mn-ea"/>
                <a:cs typeface="+mn-cs"/>
              </a:rPr>
              <a:t>P.3.4 Activités de gestion des</a:t>
            </a:r>
          </a:p>
          <a:p>
            <a:r>
              <a:rPr lang="en-US" sz="1200" b="1" i="0" u="none" strike="noStrike" kern="1200" baseline="0" dirty="0" err="1" smtClean="0">
                <a:solidFill>
                  <a:schemeClr val="tx1"/>
                </a:solidFill>
                <a:latin typeface="+mn-lt"/>
                <a:ea typeface="+mn-ea"/>
                <a:cs typeface="+mn-cs"/>
              </a:rPr>
              <a:t>antimicrobiens</a:t>
            </a:r>
            <a:r>
              <a:rPr lang="en-US" sz="1200" b="1" i="0" u="none" strike="noStrike" kern="1200" baseline="0" dirty="0" smtClean="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7</a:t>
            </a:fld>
            <a:endParaRPr lang="en-US"/>
          </a:p>
        </p:txBody>
      </p:sp>
    </p:spTree>
    <p:extLst>
      <p:ext uri="{BB962C8B-B14F-4D97-AF65-F5344CB8AC3E}">
        <p14:creationId xmlns:p14="http://schemas.microsoft.com/office/powerpoint/2010/main" xmlns="" val="22782118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err="1" smtClean="0">
                <a:solidFill>
                  <a:schemeClr val="tx1"/>
                </a:solidFill>
                <a:latin typeface="+mn-lt"/>
                <a:ea typeface="+mn-ea"/>
                <a:cs typeface="+mn-cs"/>
              </a:rPr>
              <a:t>Zoonoses</a:t>
            </a:r>
            <a:endParaRPr lang="en-US"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Cibles </a:t>
            </a:r>
            <a:r>
              <a:rPr lang="fr-FR" sz="1200" b="0" i="0" u="none" strike="noStrike" kern="1200" baseline="0" dirty="0" smtClean="0">
                <a:solidFill>
                  <a:schemeClr val="tx1"/>
                </a:solidFill>
                <a:latin typeface="+mn-lt"/>
                <a:ea typeface="+mn-ea"/>
                <a:cs typeface="+mn-cs"/>
              </a:rPr>
              <a:t>– Adoption de comportements, de politiques et/ou de pratiques mesurables qui minimisent la transmission de zoonoses de l’animal à l’homme.</a:t>
            </a:r>
          </a:p>
          <a:p>
            <a:r>
              <a:rPr lang="fr-FR" sz="1200" b="1" i="0" u="none" strike="noStrike" kern="1200" baseline="0" dirty="0" smtClean="0">
                <a:solidFill>
                  <a:schemeClr val="tx1"/>
                </a:solidFill>
                <a:latin typeface="+mn-lt"/>
                <a:ea typeface="+mn-ea"/>
                <a:cs typeface="+mn-cs"/>
              </a:rPr>
              <a:t>Mesure des cibles </a:t>
            </a:r>
            <a:r>
              <a:rPr lang="fr-FR" sz="1200" b="0" i="0" u="none" strike="noStrike" kern="1200" baseline="0" dirty="0" smtClean="0">
                <a:solidFill>
                  <a:schemeClr val="tx1"/>
                </a:solidFill>
                <a:latin typeface="+mn-lt"/>
                <a:ea typeface="+mn-ea"/>
                <a:cs typeface="+mn-cs"/>
              </a:rPr>
              <a:t>– Identification des cinq zoonoses/agents pathogènes les plus menaçants pour la santé publique nationale et renforcement des systèmes de surveillance</a:t>
            </a:r>
          </a:p>
          <a:p>
            <a:r>
              <a:rPr lang="fr-FR" sz="1200" b="0" i="0" u="none" strike="noStrike" kern="1200" baseline="0" dirty="0" smtClean="0">
                <a:solidFill>
                  <a:schemeClr val="tx1"/>
                </a:solidFill>
                <a:latin typeface="+mn-lt"/>
                <a:ea typeface="+mn-ea"/>
                <a:cs typeface="+mn-cs"/>
              </a:rPr>
              <a:t>existants pour les zoonoses prioritaires.</a:t>
            </a:r>
          </a:p>
          <a:p>
            <a:r>
              <a:rPr lang="fr-FR" sz="1200" b="1" i="0" u="none" strike="noStrike" kern="1200" baseline="0" dirty="0" smtClean="0">
                <a:solidFill>
                  <a:schemeClr val="tx1"/>
                </a:solidFill>
                <a:latin typeface="+mn-lt"/>
                <a:ea typeface="+mn-ea"/>
                <a:cs typeface="+mn-cs"/>
              </a:rPr>
              <a:t>Effet souhaité </a:t>
            </a:r>
            <a:r>
              <a:rPr lang="fr-FR" sz="1200" b="0" i="0" u="none" strike="noStrike" kern="1200" baseline="0" dirty="0" smtClean="0">
                <a:solidFill>
                  <a:schemeClr val="tx1"/>
                </a:solidFill>
                <a:latin typeface="+mn-lt"/>
                <a:ea typeface="+mn-ea"/>
                <a:cs typeface="+mn-cs"/>
              </a:rPr>
              <a:t>– Mise en </a:t>
            </a:r>
            <a:r>
              <a:rPr lang="fr-FR" sz="1200" b="0" i="0" u="none" strike="noStrike" kern="1200" baseline="0" dirty="0" err="1" smtClean="0">
                <a:solidFill>
                  <a:schemeClr val="tx1"/>
                </a:solidFill>
                <a:latin typeface="+mn-lt"/>
                <a:ea typeface="+mn-ea"/>
                <a:cs typeface="+mn-cs"/>
              </a:rPr>
              <a:t>oeuvre</a:t>
            </a:r>
            <a:r>
              <a:rPr lang="fr-FR" sz="1200" b="0" i="0" u="none" strike="noStrike" kern="1200" baseline="0" dirty="0" smtClean="0">
                <a:solidFill>
                  <a:schemeClr val="tx1"/>
                </a:solidFill>
                <a:latin typeface="+mn-lt"/>
                <a:ea typeface="+mn-ea"/>
                <a:cs typeface="+mn-cs"/>
              </a:rPr>
              <a:t> de lignes directrices et de modèles pour les comportements, les politiques et les pratiques, afin de minimiser la contagion, la propagation et</a:t>
            </a:r>
          </a:p>
          <a:p>
            <a:r>
              <a:rPr lang="fr-FR" sz="1200" b="0" i="0" u="none" strike="noStrike" kern="1200" baseline="0" dirty="0" smtClean="0">
                <a:solidFill>
                  <a:schemeClr val="tx1"/>
                </a:solidFill>
                <a:latin typeface="+mn-lt"/>
                <a:ea typeface="+mn-ea"/>
                <a:cs typeface="+mn-cs"/>
              </a:rPr>
              <a:t>l’émergence complète de zoonoses dans les populations humaines avant qu’une transmission interhumaine efficiente ne se mette en place. Les pays élaboreront et mettront</a:t>
            </a:r>
          </a:p>
          <a:p>
            <a:r>
              <a:rPr lang="fr-FR" sz="1200" b="0" i="0" u="none" strike="noStrike" kern="1200" baseline="0" dirty="0" smtClean="0">
                <a:solidFill>
                  <a:schemeClr val="tx1"/>
                </a:solidFill>
                <a:latin typeface="+mn-lt"/>
                <a:ea typeface="+mn-ea"/>
                <a:cs typeface="+mn-cs"/>
              </a:rPr>
              <a:t>en </a:t>
            </a:r>
            <a:r>
              <a:rPr lang="fr-FR" sz="1200" b="0" i="0" u="none" strike="noStrike" kern="1200" baseline="0" dirty="0" err="1" smtClean="0">
                <a:solidFill>
                  <a:schemeClr val="tx1"/>
                </a:solidFill>
                <a:latin typeface="+mn-lt"/>
                <a:ea typeface="+mn-ea"/>
                <a:cs typeface="+mn-cs"/>
              </a:rPr>
              <a:t>oeuvre</a:t>
            </a:r>
            <a:r>
              <a:rPr lang="fr-FR" sz="1200" b="0" i="0" u="none" strike="noStrike" kern="1200" baseline="0" dirty="0" smtClean="0">
                <a:solidFill>
                  <a:schemeClr val="tx1"/>
                </a:solidFill>
                <a:latin typeface="+mn-lt"/>
                <a:ea typeface="+mn-ea"/>
                <a:cs typeface="+mn-cs"/>
              </a:rPr>
              <a:t> des cadres opérationnels – à partir des normes internationales, des lignes directrices et des modèles existants qui ont fait leurs preuves – qui précisent les actions</a:t>
            </a:r>
          </a:p>
          <a:p>
            <a:r>
              <a:rPr lang="fr-FR" sz="1200" b="0" i="0" u="none" strike="noStrike" kern="1200" baseline="0" dirty="0" smtClean="0">
                <a:solidFill>
                  <a:schemeClr val="tx1"/>
                </a:solidFill>
                <a:latin typeface="+mn-lt"/>
                <a:ea typeface="+mn-ea"/>
                <a:cs typeface="+mn-cs"/>
              </a:rPr>
              <a:t>nécessaires pour promouvoir l’application de l’approche « Un monde, une santé » aux politiques, aux pratiques et aux comportements susceptibles de minimiser le risque</a:t>
            </a:r>
          </a:p>
          <a:p>
            <a:r>
              <a:rPr lang="fr-FR" sz="1200" b="0" i="0" u="none" strike="noStrike" kern="1200" baseline="0" dirty="0" smtClean="0">
                <a:solidFill>
                  <a:schemeClr val="tx1"/>
                </a:solidFill>
                <a:latin typeface="+mn-lt"/>
                <a:ea typeface="+mn-ea"/>
                <a:cs typeface="+mn-cs"/>
              </a:rPr>
              <a:t>d’émergence et de propagation de zoonoses.</a:t>
            </a:r>
          </a:p>
          <a:p>
            <a:r>
              <a:rPr lang="fr-FR" sz="1200" b="1" i="0" u="none" strike="noStrike" kern="1200" baseline="0" dirty="0" smtClean="0">
                <a:solidFill>
                  <a:schemeClr val="tx1"/>
                </a:solidFill>
                <a:latin typeface="+mn-lt"/>
                <a:ea typeface="+mn-ea"/>
                <a:cs typeface="+mn-cs"/>
              </a:rPr>
              <a:t>P.4.1 Système de surveillance en place pour les zoonoses/</a:t>
            </a:r>
          </a:p>
          <a:p>
            <a:r>
              <a:rPr lang="en-US" sz="1200" b="1" i="0" u="none" strike="noStrike" kern="1200" baseline="0" dirty="0" smtClean="0">
                <a:solidFill>
                  <a:schemeClr val="tx1"/>
                </a:solidFill>
                <a:latin typeface="+mn-lt"/>
                <a:ea typeface="+mn-ea"/>
                <a:cs typeface="+mn-cs"/>
              </a:rPr>
              <a:t>agents </a:t>
            </a:r>
            <a:r>
              <a:rPr lang="en-US" sz="1200" b="1" i="0" u="none" strike="noStrike" kern="1200" baseline="0" dirty="0" err="1" smtClean="0">
                <a:solidFill>
                  <a:schemeClr val="tx1"/>
                </a:solidFill>
                <a:latin typeface="+mn-lt"/>
                <a:ea typeface="+mn-ea"/>
                <a:cs typeface="+mn-cs"/>
              </a:rPr>
              <a:t>pathogènes</a:t>
            </a:r>
            <a:r>
              <a:rPr lang="en-US" sz="1200" b="1" i="0" u="none" strike="noStrike" kern="1200" baseline="0" dirty="0" smtClean="0">
                <a:solidFill>
                  <a:schemeClr val="tx1"/>
                </a:solidFill>
                <a:latin typeface="+mn-lt"/>
                <a:ea typeface="+mn-ea"/>
                <a:cs typeface="+mn-cs"/>
              </a:rPr>
              <a:t> </a:t>
            </a:r>
            <a:r>
              <a:rPr lang="en-US" sz="1200" b="1" i="0" u="none" strike="noStrike" kern="1200" baseline="0" dirty="0" err="1" smtClean="0">
                <a:solidFill>
                  <a:schemeClr val="tx1"/>
                </a:solidFill>
                <a:latin typeface="+mn-lt"/>
                <a:ea typeface="+mn-ea"/>
                <a:cs typeface="+mn-cs"/>
              </a:rPr>
              <a:t>prioritaires</a:t>
            </a:r>
            <a:r>
              <a:rPr lang="en-US" sz="1200" b="1" i="0" u="none" strike="noStrike" kern="1200" baseline="0" dirty="0" smtClean="0">
                <a:solidFill>
                  <a:schemeClr val="tx1"/>
                </a:solidFill>
                <a:latin typeface="+mn-lt"/>
                <a:ea typeface="+mn-ea"/>
                <a:cs typeface="+mn-cs"/>
              </a:rPr>
              <a:t>.</a:t>
            </a:r>
          </a:p>
          <a:p>
            <a:r>
              <a:rPr lang="fr-FR" sz="1200" b="1" i="0" u="none" strike="noStrike" kern="1200" baseline="0" dirty="0" smtClean="0">
                <a:solidFill>
                  <a:schemeClr val="tx1"/>
                </a:solidFill>
                <a:latin typeface="+mn-lt"/>
                <a:ea typeface="+mn-ea"/>
                <a:cs typeface="+mn-cs"/>
              </a:rPr>
              <a:t>P.4.2 Personnels vétérinaires et de santé animale. P.4.3 Mécanismes établis et fonctionnels pour riposter</a:t>
            </a:r>
          </a:p>
          <a:p>
            <a:r>
              <a:rPr lang="fr-FR" sz="1200" b="1" i="0" u="none" strike="noStrike" kern="1200" baseline="0" dirty="0" smtClean="0">
                <a:solidFill>
                  <a:schemeClr val="tx1"/>
                </a:solidFill>
                <a:latin typeface="+mn-lt"/>
                <a:ea typeface="+mn-ea"/>
                <a:cs typeface="+mn-cs"/>
              </a:rPr>
              <a:t>aux zoonoses infectieuses et aux zoonoses potentielles.</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8</a:t>
            </a:fld>
            <a:endParaRPr lang="en-US"/>
          </a:p>
        </p:txBody>
      </p:sp>
    </p:spTree>
    <p:extLst>
      <p:ext uri="{BB962C8B-B14F-4D97-AF65-F5344CB8AC3E}">
        <p14:creationId xmlns:p14="http://schemas.microsoft.com/office/powerpoint/2010/main" xmlns="" val="33516856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err="1" smtClean="0">
                <a:solidFill>
                  <a:schemeClr val="tx1"/>
                </a:solidFill>
                <a:latin typeface="+mn-lt"/>
                <a:ea typeface="+mn-ea"/>
                <a:cs typeface="+mn-cs"/>
              </a:rPr>
              <a:t>Sécurité</a:t>
            </a:r>
            <a:r>
              <a:rPr lang="en-US" sz="1200" b="0" i="0" u="none" strike="noStrike" kern="1200" baseline="0" dirty="0" smtClean="0">
                <a:solidFill>
                  <a:schemeClr val="tx1"/>
                </a:solidFill>
                <a:latin typeface="+mn-lt"/>
                <a:ea typeface="+mn-ea"/>
                <a:cs typeface="+mn-cs"/>
              </a:rPr>
              <a:t> sanitaire des aliments</a:t>
            </a:r>
          </a:p>
          <a:p>
            <a:r>
              <a:rPr lang="fr-FR" sz="1200" b="1" i="0" u="none" strike="noStrike" kern="1200" baseline="0" dirty="0" smtClean="0">
                <a:solidFill>
                  <a:schemeClr val="tx1"/>
                </a:solidFill>
                <a:latin typeface="+mn-lt"/>
                <a:ea typeface="+mn-ea"/>
                <a:cs typeface="+mn-cs"/>
              </a:rPr>
              <a:t>Cibles </a:t>
            </a:r>
            <a:r>
              <a:rPr lang="fr-FR" sz="1200" b="0" i="0" u="none" strike="noStrike" kern="1200" baseline="0" dirty="0" smtClean="0">
                <a:solidFill>
                  <a:schemeClr val="tx1"/>
                </a:solidFill>
                <a:latin typeface="+mn-lt"/>
                <a:ea typeface="+mn-ea"/>
                <a:cs typeface="+mn-cs"/>
              </a:rPr>
              <a:t>– Les États Parties doivent avoir la capacité de surveiller et de riposter aux événements/risques de maladies d’origine alimentaire ou véhiculées par l’eau. Cela nécessite</a:t>
            </a:r>
          </a:p>
          <a:p>
            <a:r>
              <a:rPr lang="fr-FR" sz="1200" b="0" i="0" u="none" strike="noStrike" kern="1200" baseline="0" dirty="0" smtClean="0">
                <a:solidFill>
                  <a:schemeClr val="tx1"/>
                </a:solidFill>
                <a:latin typeface="+mn-lt"/>
                <a:ea typeface="+mn-ea"/>
                <a:cs typeface="+mn-cs"/>
              </a:rPr>
              <a:t>une communication et une collaboration efficaces entre les secteurs chargés de la sécurité sanitaire des aliments, de la sécurité de l’eau et de l’assainissement.</a:t>
            </a:r>
          </a:p>
          <a:p>
            <a:r>
              <a:rPr lang="fr-FR" sz="1200" b="1" i="0" u="none" strike="noStrike" kern="1200" baseline="0" dirty="0" smtClean="0">
                <a:solidFill>
                  <a:schemeClr val="tx1"/>
                </a:solidFill>
                <a:latin typeface="+mn-lt"/>
                <a:ea typeface="+mn-ea"/>
                <a:cs typeface="+mn-cs"/>
              </a:rPr>
              <a:t>Effet souhaité </a:t>
            </a:r>
            <a:r>
              <a:rPr lang="fr-FR" sz="1200" b="0" i="0" u="none" strike="noStrike" kern="1200" baseline="0" dirty="0" smtClean="0">
                <a:solidFill>
                  <a:schemeClr val="tx1"/>
                </a:solidFill>
                <a:latin typeface="+mn-lt"/>
                <a:ea typeface="+mn-ea"/>
                <a:cs typeface="+mn-cs"/>
              </a:rPr>
              <a:t>– Détection en temps utile et riposte efficace aux événements potentiels liés aux aliments, en collaboration avec d’autres secteurs chargés de la sécurité sanitaire</a:t>
            </a:r>
          </a:p>
          <a:p>
            <a:r>
              <a:rPr lang="en-US" sz="1200" b="0" i="0" u="none" strike="noStrike" kern="1200" baseline="0" dirty="0" smtClean="0">
                <a:solidFill>
                  <a:schemeClr val="tx1"/>
                </a:solidFill>
                <a:latin typeface="+mn-lt"/>
                <a:ea typeface="+mn-ea"/>
                <a:cs typeface="+mn-cs"/>
              </a:rPr>
              <a:t>des aliments.</a:t>
            </a:r>
          </a:p>
          <a:p>
            <a:endParaRPr lang="en-US"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P.5.1 Mécanismes existants et fonctionnels de détection et de riposte aux maladies d’origine alimentaire et à la contamination des aliments.</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9</a:t>
            </a:fld>
            <a:endParaRPr lang="en-US"/>
          </a:p>
        </p:txBody>
      </p:sp>
    </p:spTree>
    <p:extLst>
      <p:ext uri="{BB962C8B-B14F-4D97-AF65-F5344CB8AC3E}">
        <p14:creationId xmlns:p14="http://schemas.microsoft.com/office/powerpoint/2010/main" xmlns="" val="16393135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err="1" smtClean="0">
                <a:solidFill>
                  <a:schemeClr val="tx1"/>
                </a:solidFill>
                <a:latin typeface="+mn-lt"/>
                <a:ea typeface="+mn-ea"/>
                <a:cs typeface="+mn-cs"/>
              </a:rPr>
              <a:t>Sécurité</a:t>
            </a:r>
            <a:r>
              <a:rPr lang="en-US" sz="1200" b="0" i="0" u="none" strike="noStrike" kern="1200" baseline="0" dirty="0" smtClean="0">
                <a:solidFill>
                  <a:schemeClr val="tx1"/>
                </a:solidFill>
                <a:latin typeface="+mn-lt"/>
                <a:ea typeface="+mn-ea"/>
                <a:cs typeface="+mn-cs"/>
              </a:rPr>
              <a:t> et </a:t>
            </a:r>
            <a:r>
              <a:rPr lang="en-US" sz="1200" b="0" i="0" u="none" strike="noStrike" kern="1200" baseline="0" dirty="0" err="1" smtClean="0">
                <a:solidFill>
                  <a:schemeClr val="tx1"/>
                </a:solidFill>
                <a:latin typeface="+mn-lt"/>
                <a:ea typeface="+mn-ea"/>
                <a:cs typeface="+mn-cs"/>
              </a:rPr>
              <a:t>sûreté</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biologiques</a:t>
            </a:r>
            <a:endParaRPr lang="en-US"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Cibles </a:t>
            </a:r>
            <a:r>
              <a:rPr lang="fr-FR" sz="1200" b="0" i="0" u="none" strike="noStrike" kern="1200" baseline="0" dirty="0" smtClean="0">
                <a:solidFill>
                  <a:schemeClr val="tx1"/>
                </a:solidFill>
                <a:latin typeface="+mn-lt"/>
                <a:ea typeface="+mn-ea"/>
                <a:cs typeface="+mn-cs"/>
              </a:rPr>
              <a:t>– Mise en place d’un système national de sécurité et sûreté biologiques impliquant l’ensemble du gouvernement, qui soit en mesure d’identifier, de stocker, de sécuriser</a:t>
            </a:r>
          </a:p>
          <a:p>
            <a:r>
              <a:rPr lang="fr-FR" sz="1200" b="0" i="0" u="none" strike="noStrike" kern="1200" baseline="0" dirty="0" smtClean="0">
                <a:solidFill>
                  <a:schemeClr val="tx1"/>
                </a:solidFill>
                <a:latin typeface="+mn-lt"/>
                <a:ea typeface="+mn-ea"/>
                <a:cs typeface="+mn-cs"/>
              </a:rPr>
              <a:t>et de surveiller les agents pathogènes particulièrement dangereux dans un nombre réduit de structures conformément aux meilleures pratiques ; dispensation de formations et</a:t>
            </a:r>
          </a:p>
          <a:p>
            <a:r>
              <a:rPr lang="fr-FR" sz="1200" b="0" i="0" u="none" strike="noStrike" kern="1200" baseline="0" dirty="0" smtClean="0">
                <a:solidFill>
                  <a:schemeClr val="tx1"/>
                </a:solidFill>
                <a:latin typeface="+mn-lt"/>
                <a:ea typeface="+mn-ea"/>
                <a:cs typeface="+mn-cs"/>
              </a:rPr>
              <a:t>sensibilisation par l’éducation à la gestion des risques biologiques afin de promouvoir une culture partagée de la responsabilité, de réduire les risques de double usage, de limiter</a:t>
            </a:r>
          </a:p>
          <a:p>
            <a:r>
              <a:rPr lang="fr-FR" sz="1200" b="0" i="0" u="none" strike="noStrike" kern="1200" baseline="0" dirty="0" smtClean="0">
                <a:solidFill>
                  <a:schemeClr val="tx1"/>
                </a:solidFill>
                <a:latin typeface="+mn-lt"/>
                <a:ea typeface="+mn-ea"/>
                <a:cs typeface="+mn-cs"/>
              </a:rPr>
              <a:t>la prolifération biologique et les menaces liées à un usage délibéré, et d’assurer le transfert des agents biologiques en toute sécurité ; mise en place d’une législation sur la sécurité</a:t>
            </a:r>
          </a:p>
          <a:p>
            <a:r>
              <a:rPr lang="fr-FR" sz="1200" b="0" i="0" u="none" strike="noStrike" kern="1200" baseline="0" dirty="0" smtClean="0">
                <a:solidFill>
                  <a:schemeClr val="tx1"/>
                </a:solidFill>
                <a:latin typeface="+mn-lt"/>
                <a:ea typeface="+mn-ea"/>
                <a:cs typeface="+mn-cs"/>
              </a:rPr>
              <a:t>et la sûreté biologiques propre à chaque pays, de l’homologation des laboratoires, et de mesures de lutte contre les agents pathogènes.</a:t>
            </a:r>
          </a:p>
          <a:p>
            <a:r>
              <a:rPr lang="fr-FR" sz="1200" b="1" i="0" u="none" strike="noStrike" kern="1200" baseline="0" dirty="0" smtClean="0">
                <a:solidFill>
                  <a:schemeClr val="tx1"/>
                </a:solidFill>
                <a:latin typeface="+mn-lt"/>
                <a:ea typeface="+mn-ea"/>
                <a:cs typeface="+mn-cs"/>
              </a:rPr>
              <a:t>Mesure des cibles </a:t>
            </a:r>
            <a:r>
              <a:rPr lang="fr-FR" sz="1200" b="0" i="0" u="none" strike="noStrike" kern="1200" baseline="0" dirty="0" smtClean="0">
                <a:solidFill>
                  <a:schemeClr val="tx1"/>
                </a:solidFill>
                <a:latin typeface="+mn-lt"/>
                <a:ea typeface="+mn-ea"/>
                <a:cs typeface="+mn-cs"/>
              </a:rPr>
              <a:t>– Nombre de pays qui disposent d’un cadre national et d’un système global de supervision pour la sécurité et la sûreté biologiques, de collections de souches,</a:t>
            </a:r>
          </a:p>
          <a:p>
            <a:r>
              <a:rPr lang="fr-FR" sz="1200" b="0" i="0" u="none" strike="noStrike" kern="1200" baseline="0" dirty="0" smtClean="0">
                <a:solidFill>
                  <a:schemeClr val="tx1"/>
                </a:solidFill>
                <a:latin typeface="+mn-lt"/>
                <a:ea typeface="+mn-ea"/>
                <a:cs typeface="+mn-cs"/>
              </a:rPr>
              <a:t>de laboratoires de confinement et de systèmes de surveillance permettant l’identification et la conservation des collections de souches dans un nombre réduit de structures.</a:t>
            </a:r>
          </a:p>
          <a:p>
            <a:r>
              <a:rPr lang="fr-FR" sz="1200" b="1" i="0" u="none" strike="noStrike" kern="1200" baseline="0" dirty="0" smtClean="0">
                <a:solidFill>
                  <a:schemeClr val="tx1"/>
                </a:solidFill>
                <a:latin typeface="+mn-lt"/>
                <a:ea typeface="+mn-ea"/>
                <a:cs typeface="+mn-cs"/>
              </a:rPr>
              <a:t>Effet souhaité </a:t>
            </a:r>
            <a:r>
              <a:rPr lang="fr-FR" sz="1200" b="0" i="0" u="none" strike="noStrike" kern="1200" baseline="0" dirty="0" smtClean="0">
                <a:solidFill>
                  <a:schemeClr val="tx1"/>
                </a:solidFill>
                <a:latin typeface="+mn-lt"/>
                <a:ea typeface="+mn-ea"/>
                <a:cs typeface="+mn-cs"/>
              </a:rPr>
              <a:t>– Mise en </a:t>
            </a:r>
            <a:r>
              <a:rPr lang="fr-FR" sz="1200" b="0" i="0" u="none" strike="noStrike" kern="1200" baseline="0" dirty="0" err="1" smtClean="0">
                <a:solidFill>
                  <a:schemeClr val="tx1"/>
                </a:solidFill>
                <a:latin typeface="+mn-lt"/>
                <a:ea typeface="+mn-ea"/>
                <a:cs typeface="+mn-cs"/>
              </a:rPr>
              <a:t>oeuvre</a:t>
            </a:r>
            <a:r>
              <a:rPr lang="fr-FR" sz="1200" b="0" i="0" u="none" strike="noStrike" kern="1200" baseline="0" dirty="0" smtClean="0">
                <a:solidFill>
                  <a:schemeClr val="tx1"/>
                </a:solidFill>
                <a:latin typeface="+mn-lt"/>
                <a:ea typeface="+mn-ea"/>
                <a:cs typeface="+mn-cs"/>
              </a:rPr>
              <a:t> d’un programme national de supervision global, pérenne et intégré à la législation pour la sécurité et la sûreté biologiques, notamment</a:t>
            </a:r>
          </a:p>
          <a:p>
            <a:r>
              <a:rPr lang="fr-FR" sz="1200" b="0" i="0" u="none" strike="noStrike" kern="1200" baseline="0" dirty="0" smtClean="0">
                <a:solidFill>
                  <a:schemeClr val="tx1"/>
                </a:solidFill>
                <a:latin typeface="+mn-lt"/>
                <a:ea typeface="+mn-ea"/>
                <a:cs typeface="+mn-cs"/>
              </a:rPr>
              <a:t>concernant l’utilisation, le stockage, l’élimination et le confinement sûrs et sans danger des agents pathogènes présents dans les laboratoires et dans un nombre réduit de</a:t>
            </a:r>
          </a:p>
          <a:p>
            <a:r>
              <a:rPr lang="fr-FR" sz="1200" b="0" i="0" u="none" strike="noStrike" kern="1200" baseline="0" dirty="0" smtClean="0">
                <a:solidFill>
                  <a:schemeClr val="tx1"/>
                </a:solidFill>
                <a:latin typeface="+mn-lt"/>
                <a:ea typeface="+mn-ea"/>
                <a:cs typeface="+mn-cs"/>
              </a:rPr>
              <a:t>structures à travers le pays, y compris les établissements de recherche, de diagnostic et de biotechnologie. Présence d’experts en gestion des risques biologiques possédant les</a:t>
            </a:r>
          </a:p>
          <a:p>
            <a:r>
              <a:rPr lang="fr-FR" sz="1200" b="0" i="0" u="none" strike="noStrike" kern="1200" baseline="0" dirty="0" smtClean="0">
                <a:solidFill>
                  <a:schemeClr val="tx1"/>
                </a:solidFill>
                <a:latin typeface="+mn-lt"/>
                <a:ea typeface="+mn-ea"/>
                <a:cs typeface="+mn-cs"/>
              </a:rPr>
              <a:t>compétences nécessaires pour former les autres au sein de leurs institutions respectives. Mise en place des meilleures pratiques, renforcées et pérennes, en matière de gestion</a:t>
            </a:r>
          </a:p>
          <a:p>
            <a:r>
              <a:rPr lang="fr-FR" sz="1200" b="0" i="0" u="none" strike="noStrike" kern="1200" baseline="0" dirty="0" smtClean="0">
                <a:solidFill>
                  <a:schemeClr val="tx1"/>
                </a:solidFill>
                <a:latin typeface="+mn-lt"/>
                <a:ea typeface="+mn-ea"/>
                <a:cs typeface="+mn-cs"/>
              </a:rPr>
              <a:t>des risques biologiques, en employant des outils pédagogiques communs. Promotion des tests diagnostiques rapides sans culture préalable, comme composante de la gestion</a:t>
            </a:r>
          </a:p>
          <a:p>
            <a:r>
              <a:rPr lang="fr-FR" sz="1200" b="0" i="0" u="none" strike="noStrike" kern="1200" baseline="0" dirty="0" smtClean="0">
                <a:solidFill>
                  <a:schemeClr val="tx1"/>
                </a:solidFill>
                <a:latin typeface="+mn-lt"/>
                <a:ea typeface="+mn-ea"/>
                <a:cs typeface="+mn-cs"/>
              </a:rPr>
              <a:t>des risques biologiques. Le transport des substances infectieuses sera également pris en compte.</a:t>
            </a:r>
          </a:p>
          <a:p>
            <a:endParaRPr lang="fr-FR" sz="1200" b="0" i="0" u="none" strike="noStrike" kern="1200" baseline="0" dirty="0" smtClean="0">
              <a:solidFill>
                <a:schemeClr val="tx1"/>
              </a:solidFill>
              <a:latin typeface="+mn-lt"/>
              <a:ea typeface="+mn-ea"/>
              <a:cs typeface="+mn-cs"/>
            </a:endParaRPr>
          </a:p>
          <a:p>
            <a:r>
              <a:rPr lang="fr-FR" sz="1200" b="1" i="0" u="none" strike="noStrike" kern="1200" baseline="0" dirty="0" smtClean="0">
                <a:solidFill>
                  <a:schemeClr val="tx1"/>
                </a:solidFill>
                <a:latin typeface="+mn-lt"/>
                <a:ea typeface="+mn-ea"/>
                <a:cs typeface="+mn-cs"/>
              </a:rPr>
              <a:t>P.6.1 Existence d’un système de sécurité et de sûreté biologiques impliquant</a:t>
            </a:r>
          </a:p>
          <a:p>
            <a:r>
              <a:rPr lang="fr-FR" sz="1200" b="1" i="0" u="none" strike="noStrike" kern="1200" baseline="0" dirty="0" smtClean="0">
                <a:solidFill>
                  <a:schemeClr val="tx1"/>
                </a:solidFill>
                <a:latin typeface="+mn-lt"/>
                <a:ea typeface="+mn-ea"/>
                <a:cs typeface="+mn-cs"/>
              </a:rPr>
              <a:t>l’ensemble du gouvernement pour les structures humaines, animales et agricoles.</a:t>
            </a:r>
          </a:p>
          <a:p>
            <a:r>
              <a:rPr lang="fr-FR" sz="1200" b="1" i="0" u="none" strike="noStrike" kern="1200" baseline="0" dirty="0" smtClean="0">
                <a:solidFill>
                  <a:schemeClr val="tx1"/>
                </a:solidFill>
                <a:latin typeface="+mn-lt"/>
                <a:ea typeface="+mn-ea"/>
                <a:cs typeface="+mn-cs"/>
              </a:rPr>
              <a:t>P.6.2 Formation et pratiques dans le domaine de la sécurité et de la sûreté</a:t>
            </a:r>
          </a:p>
          <a:p>
            <a:r>
              <a:rPr lang="en-US" sz="1200" b="1" i="0" u="none" strike="noStrike" kern="1200" baseline="0" dirty="0" err="1" smtClean="0">
                <a:solidFill>
                  <a:schemeClr val="tx1"/>
                </a:solidFill>
                <a:latin typeface="+mn-lt"/>
                <a:ea typeface="+mn-ea"/>
                <a:cs typeface="+mn-cs"/>
              </a:rPr>
              <a:t>biologiques</a:t>
            </a:r>
            <a:r>
              <a:rPr lang="en-US" sz="1200" b="1" i="0" u="none" strike="noStrike" kern="1200" baseline="0" dirty="0" smtClean="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10</a:t>
            </a:fld>
            <a:endParaRPr lang="en-US"/>
          </a:p>
        </p:txBody>
      </p:sp>
    </p:spTree>
    <p:extLst>
      <p:ext uri="{BB962C8B-B14F-4D97-AF65-F5344CB8AC3E}">
        <p14:creationId xmlns:p14="http://schemas.microsoft.com/office/powerpoint/2010/main" xmlns="" val="34093680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pPr/>
              <a:t>5/8/2017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4210407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pPr/>
              <a:t>5/8/2017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3045435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pPr/>
              <a:t>5/8/2017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623038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pPr/>
              <a:t>5/8/2017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833380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0489B3-EE81-43BB-A318-657A76001A4C}" type="datetimeFigureOut">
              <a:rPr lang="en-US" smtClean="0"/>
              <a:pPr/>
              <a:t>5/8/2017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566771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0489B3-EE81-43BB-A318-657A76001A4C}" type="datetimeFigureOut">
              <a:rPr lang="en-US" smtClean="0"/>
              <a:pPr/>
              <a:t>5/8/2017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3044688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0489B3-EE81-43BB-A318-657A76001A4C}" type="datetimeFigureOut">
              <a:rPr lang="en-US" smtClean="0"/>
              <a:pPr/>
              <a:t>5/8/2017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3363969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0489B3-EE81-43BB-A318-657A76001A4C}" type="datetimeFigureOut">
              <a:rPr lang="en-US" smtClean="0"/>
              <a:pPr/>
              <a:t>5/8/2017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4234131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489B3-EE81-43BB-A318-657A76001A4C}" type="datetimeFigureOut">
              <a:rPr lang="en-US" smtClean="0"/>
              <a:pPr/>
              <a:t>5/8/2017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4176568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0489B3-EE81-43BB-A318-657A76001A4C}" type="datetimeFigureOut">
              <a:rPr lang="en-US" smtClean="0"/>
              <a:pPr/>
              <a:t>5/8/2017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3561868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0489B3-EE81-43BB-A318-657A76001A4C}" type="datetimeFigureOut">
              <a:rPr lang="en-US" smtClean="0"/>
              <a:pPr/>
              <a:t>5/8/2017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2547499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0489B3-EE81-43BB-A318-657A76001A4C}" type="datetimeFigureOut">
              <a:rPr lang="en-US" smtClean="0"/>
              <a:pPr/>
              <a:t>5/8/2017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35768923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2000"/>
            <a:ext cx="11625944" cy="3477875"/>
          </a:xfrm>
          <a:prstGeom prst="rect">
            <a:avLst/>
          </a:prstGeom>
        </p:spPr>
        <p:txBody>
          <a:bodyPr wrap="square">
            <a:spAutoFit/>
          </a:bodyPr>
          <a:lstStyle/>
          <a:p>
            <a:pPr algn="ctr"/>
            <a:r>
              <a:rPr lang="fr-FR" sz="4400" dirty="0">
                <a:solidFill>
                  <a:srgbClr val="222222"/>
                </a:solidFill>
                <a:latin typeface="Verdana" panose="020B0604030504040204" pitchFamily="34" charset="0"/>
                <a:ea typeface="Verdana" panose="020B0604030504040204" pitchFamily="34" charset="0"/>
                <a:cs typeface="Verdana" panose="020B0604030504040204" pitchFamily="34" charset="0"/>
              </a:rPr>
              <a:t>Examen </a:t>
            </a:r>
            <a:r>
              <a:rPr lang="fr-FR" sz="44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des</a:t>
            </a:r>
          </a:p>
          <a:p>
            <a:pPr algn="ctr"/>
            <a:r>
              <a:rPr lang="fr-FR" sz="44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19 Domaines Techniques de </a:t>
            </a:r>
          </a:p>
          <a:p>
            <a:pPr algn="ctr"/>
            <a:r>
              <a:rPr lang="fr-FR" sz="44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l’Outil d’Evaluation </a:t>
            </a:r>
            <a:r>
              <a:rPr lang="fr-FR" sz="4400" dirty="0">
                <a:solidFill>
                  <a:srgbClr val="222222"/>
                </a:solidFill>
                <a:latin typeface="Verdana" panose="020B0604030504040204" pitchFamily="34" charset="0"/>
                <a:ea typeface="Verdana" panose="020B0604030504040204" pitchFamily="34" charset="0"/>
                <a:cs typeface="Verdana" panose="020B0604030504040204" pitchFamily="34" charset="0"/>
              </a:rPr>
              <a:t>Externe Conjointe </a:t>
            </a:r>
            <a:endParaRPr lang="fr-FR" sz="4400" dirty="0" smtClean="0">
              <a:solidFill>
                <a:srgbClr val="222222"/>
              </a:solidFill>
              <a:latin typeface="Verdana" panose="020B0604030504040204" pitchFamily="34" charset="0"/>
              <a:ea typeface="Verdana" panose="020B0604030504040204" pitchFamily="34" charset="0"/>
              <a:cs typeface="Verdana" panose="020B0604030504040204" pitchFamily="34" charset="0"/>
            </a:endParaRPr>
          </a:p>
          <a:p>
            <a:pPr algn="ctr"/>
            <a:r>
              <a:rPr lang="fr-FR" sz="44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du Règlement Sanitaire International (2005)</a:t>
            </a:r>
            <a:endParaRPr lang="fr-FR" sz="4400" dirty="0">
              <a:solidFill>
                <a:srgbClr val="222222"/>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9675123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9825" y="117693"/>
            <a:ext cx="12144829" cy="6740307"/>
          </a:xfrm>
          <a:prstGeom prst="rect">
            <a:avLst/>
          </a:prstGeom>
        </p:spPr>
        <p:txBody>
          <a:bodyPr wrap="square">
            <a:spAutoFit/>
          </a:bodyPr>
          <a:lstStyle/>
          <a:p>
            <a:pPr algn="ctr"/>
            <a:r>
              <a:rPr lang="fr-FR" sz="2400" b="1" dirty="0">
                <a:latin typeface="Verdana" panose="020B0604030504040204" pitchFamily="34" charset="0"/>
                <a:ea typeface="Verdana" panose="020B0604030504040204" pitchFamily="34" charset="0"/>
                <a:cs typeface="Verdana" panose="020B0604030504040204" pitchFamily="34" charset="0"/>
              </a:rPr>
              <a:t>Prévention: </a:t>
            </a:r>
            <a:r>
              <a:rPr lang="fr-FR" sz="2400" b="1" dirty="0" smtClean="0">
                <a:latin typeface="Verdana" panose="020B0604030504040204" pitchFamily="34" charset="0"/>
                <a:ea typeface="Verdana" panose="020B0604030504040204" pitchFamily="34" charset="0"/>
                <a:cs typeface="Verdana" panose="020B0604030504040204" pitchFamily="34" charset="0"/>
              </a:rPr>
              <a:t>6. </a:t>
            </a:r>
            <a:r>
              <a:rPr lang="en-US" sz="2400" b="1" i="0" u="none" strike="noStrike" baseline="0" dirty="0" err="1" smtClean="0">
                <a:latin typeface="Verdana" panose="020B0604030504040204" pitchFamily="34" charset="0"/>
                <a:ea typeface="Verdana" panose="020B0604030504040204" pitchFamily="34" charset="0"/>
                <a:cs typeface="Verdana" panose="020B0604030504040204" pitchFamily="34" charset="0"/>
              </a:rPr>
              <a:t>Sécurité</a:t>
            </a:r>
            <a:r>
              <a:rPr lang="en-US"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 et </a:t>
            </a:r>
            <a:r>
              <a:rPr lang="en-US" sz="2400" b="1" i="0" u="none" strike="noStrike" baseline="0" dirty="0" err="1" smtClean="0">
                <a:latin typeface="Verdana" panose="020B0604030504040204" pitchFamily="34" charset="0"/>
                <a:ea typeface="Verdana" panose="020B0604030504040204" pitchFamily="34" charset="0"/>
                <a:cs typeface="Verdana" panose="020B0604030504040204" pitchFamily="34" charset="0"/>
              </a:rPr>
              <a:t>Sûreté</a:t>
            </a:r>
            <a:r>
              <a:rPr lang="en-US"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 </a:t>
            </a:r>
            <a:r>
              <a:rPr lang="en-US" sz="2400" b="1" i="0" u="none" strike="noStrike" baseline="0" dirty="0" err="1" smtClean="0">
                <a:latin typeface="Verdana" panose="020B0604030504040204" pitchFamily="34" charset="0"/>
                <a:ea typeface="Verdana" panose="020B0604030504040204" pitchFamily="34" charset="0"/>
                <a:cs typeface="Verdana" panose="020B0604030504040204" pitchFamily="34" charset="0"/>
              </a:rPr>
              <a:t>Biologiques</a:t>
            </a:r>
            <a:endParaRPr lang="en-US" sz="24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Mise en place d’un système national de sécurité et sûreté biologiques, qui soit en mesure d’identifier, de stocker, de sécuriser et de surveiller les agents pathogènes particulièrement dangereux dans un nombre réduit de structures conformément aux meilleures pratiques ; mise en place d’une législation sur la sécurité et la sûreté biologiques.</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Mesure des 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Un cadre national et un système global de supervision pour la sécurité et la sûreté biologiques.</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Effet souhaité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Mise en œuvre d’un programme national de supervision global, pérenne et intégré à la législation.</a:t>
            </a:r>
          </a:p>
          <a:p>
            <a:endParaRPr lang="fr-FR" sz="1200"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dirty="0" smtClean="0">
                <a:latin typeface="Verdana" panose="020B0604030504040204" pitchFamily="34" charset="0"/>
                <a:ea typeface="Verdana" panose="020B0604030504040204" pitchFamily="34" charset="0"/>
                <a:cs typeface="Verdana" panose="020B0604030504040204" pitchFamily="34" charset="0"/>
              </a:rPr>
              <a:t>Indicateurs - </a:t>
            </a:r>
            <a:endParaRPr lang="fr-FR" sz="2400" b="1" dirty="0">
              <a:latin typeface="Verdana" panose="020B0604030504040204" pitchFamily="34" charset="0"/>
              <a:ea typeface="Verdana" panose="020B0604030504040204" pitchFamily="34" charset="0"/>
              <a:cs typeface="Verdana" panose="020B0604030504040204" pitchFamily="34" charset="0"/>
            </a:endParaRPr>
          </a:p>
          <a:p>
            <a:r>
              <a:rPr lang="fr-FR" sz="2400" b="1" dirty="0">
                <a:latin typeface="Verdana" panose="020B0604030504040204" pitchFamily="34" charset="0"/>
                <a:ea typeface="Verdana" panose="020B0604030504040204" pitchFamily="34" charset="0"/>
                <a:cs typeface="Verdana" panose="020B0604030504040204" pitchFamily="34" charset="0"/>
              </a:rPr>
              <a:t>P.6.1 </a:t>
            </a:r>
            <a:r>
              <a:rPr lang="fr-FR" sz="2400" dirty="0">
                <a:latin typeface="Verdana" panose="020B0604030504040204" pitchFamily="34" charset="0"/>
                <a:ea typeface="Verdana" panose="020B0604030504040204" pitchFamily="34" charset="0"/>
                <a:cs typeface="Verdana" panose="020B0604030504040204" pitchFamily="34" charset="0"/>
              </a:rPr>
              <a:t>Existence d’un système de sécurité et de sûreté biologiques </a:t>
            </a:r>
            <a:r>
              <a:rPr lang="fr-FR" sz="2400" dirty="0" smtClean="0">
                <a:latin typeface="Verdana" panose="020B0604030504040204" pitchFamily="34" charset="0"/>
                <a:ea typeface="Verdana" panose="020B0604030504040204" pitchFamily="34" charset="0"/>
                <a:cs typeface="Verdana" panose="020B0604030504040204" pitchFamily="34" charset="0"/>
              </a:rPr>
              <a:t>impliquant l’ensemble </a:t>
            </a:r>
            <a:r>
              <a:rPr lang="fr-FR" sz="2400" dirty="0">
                <a:latin typeface="Verdana" panose="020B0604030504040204" pitchFamily="34" charset="0"/>
                <a:ea typeface="Verdana" panose="020B0604030504040204" pitchFamily="34" charset="0"/>
                <a:cs typeface="Verdana" panose="020B0604030504040204" pitchFamily="34" charset="0"/>
              </a:rPr>
              <a:t>du gouvernement pour les structures humaines, animales et agricoles.</a:t>
            </a:r>
          </a:p>
          <a:p>
            <a:r>
              <a:rPr lang="fr-FR" sz="2400" b="1" dirty="0">
                <a:latin typeface="Verdana" panose="020B0604030504040204" pitchFamily="34" charset="0"/>
                <a:ea typeface="Verdana" panose="020B0604030504040204" pitchFamily="34" charset="0"/>
                <a:cs typeface="Verdana" panose="020B0604030504040204" pitchFamily="34" charset="0"/>
              </a:rPr>
              <a:t>P.6.2</a:t>
            </a:r>
            <a:r>
              <a:rPr lang="fr-FR" sz="2400" dirty="0">
                <a:latin typeface="Verdana" panose="020B0604030504040204" pitchFamily="34" charset="0"/>
                <a:ea typeface="Verdana" panose="020B0604030504040204" pitchFamily="34" charset="0"/>
                <a:cs typeface="Verdana" panose="020B0604030504040204" pitchFamily="34" charset="0"/>
              </a:rPr>
              <a:t> Formation et pratiques dans le domaine de la sécurité et de la </a:t>
            </a:r>
            <a:r>
              <a:rPr lang="fr-FR" sz="2400" dirty="0" smtClean="0">
                <a:latin typeface="Verdana" panose="020B0604030504040204" pitchFamily="34" charset="0"/>
                <a:ea typeface="Verdana" panose="020B0604030504040204" pitchFamily="34" charset="0"/>
                <a:cs typeface="Verdana" panose="020B0604030504040204" pitchFamily="34" charset="0"/>
              </a:rPr>
              <a:t>sûreté </a:t>
            </a:r>
            <a:r>
              <a:rPr lang="en-US" sz="2400" dirty="0" err="1" smtClean="0">
                <a:latin typeface="Verdana" panose="020B0604030504040204" pitchFamily="34" charset="0"/>
                <a:ea typeface="Verdana" panose="020B0604030504040204" pitchFamily="34" charset="0"/>
                <a:cs typeface="Verdana" panose="020B0604030504040204" pitchFamily="34" charset="0"/>
              </a:rPr>
              <a:t>biologiques</a:t>
            </a:r>
            <a:r>
              <a:rPr lang="en-US" sz="2400" dirty="0">
                <a:latin typeface="Verdana" panose="020B0604030504040204" pitchFamily="34" charset="0"/>
                <a:ea typeface="Verdana" panose="020B0604030504040204" pitchFamily="34" charset="0"/>
                <a:cs typeface="Verdana" panose="020B0604030504040204" pitchFamily="34" charset="0"/>
              </a:rPr>
              <a:t>.</a:t>
            </a:r>
          </a:p>
        </p:txBody>
      </p:sp>
    </p:spTree>
    <p:extLst>
      <p:ext uri="{BB962C8B-B14F-4D97-AF65-F5344CB8AC3E}">
        <p14:creationId xmlns:p14="http://schemas.microsoft.com/office/powerpoint/2010/main" xmlns="" val="12886177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3700" y="160784"/>
            <a:ext cx="10845800" cy="6678751"/>
          </a:xfrm>
          <a:prstGeom prst="rect">
            <a:avLst/>
          </a:prstGeom>
        </p:spPr>
        <p:txBody>
          <a:bodyPr wrap="square">
            <a:spAutoFit/>
          </a:bodyPr>
          <a:lstStyle/>
          <a:p>
            <a:pPr algn="ctr"/>
            <a:r>
              <a:rPr lang="fr-FR" sz="2800" b="1" dirty="0">
                <a:latin typeface="Verdana" panose="020B0604030504040204" pitchFamily="34" charset="0"/>
                <a:ea typeface="Verdana" panose="020B0604030504040204" pitchFamily="34" charset="0"/>
                <a:cs typeface="Verdana" panose="020B0604030504040204" pitchFamily="34" charset="0"/>
              </a:rPr>
              <a:t>Prévention: </a:t>
            </a:r>
            <a:r>
              <a:rPr lang="fr-FR" sz="2800" b="1" dirty="0" smtClean="0">
                <a:latin typeface="Verdana" panose="020B0604030504040204" pitchFamily="34" charset="0"/>
                <a:ea typeface="Verdana" panose="020B0604030504040204" pitchFamily="34" charset="0"/>
                <a:cs typeface="Verdana" panose="020B0604030504040204" pitchFamily="34" charset="0"/>
              </a:rPr>
              <a:t>7. </a:t>
            </a:r>
            <a:r>
              <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rPr>
              <a:t>Vaccination</a:t>
            </a:r>
          </a:p>
          <a:p>
            <a:pPr algn="ctr"/>
            <a:endParaRPr lang="en-US"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Un système national performant de délivrance de vaccins  en mesure de répondre aux nouvelles menaces de maladies.</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Mesure des 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Couverture de 90% à 95% de la population pédiatrique âgée de 12 mois dans le pays avec au moins une dose de vaccin à valence rougeole.</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Effet souhaité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Protection efficace à travers la réalisation et le maintien de la vaccination contre la rougeole et contre d’autres maladies à prévention vaccinale à tendance épidémique. Dans</a:t>
            </a:r>
            <a:r>
              <a:rPr lang="fr-FR" sz="2400" b="0" i="0" u="none" strike="noStrike" dirty="0" smtClean="0">
                <a:latin typeface="Verdana" panose="020B0604030504040204" pitchFamily="34" charset="0"/>
                <a:ea typeface="Verdana" panose="020B0604030504040204" pitchFamily="34" charset="0"/>
                <a:cs typeface="Verdana" panose="020B0604030504040204" pitchFamily="34" charset="0"/>
              </a:rPr>
              <a:t> le cas </a:t>
            </a:r>
            <a:r>
              <a:rPr lang="fr-FR" sz="2400" dirty="0" smtClean="0">
                <a:latin typeface="Verdana" panose="020B0604030504040204" pitchFamily="34" charset="0"/>
                <a:ea typeface="Verdana" panose="020B0604030504040204" pitchFamily="34" charset="0"/>
                <a:cs typeface="Verdana" panose="020B0604030504040204" pitchFamily="34" charset="0"/>
              </a:rPr>
              <a:t>de </a:t>
            </a:r>
            <a:r>
              <a:rPr lang="fr-FR" sz="2400" dirty="0">
                <a:latin typeface="Verdana" panose="020B0604030504040204" pitchFamily="34" charset="0"/>
                <a:ea typeface="Verdana" panose="020B0604030504040204" pitchFamily="34" charset="0"/>
                <a:cs typeface="Verdana" panose="020B0604030504040204" pitchFamily="34" charset="0"/>
              </a:rPr>
              <a:t>maladies transmissibles des bovins </a:t>
            </a:r>
            <a:r>
              <a:rPr lang="fr-FR" sz="2400" dirty="0" smtClean="0">
                <a:latin typeface="Verdana" panose="020B0604030504040204" pitchFamily="34" charset="0"/>
                <a:ea typeface="Verdana" panose="020B0604030504040204" pitchFamily="34" charset="0"/>
                <a:cs typeface="Verdana" panose="020B0604030504040204" pitchFamily="34" charset="0"/>
              </a:rPr>
              <a:t>aux humains</a:t>
            </a:r>
            <a:r>
              <a:rPr lang="fr-FR" sz="2400" dirty="0">
                <a:latin typeface="Verdana" panose="020B0604030504040204" pitchFamily="34" charset="0"/>
                <a:ea typeface="Verdana" panose="020B0604030504040204" pitchFamily="34" charset="0"/>
                <a:cs typeface="Verdana" panose="020B0604030504040204" pitchFamily="34" charset="0"/>
              </a:rPr>
              <a:t>, la vaccination animale doit également être prise en </a:t>
            </a:r>
            <a:r>
              <a:rPr lang="fr-FR" sz="2400" dirty="0" smtClean="0">
                <a:latin typeface="Verdana" panose="020B0604030504040204" pitchFamily="34" charset="0"/>
                <a:ea typeface="Verdana" panose="020B0604030504040204" pitchFamily="34" charset="0"/>
                <a:cs typeface="Verdana" panose="020B0604030504040204" pitchFamily="34" charset="0"/>
              </a:rPr>
              <a:t>compte.</a:t>
            </a:r>
          </a:p>
          <a:p>
            <a:endParaRPr lang="fr-FR" sz="1200" dirty="0">
              <a:latin typeface="Verdana" panose="020B0604030504040204" pitchFamily="34" charset="0"/>
              <a:ea typeface="Verdana" panose="020B0604030504040204" pitchFamily="34" charset="0"/>
              <a:cs typeface="Verdana" panose="020B0604030504040204" pitchFamily="34" charset="0"/>
            </a:endParaRPr>
          </a:p>
          <a:p>
            <a:r>
              <a:rPr lang="fr-FR" sz="2400" b="1" dirty="0" smtClean="0">
                <a:latin typeface="Verdana" panose="020B0604030504040204" pitchFamily="34" charset="0"/>
                <a:ea typeface="Verdana" panose="020B0604030504040204" pitchFamily="34" charset="0"/>
                <a:cs typeface="Verdana" panose="020B0604030504040204" pitchFamily="34" charset="0"/>
              </a:rPr>
              <a:t>Indicateurs - </a:t>
            </a:r>
            <a:endParaRPr lang="fr-FR" sz="2400" b="1" dirty="0">
              <a:latin typeface="Verdana" panose="020B0604030504040204" pitchFamily="34" charset="0"/>
              <a:ea typeface="Verdana" panose="020B0604030504040204" pitchFamily="34" charset="0"/>
              <a:cs typeface="Verdana" panose="020B0604030504040204" pitchFamily="34" charset="0"/>
            </a:endParaRPr>
          </a:p>
          <a:p>
            <a:r>
              <a:rPr lang="fr-FR" sz="2400" b="1" dirty="0">
                <a:latin typeface="Verdana" panose="020B0604030504040204" pitchFamily="34" charset="0"/>
                <a:ea typeface="Verdana" panose="020B0604030504040204" pitchFamily="34" charset="0"/>
                <a:cs typeface="Verdana" panose="020B0604030504040204" pitchFamily="34" charset="0"/>
              </a:rPr>
              <a:t>P.7.1 </a:t>
            </a:r>
            <a:r>
              <a:rPr lang="fr-FR" sz="2400" dirty="0">
                <a:latin typeface="Verdana" panose="020B0604030504040204" pitchFamily="34" charset="0"/>
                <a:ea typeface="Verdana" panose="020B0604030504040204" pitchFamily="34" charset="0"/>
                <a:cs typeface="Verdana" panose="020B0604030504040204" pitchFamily="34" charset="0"/>
              </a:rPr>
              <a:t>La couverture vaccinale (rougeole) fait partie intégrante d’un</a:t>
            </a:r>
          </a:p>
          <a:p>
            <a:r>
              <a:rPr lang="en-US" sz="2400" dirty="0" err="1">
                <a:latin typeface="Verdana" panose="020B0604030504040204" pitchFamily="34" charset="0"/>
                <a:ea typeface="Verdana" panose="020B0604030504040204" pitchFamily="34" charset="0"/>
                <a:cs typeface="Verdana" panose="020B0604030504040204" pitchFamily="34" charset="0"/>
              </a:rPr>
              <a:t>programme</a:t>
            </a:r>
            <a:r>
              <a:rPr lang="en-US" sz="2400" dirty="0">
                <a:latin typeface="Verdana" panose="020B0604030504040204" pitchFamily="34" charset="0"/>
                <a:ea typeface="Verdana" panose="020B0604030504040204" pitchFamily="34" charset="0"/>
                <a:cs typeface="Verdana" panose="020B0604030504040204" pitchFamily="34" charset="0"/>
              </a:rPr>
              <a:t> national.</a:t>
            </a:r>
          </a:p>
          <a:p>
            <a:r>
              <a:rPr lang="fr-FR" sz="2400" b="1" dirty="0">
                <a:latin typeface="Verdana" panose="020B0604030504040204" pitchFamily="34" charset="0"/>
                <a:ea typeface="Verdana" panose="020B0604030504040204" pitchFamily="34" charset="0"/>
                <a:cs typeface="Verdana" panose="020B0604030504040204" pitchFamily="34" charset="0"/>
              </a:rPr>
              <a:t>P.7.2</a:t>
            </a:r>
            <a:r>
              <a:rPr lang="fr-FR" sz="2400" dirty="0">
                <a:latin typeface="Verdana" panose="020B0604030504040204" pitchFamily="34" charset="0"/>
                <a:ea typeface="Verdana" panose="020B0604030504040204" pitchFamily="34" charset="0"/>
                <a:cs typeface="Verdana" panose="020B0604030504040204" pitchFamily="34" charset="0"/>
              </a:rPr>
              <a:t> Accès et délivrance de vaccins au niveau national.</a:t>
            </a:r>
            <a:endParaRPr lang="en-US" sz="2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35622175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500" y="101600"/>
            <a:ext cx="12001500" cy="6740307"/>
          </a:xfrm>
          <a:prstGeom prst="rect">
            <a:avLst/>
          </a:prstGeom>
        </p:spPr>
        <p:txBody>
          <a:bodyPr wrap="square">
            <a:spAutoFit/>
          </a:bodyPr>
          <a:lstStyle/>
          <a:p>
            <a:pPr algn="ctr"/>
            <a:r>
              <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rPr>
              <a:t>Detection: 1. </a:t>
            </a:r>
            <a:r>
              <a:rPr lang="en-US" sz="2800" b="1" i="0" u="none" strike="noStrike" baseline="0" dirty="0" err="1" smtClean="0">
                <a:latin typeface="Verdana" panose="020B0604030504040204" pitchFamily="34" charset="0"/>
                <a:ea typeface="Verdana" panose="020B0604030504040204" pitchFamily="34" charset="0"/>
                <a:cs typeface="Verdana" panose="020B0604030504040204" pitchFamily="34" charset="0"/>
              </a:rPr>
              <a:t>Système</a:t>
            </a:r>
            <a:r>
              <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rPr>
              <a:t> National de </a:t>
            </a:r>
            <a:r>
              <a:rPr lang="en-US" sz="2800" b="1" i="0" u="none" strike="noStrike" baseline="0" dirty="0" err="1" smtClean="0">
                <a:latin typeface="Verdana" panose="020B0604030504040204" pitchFamily="34" charset="0"/>
                <a:ea typeface="Verdana" panose="020B0604030504040204" pitchFamily="34" charset="0"/>
                <a:cs typeface="Verdana" panose="020B0604030504040204" pitchFamily="34" charset="0"/>
              </a:rPr>
              <a:t>Laboratoires</a:t>
            </a:r>
            <a:endPar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Surveillance biologique avec un système national de laboratoires et des tests diagnostiques modernes et efficaces sur les lieux de soins et au laboratoire.</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Mesure des 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Un système de laboratoires nationaux en mesure de réaliser de manière fiable au moins cinq des dix tests principaux sur des échantillons à partir d’au moins 80% des zones/districts intermédiaires</a:t>
            </a:r>
            <a:r>
              <a:rPr lang="en-US"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Effet souhaité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Un système de laboratoires en mesure de détecter et de caractériser les agents pathogènes qui causent des maladies épidémiques, y compris les menaces connues et les nouvelles menaces, provenant de tout le pays. Déploiement élargi de tests diagnostiques appropriés.</a:t>
            </a:r>
          </a:p>
          <a:p>
            <a:endParaRPr lang="fr-FR" sz="1200" b="1" dirty="0" smtClean="0">
              <a:latin typeface="Verdana" panose="020B0604030504040204" pitchFamily="34" charset="0"/>
              <a:ea typeface="Verdana" panose="020B0604030504040204" pitchFamily="34" charset="0"/>
              <a:cs typeface="Verdana" panose="020B0604030504040204" pitchFamily="34" charset="0"/>
            </a:endParaRPr>
          </a:p>
          <a:p>
            <a:r>
              <a:rPr lang="fr-FR" sz="2400" b="1" dirty="0" smtClean="0">
                <a:latin typeface="Verdana" panose="020B0604030504040204" pitchFamily="34" charset="0"/>
                <a:ea typeface="Verdana" panose="020B0604030504040204" pitchFamily="34" charset="0"/>
                <a:cs typeface="Verdana" panose="020B0604030504040204" pitchFamily="34" charset="0"/>
              </a:rPr>
              <a:t>Indicateurs - </a:t>
            </a:r>
            <a:endParaRPr lang="en-US" sz="2400" b="1" dirty="0">
              <a:latin typeface="Verdana" panose="020B0604030504040204" pitchFamily="34" charset="0"/>
              <a:ea typeface="Verdana" panose="020B0604030504040204" pitchFamily="34" charset="0"/>
              <a:cs typeface="Verdana" panose="020B0604030504040204" pitchFamily="34" charset="0"/>
            </a:endParaRPr>
          </a:p>
          <a:p>
            <a:r>
              <a:rPr lang="en-US" sz="2400" b="1" dirty="0">
                <a:latin typeface="Verdana" panose="020B0604030504040204" pitchFamily="34" charset="0"/>
                <a:ea typeface="Verdana" panose="020B0604030504040204" pitchFamily="34" charset="0"/>
                <a:cs typeface="Verdana" panose="020B0604030504040204" pitchFamily="34" charset="0"/>
              </a:rPr>
              <a:t>D.1.1 </a:t>
            </a:r>
            <a:r>
              <a:rPr lang="en-US" sz="2400" dirty="0">
                <a:latin typeface="Verdana" panose="020B0604030504040204" pitchFamily="34" charset="0"/>
                <a:ea typeface="Verdana" panose="020B0604030504040204" pitchFamily="34" charset="0"/>
                <a:cs typeface="Verdana" panose="020B0604030504040204" pitchFamily="34" charset="0"/>
              </a:rPr>
              <a:t>Analyses </a:t>
            </a:r>
            <a:r>
              <a:rPr lang="en-US" sz="2400" dirty="0" smtClean="0">
                <a:latin typeface="Verdana" panose="020B0604030504040204" pitchFamily="34" charset="0"/>
                <a:ea typeface="Verdana" panose="020B0604030504040204" pitchFamily="34" charset="0"/>
                <a:cs typeface="Verdana" panose="020B0604030504040204" pitchFamily="34" charset="0"/>
              </a:rPr>
              <a:t>au </a:t>
            </a:r>
            <a:r>
              <a:rPr lang="en-US" sz="2400" dirty="0" err="1" smtClean="0">
                <a:latin typeface="Verdana" panose="020B0604030504040204" pitchFamily="34" charset="0"/>
                <a:ea typeface="Verdana" panose="020B0604030504040204" pitchFamily="34" charset="0"/>
                <a:cs typeface="Verdana" panose="020B0604030504040204" pitchFamily="34" charset="0"/>
              </a:rPr>
              <a:t>laboratoire</a:t>
            </a:r>
            <a:r>
              <a:rPr lang="en-US" sz="2400" dirty="0" smtClean="0">
                <a:latin typeface="Verdana" panose="020B0604030504040204" pitchFamily="34" charset="0"/>
                <a:ea typeface="Verdana" panose="020B0604030504040204" pitchFamily="34" charset="0"/>
                <a:cs typeface="Verdana" panose="020B0604030504040204" pitchFamily="34" charset="0"/>
              </a:rPr>
              <a:t> pour </a:t>
            </a:r>
            <a:r>
              <a:rPr lang="en-US" sz="2400" dirty="0">
                <a:latin typeface="Verdana" panose="020B0604030504040204" pitchFamily="34" charset="0"/>
                <a:ea typeface="Verdana" panose="020B0604030504040204" pitchFamily="34" charset="0"/>
                <a:cs typeface="Verdana" panose="020B0604030504040204" pitchFamily="34" charset="0"/>
              </a:rPr>
              <a:t>la </a:t>
            </a:r>
            <a:r>
              <a:rPr lang="en-US" sz="2400" dirty="0" smtClean="0">
                <a:latin typeface="Verdana" panose="020B0604030504040204" pitchFamily="34" charset="0"/>
                <a:ea typeface="Verdana" panose="020B0604030504040204" pitchFamily="34" charset="0"/>
                <a:cs typeface="Verdana" panose="020B0604030504040204" pitchFamily="34" charset="0"/>
              </a:rPr>
              <a:t>detection des </a:t>
            </a:r>
            <a:r>
              <a:rPr lang="en-US" sz="2400" dirty="0">
                <a:latin typeface="Verdana" panose="020B0604030504040204" pitchFamily="34" charset="0"/>
                <a:ea typeface="Verdana" panose="020B0604030504040204" pitchFamily="34" charset="0"/>
                <a:cs typeface="Verdana" panose="020B0604030504040204" pitchFamily="34" charset="0"/>
              </a:rPr>
              <a:t>maladies </a:t>
            </a:r>
            <a:r>
              <a:rPr lang="en-US" sz="2400" dirty="0" err="1">
                <a:latin typeface="Verdana" panose="020B0604030504040204" pitchFamily="34" charset="0"/>
                <a:ea typeface="Verdana" panose="020B0604030504040204" pitchFamily="34" charset="0"/>
                <a:cs typeface="Verdana" panose="020B0604030504040204" pitchFamily="34" charset="0"/>
              </a:rPr>
              <a:t>prioritaires</a:t>
            </a:r>
            <a:r>
              <a:rPr lang="en-US" sz="2400" dirty="0">
                <a:latin typeface="Verdana" panose="020B0604030504040204" pitchFamily="34" charset="0"/>
                <a:ea typeface="Verdana" panose="020B0604030504040204" pitchFamily="34" charset="0"/>
                <a:cs typeface="Verdana" panose="020B0604030504040204" pitchFamily="34" charset="0"/>
              </a:rPr>
              <a:t>.</a:t>
            </a:r>
          </a:p>
          <a:p>
            <a:r>
              <a:rPr lang="fr-FR" sz="2400" b="1" dirty="0">
                <a:latin typeface="Verdana" panose="020B0604030504040204" pitchFamily="34" charset="0"/>
                <a:ea typeface="Verdana" panose="020B0604030504040204" pitchFamily="34" charset="0"/>
                <a:cs typeface="Verdana" panose="020B0604030504040204" pitchFamily="34" charset="0"/>
              </a:rPr>
              <a:t>D.1.2</a:t>
            </a:r>
            <a:r>
              <a:rPr lang="fr-FR" sz="2400" dirty="0">
                <a:latin typeface="Verdana" panose="020B0604030504040204" pitchFamily="34" charset="0"/>
                <a:ea typeface="Verdana" panose="020B0604030504040204" pitchFamily="34" charset="0"/>
                <a:cs typeface="Verdana" panose="020B0604030504040204" pitchFamily="34" charset="0"/>
              </a:rPr>
              <a:t> Système pour le transfert et </a:t>
            </a:r>
            <a:r>
              <a:rPr lang="fr-FR" sz="2400" dirty="0" smtClean="0">
                <a:latin typeface="Verdana" panose="020B0604030504040204" pitchFamily="34" charset="0"/>
                <a:ea typeface="Verdana" panose="020B0604030504040204" pitchFamily="34" charset="0"/>
                <a:cs typeface="Verdana" panose="020B0604030504040204" pitchFamily="34" charset="0"/>
              </a:rPr>
              <a:t>le </a:t>
            </a:r>
            <a:r>
              <a:rPr lang="en-US" sz="2400" dirty="0" smtClean="0">
                <a:latin typeface="Verdana" panose="020B0604030504040204" pitchFamily="34" charset="0"/>
                <a:ea typeface="Verdana" panose="020B0604030504040204" pitchFamily="34" charset="0"/>
                <a:cs typeface="Verdana" panose="020B0604030504040204" pitchFamily="34" charset="0"/>
              </a:rPr>
              <a:t>transport </a:t>
            </a:r>
            <a:r>
              <a:rPr lang="en-US" sz="2400" dirty="0" err="1">
                <a:latin typeface="Verdana" panose="020B0604030504040204" pitchFamily="34" charset="0"/>
                <a:ea typeface="Verdana" panose="020B0604030504040204" pitchFamily="34" charset="0"/>
                <a:cs typeface="Verdana" panose="020B0604030504040204" pitchFamily="34" charset="0"/>
              </a:rPr>
              <a:t>d’échantillons</a:t>
            </a:r>
            <a:r>
              <a:rPr lang="en-US" sz="2400" dirty="0">
                <a:latin typeface="Verdana" panose="020B0604030504040204" pitchFamily="34" charset="0"/>
                <a:ea typeface="Verdana" panose="020B0604030504040204" pitchFamily="34" charset="0"/>
                <a:cs typeface="Verdana" panose="020B0604030504040204" pitchFamily="34" charset="0"/>
              </a:rPr>
              <a:t>.</a:t>
            </a:r>
          </a:p>
          <a:p>
            <a:r>
              <a:rPr lang="fr-FR" sz="2400" b="1" dirty="0">
                <a:latin typeface="Verdana" panose="020B0604030504040204" pitchFamily="34" charset="0"/>
                <a:ea typeface="Verdana" panose="020B0604030504040204" pitchFamily="34" charset="0"/>
                <a:cs typeface="Verdana" panose="020B0604030504040204" pitchFamily="34" charset="0"/>
              </a:rPr>
              <a:t>D.1.3</a:t>
            </a:r>
            <a:r>
              <a:rPr lang="fr-FR" sz="2400" dirty="0">
                <a:latin typeface="Verdana" panose="020B0604030504040204" pitchFamily="34" charset="0"/>
                <a:ea typeface="Verdana" panose="020B0604030504040204" pitchFamily="34" charset="0"/>
                <a:cs typeface="Verdana" panose="020B0604030504040204" pitchFamily="34" charset="0"/>
              </a:rPr>
              <a:t> Tests diagnostiques </a:t>
            </a:r>
            <a:r>
              <a:rPr lang="fr-FR" sz="2400" dirty="0" smtClean="0">
                <a:latin typeface="Verdana" panose="020B0604030504040204" pitchFamily="34" charset="0"/>
                <a:ea typeface="Verdana" panose="020B0604030504040204" pitchFamily="34" charset="0"/>
                <a:cs typeface="Verdana" panose="020B0604030504040204" pitchFamily="34" charset="0"/>
              </a:rPr>
              <a:t>efficaces sur les </a:t>
            </a:r>
            <a:r>
              <a:rPr lang="fr-FR" sz="2400" dirty="0">
                <a:latin typeface="Verdana" panose="020B0604030504040204" pitchFamily="34" charset="0"/>
                <a:ea typeface="Verdana" panose="020B0604030504040204" pitchFamily="34" charset="0"/>
                <a:cs typeface="Verdana" panose="020B0604030504040204" pitchFamily="34" charset="0"/>
              </a:rPr>
              <a:t>lieux de soins et </a:t>
            </a:r>
            <a:r>
              <a:rPr lang="fr-FR" sz="2400" dirty="0" smtClean="0">
                <a:latin typeface="Verdana" panose="020B0604030504040204" pitchFamily="34" charset="0"/>
                <a:ea typeface="Verdana" panose="020B0604030504040204" pitchFamily="34" charset="0"/>
                <a:cs typeface="Verdana" panose="020B0604030504040204" pitchFamily="34" charset="0"/>
              </a:rPr>
              <a:t>au </a:t>
            </a:r>
            <a:r>
              <a:rPr lang="fr-FR" sz="2400" dirty="0">
                <a:latin typeface="Verdana" panose="020B0604030504040204" pitchFamily="34" charset="0"/>
                <a:ea typeface="Verdana" panose="020B0604030504040204" pitchFamily="34" charset="0"/>
                <a:cs typeface="Verdana" panose="020B0604030504040204" pitchFamily="34" charset="0"/>
              </a:rPr>
              <a:t>laboratoire.</a:t>
            </a:r>
          </a:p>
          <a:p>
            <a:r>
              <a:rPr lang="fr-FR" sz="2400" b="1" dirty="0">
                <a:latin typeface="Verdana" panose="020B0604030504040204" pitchFamily="34" charset="0"/>
                <a:ea typeface="Verdana" panose="020B0604030504040204" pitchFamily="34" charset="0"/>
                <a:cs typeface="Verdana" panose="020B0604030504040204" pitchFamily="34" charset="0"/>
              </a:rPr>
              <a:t>D.1.4</a:t>
            </a:r>
            <a:r>
              <a:rPr lang="fr-FR" sz="2400" dirty="0">
                <a:latin typeface="Verdana" panose="020B0604030504040204" pitchFamily="34" charset="0"/>
                <a:ea typeface="Verdana" panose="020B0604030504040204" pitchFamily="34" charset="0"/>
                <a:cs typeface="Verdana" panose="020B0604030504040204" pitchFamily="34" charset="0"/>
              </a:rPr>
              <a:t> Système de qualité </a:t>
            </a:r>
            <a:r>
              <a:rPr lang="fr-FR" sz="2400" dirty="0" smtClean="0">
                <a:latin typeface="Verdana" panose="020B0604030504040204" pitchFamily="34" charset="0"/>
                <a:ea typeface="Verdana" panose="020B0604030504040204" pitchFamily="34" charset="0"/>
                <a:cs typeface="Verdana" panose="020B0604030504040204" pitchFamily="34" charset="0"/>
              </a:rPr>
              <a:t>des </a:t>
            </a:r>
            <a:r>
              <a:rPr lang="en-US" sz="2400" dirty="0" err="1" smtClean="0">
                <a:latin typeface="Verdana" panose="020B0604030504040204" pitchFamily="34" charset="0"/>
                <a:ea typeface="Verdana" panose="020B0604030504040204" pitchFamily="34" charset="0"/>
                <a:cs typeface="Verdana" panose="020B0604030504040204" pitchFamily="34" charset="0"/>
              </a:rPr>
              <a:t>laboratoires</a:t>
            </a:r>
            <a:r>
              <a:rPr lang="en-US" sz="2400" dirty="0">
                <a:latin typeface="Verdana" panose="020B0604030504040204" pitchFamily="34" charset="0"/>
                <a:ea typeface="Verdana" panose="020B0604030504040204" pitchFamily="34" charset="0"/>
                <a:cs typeface="Verdana" panose="020B0604030504040204" pitchFamily="34" charset="0"/>
              </a:rPr>
              <a:t>.</a:t>
            </a:r>
          </a:p>
        </p:txBody>
      </p:sp>
    </p:spTree>
    <p:extLst>
      <p:ext uri="{BB962C8B-B14F-4D97-AF65-F5344CB8AC3E}">
        <p14:creationId xmlns:p14="http://schemas.microsoft.com/office/powerpoint/2010/main" xmlns="" val="31602377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 y="10886"/>
            <a:ext cx="12077700" cy="6786473"/>
          </a:xfrm>
          <a:prstGeom prst="rect">
            <a:avLst/>
          </a:prstGeom>
        </p:spPr>
        <p:txBody>
          <a:bodyPr wrap="square">
            <a:spAutoFit/>
          </a:bodyPr>
          <a:lstStyle/>
          <a:p>
            <a:pPr algn="ctr"/>
            <a:r>
              <a:rPr lang="en-US" sz="2800" b="1" dirty="0">
                <a:latin typeface="Verdana" panose="020B0604030504040204" pitchFamily="34" charset="0"/>
                <a:ea typeface="Verdana" panose="020B0604030504040204" pitchFamily="34" charset="0"/>
                <a:cs typeface="Verdana" panose="020B0604030504040204" pitchFamily="34" charset="0"/>
              </a:rPr>
              <a:t>Detection: </a:t>
            </a:r>
            <a:r>
              <a:rPr lang="en-US" sz="2800" b="1" dirty="0" smtClean="0">
                <a:latin typeface="Verdana" panose="020B0604030504040204" pitchFamily="34" charset="0"/>
                <a:ea typeface="Verdana" panose="020B0604030504040204" pitchFamily="34" charset="0"/>
                <a:cs typeface="Verdana" panose="020B0604030504040204" pitchFamily="34" charset="0"/>
              </a:rPr>
              <a:t>2. </a:t>
            </a:r>
            <a:r>
              <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rPr>
              <a:t>Surveillance </a:t>
            </a:r>
            <a:r>
              <a:rPr lang="en-US" sz="2800" b="1" i="0" u="none" strike="noStrike" baseline="0" dirty="0" err="1" smtClean="0">
                <a:latin typeface="Verdana" panose="020B0604030504040204" pitchFamily="34" charset="0"/>
                <a:ea typeface="Verdana" panose="020B0604030504040204" pitchFamily="34" charset="0"/>
                <a:cs typeface="Verdana" panose="020B0604030504040204" pitchFamily="34" charset="0"/>
              </a:rPr>
              <a:t>en</a:t>
            </a:r>
            <a:r>
              <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rPr>
              <a:t> Temps </a:t>
            </a:r>
            <a:r>
              <a:rPr lang="en-US" sz="2800" b="1" i="0" u="none" strike="noStrike" baseline="0" dirty="0" err="1" smtClean="0">
                <a:latin typeface="Verdana" panose="020B0604030504040204" pitchFamily="34" charset="0"/>
                <a:ea typeface="Verdana" panose="020B0604030504040204" pitchFamily="34" charset="0"/>
                <a:cs typeface="Verdana" panose="020B0604030504040204" pitchFamily="34" charset="0"/>
              </a:rPr>
              <a:t>Réel</a:t>
            </a:r>
            <a:endPar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Renforcement des systèmes de surveillance </a:t>
            </a:r>
            <a:r>
              <a:rPr lang="fr-FR" sz="2400" dirty="0">
                <a:latin typeface="Verdana" panose="020B0604030504040204" pitchFamily="34" charset="0"/>
                <a:ea typeface="Verdana" panose="020B0604030504040204" pitchFamily="34" charset="0"/>
                <a:cs typeface="Verdana" panose="020B0604030504040204" pitchFamily="34" charset="0"/>
              </a:rPr>
              <a:t>qui soit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en mesure de détecter des événements intéressant la santé publique</a:t>
            </a:r>
            <a:r>
              <a:rPr lang="fr-FR" sz="2400" b="0" i="0" u="none" strike="noStrike" dirty="0" smtClean="0">
                <a:latin typeface="Verdana" panose="020B0604030504040204" pitchFamily="34" charset="0"/>
                <a:ea typeface="Verdana" panose="020B0604030504040204" pitchFamily="34" charset="0"/>
                <a:cs typeface="Verdana" panose="020B0604030504040204" pitchFamily="34" charset="0"/>
              </a:rPr>
              <a:t>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et amélioration des capacités pour l’analyse et la mise en relation des données provenant de systèmes renforcés de surveillance en temps réel.</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Mesure des 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Surveillance d’au moins trois syndromes majeurs révélateurs d’une éventuelle situation d’urgence de santé publique.</a:t>
            </a:r>
            <a:endParaRPr lang="en-US" sz="2400"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Effet souhaité </a:t>
            </a:r>
            <a:r>
              <a:rPr lang="fr-FR" sz="2400" dirty="0">
                <a:latin typeface="Verdana" panose="020B0604030504040204" pitchFamily="34" charset="0"/>
                <a:ea typeface="Verdana" panose="020B0604030504040204" pitchFamily="34" charset="0"/>
                <a:cs typeface="Verdana" panose="020B0604030504040204" pitchFamily="34" charset="0"/>
              </a:rPr>
              <a:t>– Un système de surveillance </a:t>
            </a:r>
            <a:r>
              <a:rPr lang="fr-FR" sz="2400" dirty="0" smtClean="0">
                <a:latin typeface="Verdana" panose="020B0604030504040204" pitchFamily="34" charset="0"/>
                <a:ea typeface="Verdana" panose="020B0604030504040204" pitchFamily="34" charset="0"/>
                <a:cs typeface="Verdana" panose="020B0604030504040204" pitchFamily="34" charset="0"/>
              </a:rPr>
              <a:t>en </a:t>
            </a:r>
            <a:r>
              <a:rPr lang="fr-FR" sz="2400" dirty="0">
                <a:latin typeface="Verdana" panose="020B0604030504040204" pitchFamily="34" charset="0"/>
                <a:ea typeface="Verdana" panose="020B0604030504040204" pitchFamily="34" charset="0"/>
                <a:cs typeface="Verdana" panose="020B0604030504040204" pitchFamily="34" charset="0"/>
              </a:rPr>
              <a:t>mesure de détecter des événements susceptibles de menacer la santé </a:t>
            </a:r>
            <a:r>
              <a:rPr lang="fr-FR" sz="2400" dirty="0" smtClean="0">
                <a:latin typeface="Verdana" panose="020B0604030504040204" pitchFamily="34" charset="0"/>
                <a:ea typeface="Verdana" panose="020B0604030504040204" pitchFamily="34" charset="0"/>
                <a:cs typeface="Verdana" panose="020B0604030504040204" pitchFamily="34" charset="0"/>
              </a:rPr>
              <a:t>publique. </a:t>
            </a:r>
            <a:endParaRPr lang="fr-FR" sz="2400" dirty="0">
              <a:latin typeface="Verdana" panose="020B0604030504040204" pitchFamily="34" charset="0"/>
              <a:ea typeface="Verdana" panose="020B0604030504040204" pitchFamily="34" charset="0"/>
              <a:cs typeface="Verdana" panose="020B0604030504040204" pitchFamily="34" charset="0"/>
            </a:endParaRPr>
          </a:p>
          <a:p>
            <a:endParaRPr lang="fr-FR" sz="11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Indicateurs-</a:t>
            </a:r>
          </a:p>
          <a:p>
            <a:r>
              <a:rPr lang="en-US" sz="2400" b="1" dirty="0">
                <a:latin typeface="Verdana" panose="020B0604030504040204" pitchFamily="34" charset="0"/>
                <a:ea typeface="Verdana" panose="020B0604030504040204" pitchFamily="34" charset="0"/>
                <a:cs typeface="Verdana" panose="020B0604030504040204" pitchFamily="34" charset="0"/>
              </a:rPr>
              <a:t>D.2.1 </a:t>
            </a:r>
            <a:r>
              <a:rPr lang="en-US" sz="2400" dirty="0" err="1">
                <a:latin typeface="Verdana" panose="020B0604030504040204" pitchFamily="34" charset="0"/>
                <a:ea typeface="Verdana" panose="020B0604030504040204" pitchFamily="34" charset="0"/>
                <a:cs typeface="Verdana" panose="020B0604030504040204" pitchFamily="34" charset="0"/>
              </a:rPr>
              <a:t>Systèmes</a:t>
            </a:r>
            <a:r>
              <a:rPr lang="en-US" sz="2400" dirty="0">
                <a:latin typeface="Verdana" panose="020B0604030504040204" pitchFamily="34" charset="0"/>
                <a:ea typeface="Verdana" panose="020B0604030504040204" pitchFamily="34" charset="0"/>
                <a:cs typeface="Verdana" panose="020B0604030504040204" pitchFamily="34" charset="0"/>
              </a:rPr>
              <a:t> de </a:t>
            </a:r>
            <a:r>
              <a:rPr lang="en-US" sz="2400" dirty="0" smtClean="0">
                <a:latin typeface="Verdana" panose="020B0604030504040204" pitchFamily="34" charset="0"/>
                <a:ea typeface="Verdana" panose="020B0604030504040204" pitchFamily="34" charset="0"/>
                <a:cs typeface="Verdana" panose="020B0604030504040204" pitchFamily="34" charset="0"/>
              </a:rPr>
              <a:t>surveillance </a:t>
            </a:r>
            <a:r>
              <a:rPr lang="fr-FR" sz="2400" dirty="0" smtClean="0">
                <a:latin typeface="Verdana" panose="020B0604030504040204" pitchFamily="34" charset="0"/>
                <a:ea typeface="Verdana" panose="020B0604030504040204" pitchFamily="34" charset="0"/>
                <a:cs typeface="Verdana" panose="020B0604030504040204" pitchFamily="34" charset="0"/>
              </a:rPr>
              <a:t>basée </a:t>
            </a:r>
            <a:r>
              <a:rPr lang="fr-FR" sz="2400" dirty="0">
                <a:latin typeface="Verdana" panose="020B0604030504040204" pitchFamily="34" charset="0"/>
                <a:ea typeface="Verdana" panose="020B0604030504040204" pitchFamily="34" charset="0"/>
                <a:cs typeface="Verdana" panose="020B0604030504040204" pitchFamily="34" charset="0"/>
              </a:rPr>
              <a:t>sur des indicateurs et </a:t>
            </a:r>
            <a:r>
              <a:rPr lang="fr-FR" sz="2400" dirty="0" smtClean="0">
                <a:latin typeface="Verdana" panose="020B0604030504040204" pitchFamily="34" charset="0"/>
                <a:ea typeface="Verdana" panose="020B0604030504040204" pitchFamily="34" charset="0"/>
                <a:cs typeface="Verdana" panose="020B0604030504040204" pitchFamily="34" charset="0"/>
              </a:rPr>
              <a:t>de </a:t>
            </a:r>
            <a:r>
              <a:rPr lang="en-US" sz="2400" dirty="0" smtClean="0">
                <a:latin typeface="Verdana" panose="020B0604030504040204" pitchFamily="34" charset="0"/>
                <a:ea typeface="Verdana" panose="020B0604030504040204" pitchFamily="34" charset="0"/>
                <a:cs typeface="Verdana" panose="020B0604030504040204" pitchFamily="34" charset="0"/>
              </a:rPr>
              <a:t>surveillance </a:t>
            </a:r>
            <a:r>
              <a:rPr lang="en-US" sz="2400" dirty="0">
                <a:latin typeface="Verdana" panose="020B0604030504040204" pitchFamily="34" charset="0"/>
                <a:ea typeface="Verdana" panose="020B0604030504040204" pitchFamily="34" charset="0"/>
                <a:cs typeface="Verdana" panose="020B0604030504040204" pitchFamily="34" charset="0"/>
              </a:rPr>
              <a:t>des </a:t>
            </a:r>
            <a:r>
              <a:rPr lang="en-US" sz="2400" dirty="0" err="1">
                <a:latin typeface="Verdana" panose="020B0604030504040204" pitchFamily="34" charset="0"/>
                <a:ea typeface="Verdana" panose="020B0604030504040204" pitchFamily="34" charset="0"/>
                <a:cs typeface="Verdana" panose="020B0604030504040204" pitchFamily="34" charset="0"/>
              </a:rPr>
              <a:t>événements</a:t>
            </a:r>
            <a:r>
              <a:rPr lang="en-US" sz="2400" dirty="0">
                <a:latin typeface="Verdana" panose="020B0604030504040204" pitchFamily="34" charset="0"/>
                <a:ea typeface="Verdana" panose="020B0604030504040204" pitchFamily="34" charset="0"/>
                <a:cs typeface="Verdana" panose="020B0604030504040204" pitchFamily="34" charset="0"/>
              </a:rPr>
              <a:t>.</a:t>
            </a:r>
          </a:p>
          <a:p>
            <a:r>
              <a:rPr lang="fr-FR" sz="2400" b="1" dirty="0">
                <a:latin typeface="Verdana" panose="020B0604030504040204" pitchFamily="34" charset="0"/>
                <a:ea typeface="Verdana" panose="020B0604030504040204" pitchFamily="34" charset="0"/>
                <a:cs typeface="Verdana" panose="020B0604030504040204" pitchFamily="34" charset="0"/>
              </a:rPr>
              <a:t>D.2.2</a:t>
            </a:r>
            <a:r>
              <a:rPr lang="fr-FR" sz="2400" dirty="0">
                <a:latin typeface="Verdana" panose="020B0604030504040204" pitchFamily="34" charset="0"/>
                <a:ea typeface="Verdana" panose="020B0604030504040204" pitchFamily="34" charset="0"/>
                <a:cs typeface="Verdana" panose="020B0604030504040204" pitchFamily="34" charset="0"/>
              </a:rPr>
              <a:t> Système de notification électronique </a:t>
            </a:r>
            <a:r>
              <a:rPr lang="fr-FR" sz="2400" dirty="0" smtClean="0">
                <a:latin typeface="Verdana" panose="020B0604030504040204" pitchFamily="34" charset="0"/>
                <a:ea typeface="Verdana" panose="020B0604030504040204" pitchFamily="34" charset="0"/>
                <a:cs typeface="Verdana" panose="020B0604030504040204" pitchFamily="34" charset="0"/>
              </a:rPr>
              <a:t>en temps </a:t>
            </a:r>
            <a:r>
              <a:rPr lang="fr-FR" sz="2400" dirty="0">
                <a:latin typeface="Verdana" panose="020B0604030504040204" pitchFamily="34" charset="0"/>
                <a:ea typeface="Verdana" panose="020B0604030504040204" pitchFamily="34" charset="0"/>
                <a:cs typeface="Verdana" panose="020B0604030504040204" pitchFamily="34" charset="0"/>
              </a:rPr>
              <a:t>réel interopérable et interconnecté.</a:t>
            </a:r>
          </a:p>
          <a:p>
            <a:r>
              <a:rPr lang="fr-FR" sz="2400" b="1" dirty="0">
                <a:latin typeface="Verdana" panose="020B0604030504040204" pitchFamily="34" charset="0"/>
                <a:ea typeface="Verdana" panose="020B0604030504040204" pitchFamily="34" charset="0"/>
                <a:cs typeface="Verdana" panose="020B0604030504040204" pitchFamily="34" charset="0"/>
              </a:rPr>
              <a:t>D.2.3</a:t>
            </a:r>
            <a:r>
              <a:rPr lang="fr-FR" sz="2400" dirty="0">
                <a:latin typeface="Verdana" panose="020B0604030504040204" pitchFamily="34" charset="0"/>
                <a:ea typeface="Verdana" panose="020B0604030504040204" pitchFamily="34" charset="0"/>
                <a:cs typeface="Verdana" panose="020B0604030504040204" pitchFamily="34" charset="0"/>
              </a:rPr>
              <a:t> Analyse des données </a:t>
            </a:r>
            <a:r>
              <a:rPr lang="fr-FR" sz="2400" dirty="0" smtClean="0">
                <a:latin typeface="Verdana" panose="020B0604030504040204" pitchFamily="34" charset="0"/>
                <a:ea typeface="Verdana" panose="020B0604030504040204" pitchFamily="34" charset="0"/>
                <a:cs typeface="Verdana" panose="020B0604030504040204" pitchFamily="34" charset="0"/>
              </a:rPr>
              <a:t>de </a:t>
            </a:r>
            <a:r>
              <a:rPr lang="en-US" sz="2400" dirty="0" smtClean="0">
                <a:latin typeface="Verdana" panose="020B0604030504040204" pitchFamily="34" charset="0"/>
                <a:ea typeface="Verdana" panose="020B0604030504040204" pitchFamily="34" charset="0"/>
                <a:cs typeface="Verdana" panose="020B0604030504040204" pitchFamily="34" charset="0"/>
              </a:rPr>
              <a:t>surveillance</a:t>
            </a:r>
            <a:r>
              <a:rPr lang="en-US" sz="2400" dirty="0">
                <a:latin typeface="Verdana" panose="020B0604030504040204" pitchFamily="34" charset="0"/>
                <a:ea typeface="Verdana" panose="020B0604030504040204" pitchFamily="34" charset="0"/>
                <a:cs typeface="Verdana" panose="020B0604030504040204" pitchFamily="34" charset="0"/>
              </a:rPr>
              <a:t>.</a:t>
            </a:r>
          </a:p>
          <a:p>
            <a:r>
              <a:rPr lang="fr-FR" sz="2400" b="1" dirty="0" smtClean="0">
                <a:latin typeface="Verdana" panose="020B0604030504040204" pitchFamily="34" charset="0"/>
                <a:ea typeface="Verdana" panose="020B0604030504040204" pitchFamily="34" charset="0"/>
                <a:cs typeface="Verdana" panose="020B0604030504040204" pitchFamily="34" charset="0"/>
              </a:rPr>
              <a:t>D.2.4</a:t>
            </a:r>
            <a:r>
              <a:rPr lang="fr-FR" sz="2400" dirty="0" smtClean="0">
                <a:latin typeface="Verdana" panose="020B0604030504040204" pitchFamily="34" charset="0"/>
                <a:ea typeface="Verdana" panose="020B0604030504040204" pitchFamily="34" charset="0"/>
                <a:cs typeface="Verdana" panose="020B0604030504040204" pitchFamily="34" charset="0"/>
              </a:rPr>
              <a:t> </a:t>
            </a:r>
            <a:r>
              <a:rPr lang="fr-FR" sz="2400" dirty="0">
                <a:latin typeface="Verdana" panose="020B0604030504040204" pitchFamily="34" charset="0"/>
                <a:ea typeface="Verdana" panose="020B0604030504040204" pitchFamily="34" charset="0"/>
                <a:cs typeface="Verdana" panose="020B0604030504040204" pitchFamily="34" charset="0"/>
              </a:rPr>
              <a:t>Systèmes de surveillance syndromique.</a:t>
            </a:r>
            <a:endParaRPr lang="en-US" sz="2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20560126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5100" y="240804"/>
            <a:ext cx="11734800" cy="6617196"/>
          </a:xfrm>
          <a:prstGeom prst="rect">
            <a:avLst/>
          </a:prstGeom>
        </p:spPr>
        <p:txBody>
          <a:bodyPr wrap="square">
            <a:spAutoFit/>
          </a:bodyPr>
          <a:lstStyle/>
          <a:p>
            <a:pPr algn="ctr"/>
            <a:r>
              <a:rPr lang="en-US" sz="2800" b="1" dirty="0">
                <a:latin typeface="Verdana" panose="020B0604030504040204" pitchFamily="34" charset="0"/>
                <a:ea typeface="Verdana" panose="020B0604030504040204" pitchFamily="34" charset="0"/>
                <a:cs typeface="Verdana" panose="020B0604030504040204" pitchFamily="34" charset="0"/>
              </a:rPr>
              <a:t>Detection: </a:t>
            </a:r>
            <a:r>
              <a:rPr lang="en-US" sz="2800" b="1" dirty="0" smtClean="0">
                <a:latin typeface="Verdana" panose="020B0604030504040204" pitchFamily="34" charset="0"/>
                <a:ea typeface="Verdana" panose="020B0604030504040204" pitchFamily="34" charset="0"/>
                <a:cs typeface="Verdana" panose="020B0604030504040204" pitchFamily="34" charset="0"/>
              </a:rPr>
              <a:t>3. </a:t>
            </a:r>
            <a:r>
              <a:rPr lang="en-US" sz="28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Notification</a:t>
            </a:r>
          </a:p>
          <a:p>
            <a:endParaRPr lang="fr-FR" sz="12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Cibles </a:t>
            </a:r>
            <a:r>
              <a:rPr lang="fr-FR" sz="2400"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Notification précise et en temps utile des maladies conformément aux exigences de l’OMS, et coordination systématique avec la FAO et l’OIE.</a:t>
            </a:r>
          </a:p>
          <a:p>
            <a:endParaRPr lang="fr-FR" sz="12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Effet souhaité </a:t>
            </a:r>
            <a:r>
              <a:rPr lang="fr-FR" sz="2400"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Les pays et leurs points focaux nationaux RSI, les représentants de l’OIE et les points focaux nationaux du Système mondial d’information zoo sanitaire auront accès à une boîte à outils pour favoriser la notification rapide (dans les 24 heures) d’événements susceptibles de constituer une urgence de santé publique de portée internationale pour l’OMS/de maladies répertoriées à l’OIE, et seront en mesure de répondre rapidement (dans les 24 à 48 heures) aux communications en provenance de ces organisations.</a:t>
            </a:r>
          </a:p>
          <a:p>
            <a:endParaRPr lang="en-US"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en-US" sz="2400" b="1" dirty="0" err="1" smtClean="0">
                <a:latin typeface="Verdana" panose="020B0604030504040204" pitchFamily="34" charset="0"/>
                <a:ea typeface="Verdana" panose="020B0604030504040204" pitchFamily="34" charset="0"/>
                <a:cs typeface="Verdana" panose="020B0604030504040204" pitchFamily="34" charset="0"/>
              </a:rPr>
              <a:t>Indicateurs</a:t>
            </a:r>
            <a:r>
              <a:rPr lang="en-US" sz="2400" b="1" dirty="0" smtClean="0">
                <a:latin typeface="Verdana" panose="020B0604030504040204" pitchFamily="34" charset="0"/>
                <a:ea typeface="Verdana" panose="020B0604030504040204" pitchFamily="34" charset="0"/>
                <a:cs typeface="Verdana" panose="020B0604030504040204" pitchFamily="34" charset="0"/>
              </a:rPr>
              <a:t> – </a:t>
            </a:r>
          </a:p>
          <a:p>
            <a:endParaRPr lang="en-US"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dirty="0">
                <a:latin typeface="Verdana" panose="020B0604030504040204" pitchFamily="34" charset="0"/>
                <a:ea typeface="Verdana" panose="020B0604030504040204" pitchFamily="34" charset="0"/>
                <a:cs typeface="Verdana" panose="020B0604030504040204" pitchFamily="34" charset="0"/>
              </a:rPr>
              <a:t>D.3.1 </a:t>
            </a:r>
            <a:r>
              <a:rPr lang="fr-FR" sz="2400" dirty="0">
                <a:latin typeface="Verdana" panose="020B0604030504040204" pitchFamily="34" charset="0"/>
                <a:ea typeface="Verdana" panose="020B0604030504040204" pitchFamily="34" charset="0"/>
                <a:cs typeface="Verdana" panose="020B0604030504040204" pitchFamily="34" charset="0"/>
              </a:rPr>
              <a:t>Système efficace de notification à l’OMS, à la FAO et à l’OIE. </a:t>
            </a:r>
            <a:endParaRPr lang="fr-FR" sz="2400" dirty="0" smtClean="0">
              <a:latin typeface="Verdana" panose="020B0604030504040204" pitchFamily="34" charset="0"/>
              <a:ea typeface="Verdana" panose="020B0604030504040204" pitchFamily="34" charset="0"/>
              <a:cs typeface="Verdana" panose="020B0604030504040204" pitchFamily="34" charset="0"/>
            </a:endParaRPr>
          </a:p>
          <a:p>
            <a:r>
              <a:rPr lang="fr-FR" sz="2400" b="1" dirty="0" smtClean="0">
                <a:latin typeface="Verdana" panose="020B0604030504040204" pitchFamily="34" charset="0"/>
                <a:ea typeface="Verdana" panose="020B0604030504040204" pitchFamily="34" charset="0"/>
                <a:cs typeface="Verdana" panose="020B0604030504040204" pitchFamily="34" charset="0"/>
              </a:rPr>
              <a:t>D.3.2</a:t>
            </a:r>
            <a:r>
              <a:rPr lang="fr-FR" sz="2400" dirty="0" smtClean="0">
                <a:latin typeface="Verdana" panose="020B0604030504040204" pitchFamily="34" charset="0"/>
                <a:ea typeface="Verdana" panose="020B0604030504040204" pitchFamily="34" charset="0"/>
                <a:cs typeface="Verdana" panose="020B0604030504040204" pitchFamily="34" charset="0"/>
              </a:rPr>
              <a:t> </a:t>
            </a:r>
            <a:r>
              <a:rPr lang="fr-FR" sz="2400" dirty="0">
                <a:latin typeface="Verdana" panose="020B0604030504040204" pitchFamily="34" charset="0"/>
                <a:ea typeface="Verdana" panose="020B0604030504040204" pitchFamily="34" charset="0"/>
                <a:cs typeface="Verdana" panose="020B0604030504040204" pitchFamily="34" charset="0"/>
              </a:rPr>
              <a:t>Réseau et protocoles de notification dans le pays</a:t>
            </a:r>
            <a:r>
              <a:rPr lang="fr-FR" sz="2400" dirty="0" smtClean="0">
                <a:latin typeface="Verdana" panose="020B0604030504040204" pitchFamily="34" charset="0"/>
                <a:ea typeface="Verdana" panose="020B0604030504040204" pitchFamily="34" charset="0"/>
                <a:cs typeface="Verdana" panose="020B0604030504040204" pitchFamily="34" charset="0"/>
              </a:rPr>
              <a:t>.</a:t>
            </a:r>
            <a:r>
              <a:rPr lang="en-US" sz="2400" i="0" u="none" strike="noStrike" baseline="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 </a:t>
            </a:r>
            <a:r>
              <a:rPr lang="en-US" sz="2400" b="1" i="0" u="none" strike="noStrike" baseline="0" dirty="0" smtClean="0">
                <a:solidFill>
                  <a:srgbClr val="FFFFFF"/>
                </a:solidFill>
                <a:latin typeface="Verdana" panose="020B0604030504040204" pitchFamily="34" charset="0"/>
                <a:ea typeface="Verdana" panose="020B0604030504040204" pitchFamily="34" charset="0"/>
                <a:cs typeface="Verdana" panose="020B0604030504040204" pitchFamily="34" charset="0"/>
              </a:rPr>
              <a:t>Notification</a:t>
            </a:r>
            <a:endParaRPr lang="en-US" sz="2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28171868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3200" y="177087"/>
            <a:ext cx="11709400" cy="6740307"/>
          </a:xfrm>
          <a:prstGeom prst="rect">
            <a:avLst/>
          </a:prstGeom>
        </p:spPr>
        <p:txBody>
          <a:bodyPr wrap="square">
            <a:spAutoFit/>
          </a:bodyPr>
          <a:lstStyle/>
          <a:p>
            <a:pPr algn="ctr"/>
            <a:r>
              <a:rPr lang="en-US" sz="2800" b="1" dirty="0">
                <a:latin typeface="Verdana" panose="020B0604030504040204" pitchFamily="34" charset="0"/>
                <a:ea typeface="Verdana" panose="020B0604030504040204" pitchFamily="34" charset="0"/>
                <a:cs typeface="Verdana" panose="020B0604030504040204" pitchFamily="34" charset="0"/>
              </a:rPr>
              <a:t>Detection: </a:t>
            </a:r>
            <a:r>
              <a:rPr lang="en-US" sz="2800" b="1" dirty="0" smtClean="0">
                <a:latin typeface="Verdana" panose="020B0604030504040204" pitchFamily="34" charset="0"/>
                <a:ea typeface="Verdana" panose="020B0604030504040204" pitchFamily="34" charset="0"/>
                <a:cs typeface="Verdana" panose="020B0604030504040204" pitchFamily="34" charset="0"/>
              </a:rPr>
              <a:t>4. </a:t>
            </a:r>
            <a:r>
              <a:rPr lang="en-US" sz="2800" b="1" i="0" u="none" strike="noStrike" baseline="0" dirty="0" err="1" smtClean="0">
                <a:latin typeface="Verdana" panose="020B0604030504040204" pitchFamily="34" charset="0"/>
                <a:ea typeface="Verdana" panose="020B0604030504040204" pitchFamily="34" charset="0"/>
                <a:cs typeface="Verdana" panose="020B0604030504040204" pitchFamily="34" charset="0"/>
              </a:rPr>
              <a:t>Développement</a:t>
            </a:r>
            <a:r>
              <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rPr>
              <a:t> du Personnel</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Les États Parties doivent disposer de personnels de santé compétents. Ces personnels de santé comprennent des médecins, des agents de santé animale ou des vétérinaires, des biostatisticiens, des scientifiques de laboratoire, des professionnels de </a:t>
            </a:r>
            <a:r>
              <a:rPr lang="fr-FR" sz="2400" dirty="0">
                <a:latin typeface="Verdana" panose="020B0604030504040204" pitchFamily="34" charset="0"/>
                <a:ea typeface="Verdana" panose="020B0604030504040204" pitchFamily="34" charset="0"/>
                <a:cs typeface="Verdana" panose="020B0604030504040204" pitchFamily="34" charset="0"/>
              </a:rPr>
              <a:t>l’agriculture/l’élevage , et idéalement un épidémiologiste de terrain formé (ou équivalent) pour 200 000 </a:t>
            </a:r>
            <a:r>
              <a:rPr lang="fr-FR" sz="2400" dirty="0" smtClean="0">
                <a:latin typeface="Verdana" panose="020B0604030504040204" pitchFamily="34" charset="0"/>
                <a:ea typeface="Verdana" panose="020B0604030504040204" pitchFamily="34" charset="0"/>
                <a:cs typeface="Verdana" panose="020B0604030504040204" pitchFamily="34" charset="0"/>
              </a:rPr>
              <a:t>personnes.</a:t>
            </a:r>
          </a:p>
          <a:p>
            <a:endParaRPr lang="fr-FR" sz="1200" b="1" i="0" u="none" strike="noStrike" baseline="0" dirty="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Effet souhaité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Conduite efficace d’activités de prévention, de détection et de riposte, de manière durable, par des personnels multisectoriels compétents</a:t>
            </a:r>
            <a:r>
              <a:rPr lang="en-US"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a:t>
            </a:r>
          </a:p>
          <a:p>
            <a:endParaRPr lang="en-US" sz="1200" dirty="0" smtClean="0">
              <a:latin typeface="Verdana" panose="020B0604030504040204" pitchFamily="34" charset="0"/>
              <a:ea typeface="Verdana" panose="020B0604030504040204" pitchFamily="34" charset="0"/>
              <a:cs typeface="Verdana" panose="020B0604030504040204" pitchFamily="34" charset="0"/>
            </a:endParaRPr>
          </a:p>
          <a:p>
            <a:r>
              <a:rPr lang="en-US" sz="2400" b="1" dirty="0" err="1" smtClean="0">
                <a:latin typeface="Verdana" panose="020B0604030504040204" pitchFamily="34" charset="0"/>
                <a:ea typeface="Verdana" panose="020B0604030504040204" pitchFamily="34" charset="0"/>
                <a:cs typeface="Verdana" panose="020B0604030504040204" pitchFamily="34" charset="0"/>
              </a:rPr>
              <a:t>Indicateurs</a:t>
            </a:r>
            <a:r>
              <a:rPr lang="en-US" sz="2400" b="1" dirty="0" smtClean="0">
                <a:latin typeface="Verdana" panose="020B0604030504040204" pitchFamily="34" charset="0"/>
                <a:ea typeface="Verdana" panose="020B0604030504040204" pitchFamily="34" charset="0"/>
                <a:cs typeface="Verdana" panose="020B0604030504040204" pitchFamily="34" charset="0"/>
              </a:rPr>
              <a:t> - </a:t>
            </a:r>
            <a:endParaRPr lang="en-US" sz="2400" b="1" dirty="0">
              <a:latin typeface="Verdana" panose="020B0604030504040204" pitchFamily="34" charset="0"/>
              <a:ea typeface="Verdana" panose="020B0604030504040204" pitchFamily="34" charset="0"/>
              <a:cs typeface="Verdana" panose="020B0604030504040204" pitchFamily="34" charset="0"/>
            </a:endParaRPr>
          </a:p>
          <a:p>
            <a:r>
              <a:rPr lang="fr-FR" sz="2400" b="1" dirty="0">
                <a:latin typeface="Verdana" panose="020B0604030504040204" pitchFamily="34" charset="0"/>
                <a:ea typeface="Verdana" panose="020B0604030504040204" pitchFamily="34" charset="0"/>
                <a:cs typeface="Verdana" panose="020B0604030504040204" pitchFamily="34" charset="0"/>
              </a:rPr>
              <a:t>D.4.1 </a:t>
            </a:r>
            <a:r>
              <a:rPr lang="fr-FR" sz="2400" dirty="0">
                <a:latin typeface="Verdana" panose="020B0604030504040204" pitchFamily="34" charset="0"/>
                <a:ea typeface="Verdana" panose="020B0604030504040204" pitchFamily="34" charset="0"/>
                <a:cs typeface="Verdana" panose="020B0604030504040204" pitchFamily="34" charset="0"/>
              </a:rPr>
              <a:t>Des ressources humaines sont </a:t>
            </a:r>
            <a:r>
              <a:rPr lang="fr-FR" sz="2400" dirty="0" smtClean="0">
                <a:latin typeface="Verdana" panose="020B0604030504040204" pitchFamily="34" charset="0"/>
                <a:ea typeface="Verdana" panose="020B0604030504040204" pitchFamily="34" charset="0"/>
                <a:cs typeface="Verdana" panose="020B0604030504040204" pitchFamily="34" charset="0"/>
              </a:rPr>
              <a:t>disponibles pour </a:t>
            </a:r>
            <a:r>
              <a:rPr lang="fr-FR" sz="2400" dirty="0">
                <a:latin typeface="Verdana" panose="020B0604030504040204" pitchFamily="34" charset="0"/>
                <a:ea typeface="Verdana" panose="020B0604030504040204" pitchFamily="34" charset="0"/>
                <a:cs typeface="Verdana" panose="020B0604030504040204" pitchFamily="34" charset="0"/>
              </a:rPr>
              <a:t>assurer les principales capacités requises </a:t>
            </a:r>
            <a:r>
              <a:rPr lang="fr-FR" sz="2400" dirty="0" smtClean="0">
                <a:latin typeface="Verdana" panose="020B0604030504040204" pitchFamily="34" charset="0"/>
                <a:ea typeface="Verdana" panose="020B0604030504040204" pitchFamily="34" charset="0"/>
                <a:cs typeface="Verdana" panose="020B0604030504040204" pitchFamily="34" charset="0"/>
              </a:rPr>
              <a:t>au </a:t>
            </a:r>
            <a:r>
              <a:rPr lang="en-US" sz="2400" dirty="0" err="1" smtClean="0">
                <a:latin typeface="Verdana" panose="020B0604030504040204" pitchFamily="34" charset="0"/>
                <a:ea typeface="Verdana" panose="020B0604030504040204" pitchFamily="34" charset="0"/>
                <a:cs typeface="Verdana" panose="020B0604030504040204" pitchFamily="34" charset="0"/>
              </a:rPr>
              <a:t>titre</a:t>
            </a:r>
            <a:r>
              <a:rPr lang="en-US" sz="2400" dirty="0" smtClean="0">
                <a:latin typeface="Verdana" panose="020B0604030504040204" pitchFamily="34" charset="0"/>
                <a:ea typeface="Verdana" panose="020B0604030504040204" pitchFamily="34" charset="0"/>
                <a:cs typeface="Verdana" panose="020B0604030504040204" pitchFamily="34" charset="0"/>
              </a:rPr>
              <a:t> </a:t>
            </a:r>
            <a:r>
              <a:rPr lang="en-US" sz="2400" dirty="0">
                <a:latin typeface="Verdana" panose="020B0604030504040204" pitchFamily="34" charset="0"/>
                <a:ea typeface="Verdana" panose="020B0604030504040204" pitchFamily="34" charset="0"/>
                <a:cs typeface="Verdana" panose="020B0604030504040204" pitchFamily="34" charset="0"/>
              </a:rPr>
              <a:t>du RSI.</a:t>
            </a:r>
          </a:p>
          <a:p>
            <a:r>
              <a:rPr lang="fr-FR" sz="2400" b="1" dirty="0">
                <a:latin typeface="Verdana" panose="020B0604030504040204" pitchFamily="34" charset="0"/>
                <a:ea typeface="Verdana" panose="020B0604030504040204" pitchFamily="34" charset="0"/>
                <a:cs typeface="Verdana" panose="020B0604030504040204" pitchFamily="34" charset="0"/>
              </a:rPr>
              <a:t>D.4.2</a:t>
            </a:r>
            <a:r>
              <a:rPr lang="fr-FR" sz="2400" dirty="0">
                <a:latin typeface="Verdana" panose="020B0604030504040204" pitchFamily="34" charset="0"/>
                <a:ea typeface="Verdana" panose="020B0604030504040204" pitchFamily="34" charset="0"/>
                <a:cs typeface="Verdana" panose="020B0604030504040204" pitchFamily="34" charset="0"/>
              </a:rPr>
              <a:t> Un programme de formation en </a:t>
            </a:r>
            <a:r>
              <a:rPr lang="fr-FR" sz="2400" dirty="0" smtClean="0">
                <a:latin typeface="Verdana" panose="020B0604030504040204" pitchFamily="34" charset="0"/>
                <a:ea typeface="Verdana" panose="020B0604030504040204" pitchFamily="34" charset="0"/>
                <a:cs typeface="Verdana" panose="020B0604030504040204" pitchFamily="34" charset="0"/>
              </a:rPr>
              <a:t>épidémiologie appliquée </a:t>
            </a:r>
            <a:r>
              <a:rPr lang="fr-FR" sz="2400" dirty="0">
                <a:latin typeface="Verdana" panose="020B0604030504040204" pitchFamily="34" charset="0"/>
                <a:ea typeface="Verdana" panose="020B0604030504040204" pitchFamily="34" charset="0"/>
                <a:cs typeface="Verdana" panose="020B0604030504040204" pitchFamily="34" charset="0"/>
              </a:rPr>
              <a:t>est en place (type FETP).</a:t>
            </a:r>
          </a:p>
          <a:p>
            <a:r>
              <a:rPr lang="fr-FR" sz="2400" b="1" dirty="0">
                <a:latin typeface="Verdana" panose="020B0604030504040204" pitchFamily="34" charset="0"/>
                <a:ea typeface="Verdana" panose="020B0604030504040204" pitchFamily="34" charset="0"/>
                <a:cs typeface="Verdana" panose="020B0604030504040204" pitchFamily="34" charset="0"/>
              </a:rPr>
              <a:t>D.4.3</a:t>
            </a:r>
            <a:r>
              <a:rPr lang="fr-FR" sz="2400" dirty="0">
                <a:latin typeface="Verdana" panose="020B0604030504040204" pitchFamily="34" charset="0"/>
                <a:ea typeface="Verdana" panose="020B0604030504040204" pitchFamily="34" charset="0"/>
                <a:cs typeface="Verdana" panose="020B0604030504040204" pitchFamily="34" charset="0"/>
              </a:rPr>
              <a:t> Stratégie pour les personnels.</a:t>
            </a:r>
            <a:endParaRPr lang="en-US" sz="2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8098397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1300" y="222579"/>
            <a:ext cx="11658600" cy="6247864"/>
          </a:xfrm>
          <a:prstGeom prst="rect">
            <a:avLst/>
          </a:prstGeom>
        </p:spPr>
        <p:txBody>
          <a:bodyPr wrap="square">
            <a:spAutoFit/>
          </a:bodyPr>
          <a:lstStyle/>
          <a:p>
            <a:pPr algn="ctr"/>
            <a:r>
              <a:rPr lang="fr-FR" sz="2800" b="1"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Riposter: 1. </a:t>
            </a:r>
            <a:r>
              <a:rPr lang="en-US" sz="2800" b="1" i="0" u="none" strike="noStrike" baseline="0" dirty="0" err="1" smtClean="0">
                <a:latin typeface="Verdana" panose="020B0604030504040204" pitchFamily="34" charset="0"/>
                <a:ea typeface="Verdana" panose="020B0604030504040204" pitchFamily="34" charset="0"/>
                <a:cs typeface="Verdana" panose="020B0604030504040204" pitchFamily="34" charset="0"/>
              </a:rPr>
              <a:t>Préparation</a:t>
            </a:r>
            <a:endPar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endParaRPr lang="en-US" sz="1200"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–L’élaboration et le maintien de plans d’action d’urgence de santé publique aux niveaux national, intermédiaire et local, ou au niveau primaire d’action, pour faire face aux dangers biologiques, chimiques, radiologiques et nucléaires. Elle comprend la cartographie des dangers potentiels et l’identification et le maintien des ressources disponibles.</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Effet souhaité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Les opérations d’intervention d’urgence sont menées avec succès pendant une situation d’urgence de santé publique, en suivant le plan d’action d’urgence et avec des ressources et des capacités suffisantes.</a:t>
            </a:r>
          </a:p>
          <a:p>
            <a:endParaRPr lang="fr-FR" sz="1200" dirty="0" smtClean="0">
              <a:latin typeface="Verdana" panose="020B0604030504040204" pitchFamily="34" charset="0"/>
              <a:ea typeface="Verdana" panose="020B0604030504040204" pitchFamily="34" charset="0"/>
              <a:cs typeface="Verdana" panose="020B0604030504040204" pitchFamily="34" charset="0"/>
            </a:endParaRPr>
          </a:p>
          <a:p>
            <a:r>
              <a:rPr lang="fr-FR" sz="2400" b="1" dirty="0" smtClean="0">
                <a:latin typeface="Verdana" panose="020B0604030504040204" pitchFamily="34" charset="0"/>
                <a:ea typeface="Verdana" panose="020B0604030504040204" pitchFamily="34" charset="0"/>
                <a:cs typeface="Verdana" panose="020B0604030504040204" pitchFamily="34" charset="0"/>
              </a:rPr>
              <a:t>Indicateurs - </a:t>
            </a:r>
            <a:endParaRPr lang="fr-FR" sz="2400" b="1" dirty="0">
              <a:latin typeface="Verdana" panose="020B0604030504040204" pitchFamily="34" charset="0"/>
              <a:ea typeface="Verdana" panose="020B0604030504040204" pitchFamily="34" charset="0"/>
              <a:cs typeface="Verdana" panose="020B0604030504040204" pitchFamily="34" charset="0"/>
            </a:endParaRPr>
          </a:p>
          <a:p>
            <a:r>
              <a:rPr lang="fr-FR" sz="2400" b="1" dirty="0">
                <a:latin typeface="Verdana" panose="020B0604030504040204" pitchFamily="34" charset="0"/>
                <a:ea typeface="Verdana" panose="020B0604030504040204" pitchFamily="34" charset="0"/>
                <a:cs typeface="Verdana" panose="020B0604030504040204" pitchFamily="34" charset="0"/>
              </a:rPr>
              <a:t>R.1.1 </a:t>
            </a:r>
            <a:r>
              <a:rPr lang="fr-FR" sz="2400" dirty="0">
                <a:latin typeface="Verdana" panose="020B0604030504040204" pitchFamily="34" charset="0"/>
                <a:ea typeface="Verdana" panose="020B0604030504040204" pitchFamily="34" charset="0"/>
                <a:cs typeface="Verdana" panose="020B0604030504040204" pitchFamily="34" charset="0"/>
              </a:rPr>
              <a:t>Un plan national </a:t>
            </a:r>
            <a:r>
              <a:rPr lang="fr-FR" sz="2400" dirty="0" smtClean="0">
                <a:latin typeface="Verdana" panose="020B0604030504040204" pitchFamily="34" charset="0"/>
                <a:ea typeface="Verdana" panose="020B0604030504040204" pitchFamily="34" charset="0"/>
                <a:cs typeface="Verdana" panose="020B0604030504040204" pitchFamily="34" charset="0"/>
              </a:rPr>
              <a:t>multi-dangers </a:t>
            </a:r>
            <a:r>
              <a:rPr lang="fr-FR" sz="2400" dirty="0">
                <a:latin typeface="Verdana" panose="020B0604030504040204" pitchFamily="34" charset="0"/>
                <a:ea typeface="Verdana" panose="020B0604030504040204" pitchFamily="34" charset="0"/>
                <a:cs typeface="Verdana" panose="020B0604030504040204" pitchFamily="34" charset="0"/>
              </a:rPr>
              <a:t>de préparation et d’action en cas </a:t>
            </a:r>
            <a:r>
              <a:rPr lang="fr-FR" sz="2400" dirty="0" smtClean="0">
                <a:latin typeface="Verdana" panose="020B0604030504040204" pitchFamily="34" charset="0"/>
                <a:ea typeface="Verdana" panose="020B0604030504040204" pitchFamily="34" charset="0"/>
                <a:cs typeface="Verdana" panose="020B0604030504040204" pitchFamily="34" charset="0"/>
              </a:rPr>
              <a:t>d’urgence de </a:t>
            </a:r>
            <a:r>
              <a:rPr lang="fr-FR" sz="2400" dirty="0">
                <a:latin typeface="Verdana" panose="020B0604030504040204" pitchFamily="34" charset="0"/>
                <a:ea typeface="Verdana" panose="020B0604030504040204" pitchFamily="34" charset="0"/>
                <a:cs typeface="Verdana" panose="020B0604030504040204" pitchFamily="34" charset="0"/>
              </a:rPr>
              <a:t>santé publique existe et est appliqué.</a:t>
            </a:r>
          </a:p>
          <a:p>
            <a:r>
              <a:rPr lang="fr-FR" sz="2400" b="1" dirty="0">
                <a:latin typeface="Verdana" panose="020B0604030504040204" pitchFamily="34" charset="0"/>
                <a:ea typeface="Verdana" panose="020B0604030504040204" pitchFamily="34" charset="0"/>
                <a:cs typeface="Verdana" panose="020B0604030504040204" pitchFamily="34" charset="0"/>
              </a:rPr>
              <a:t>R.1.2</a:t>
            </a:r>
            <a:r>
              <a:rPr lang="fr-FR" sz="2400" dirty="0">
                <a:latin typeface="Verdana" panose="020B0604030504040204" pitchFamily="34" charset="0"/>
                <a:ea typeface="Verdana" panose="020B0604030504040204" pitchFamily="34" charset="0"/>
                <a:cs typeface="Verdana" panose="020B0604030504040204" pitchFamily="34" charset="0"/>
              </a:rPr>
              <a:t> Les risques et les ressources de santé publique prioritaires sont </a:t>
            </a:r>
            <a:r>
              <a:rPr lang="fr-FR" sz="2400" dirty="0" smtClean="0">
                <a:latin typeface="Verdana" panose="020B0604030504040204" pitchFamily="34" charset="0"/>
                <a:ea typeface="Verdana" panose="020B0604030504040204" pitchFamily="34" charset="0"/>
                <a:cs typeface="Verdana" panose="020B0604030504040204" pitchFamily="34" charset="0"/>
              </a:rPr>
              <a:t>cartographiés </a:t>
            </a:r>
            <a:r>
              <a:rPr lang="en-US" sz="2400" dirty="0" smtClean="0">
                <a:latin typeface="Verdana" panose="020B0604030504040204" pitchFamily="34" charset="0"/>
                <a:ea typeface="Verdana" panose="020B0604030504040204" pitchFamily="34" charset="0"/>
                <a:cs typeface="Verdana" panose="020B0604030504040204" pitchFamily="34" charset="0"/>
              </a:rPr>
              <a:t>et </a:t>
            </a:r>
            <a:r>
              <a:rPr lang="en-US" sz="2400" dirty="0" err="1">
                <a:latin typeface="Verdana" panose="020B0604030504040204" pitchFamily="34" charset="0"/>
                <a:ea typeface="Verdana" panose="020B0604030504040204" pitchFamily="34" charset="0"/>
                <a:cs typeface="Verdana" panose="020B0604030504040204" pitchFamily="34" charset="0"/>
              </a:rPr>
              <a:t>exploités</a:t>
            </a:r>
            <a:r>
              <a:rPr lang="en-US" sz="2400" b="1" dirty="0">
                <a:latin typeface="Verdana" panose="020B0604030504040204" pitchFamily="34" charset="0"/>
                <a:ea typeface="Verdana" panose="020B0604030504040204" pitchFamily="34" charset="0"/>
                <a:cs typeface="Verdana" panose="020B0604030504040204" pitchFamily="34" charset="0"/>
              </a:rPr>
              <a:t>.</a:t>
            </a:r>
            <a:endParaRPr lang="en-US" sz="2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31959447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6700" y="56138"/>
            <a:ext cx="11671300" cy="6801862"/>
          </a:xfrm>
          <a:prstGeom prst="rect">
            <a:avLst/>
          </a:prstGeom>
        </p:spPr>
        <p:txBody>
          <a:bodyPr wrap="square">
            <a:spAutoFit/>
          </a:bodyPr>
          <a:lstStyle/>
          <a:p>
            <a:pPr algn="ctr"/>
            <a:r>
              <a:rPr lang="fr-FR" sz="2800" b="1"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Riposter: </a:t>
            </a:r>
            <a:r>
              <a:rPr lang="fr-FR" sz="2800" b="1"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2. </a:t>
            </a:r>
            <a:r>
              <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rPr>
              <a:t>Interventions </a:t>
            </a:r>
            <a:r>
              <a:rPr lang="en-US" sz="2800" b="1" i="0" u="none" strike="noStrike" baseline="0" dirty="0" err="1" smtClean="0">
                <a:latin typeface="Verdana" panose="020B0604030504040204" pitchFamily="34" charset="0"/>
                <a:ea typeface="Verdana" panose="020B0604030504040204" pitchFamily="34" charset="0"/>
                <a:cs typeface="Verdana" panose="020B0604030504040204" pitchFamily="34" charset="0"/>
              </a:rPr>
              <a:t>d’Urgence</a:t>
            </a:r>
            <a:endPar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Existence d’un centre d’opérations d’urgence de santé publique, dont le fonctionnement suit des normes communes minimales ; maintien d’équipes d’intervention d’urgence multisectorielles formées et fonctionnelles; et présence de personnel en mesure d’activer une intervention d’urgence coordonnée dans un délai de 120 minutes à compter de l’identification d’une situation d’urgence de santé publique.</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Effet souhaité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Coordination efficace et meilleur contrôle des flambées épidémiques, attestés par une réduction du délai qui s’écoule entre détection et action, et une diminution du nombre de cas et de décès.</a:t>
            </a:r>
          </a:p>
          <a:p>
            <a:endParaRPr lang="fr-FR" sz="1200" dirty="0">
              <a:latin typeface="Verdana" panose="020B0604030504040204" pitchFamily="34" charset="0"/>
              <a:ea typeface="Verdana" panose="020B0604030504040204" pitchFamily="34" charset="0"/>
              <a:cs typeface="Verdana" panose="020B0604030504040204" pitchFamily="34" charset="0"/>
            </a:endParaRPr>
          </a:p>
          <a:p>
            <a:r>
              <a:rPr lang="fr-FR" sz="2400" b="1" dirty="0" smtClean="0">
                <a:latin typeface="Verdana" panose="020B0604030504040204" pitchFamily="34" charset="0"/>
                <a:ea typeface="Verdana" panose="020B0604030504040204" pitchFamily="34" charset="0"/>
                <a:cs typeface="Verdana" panose="020B0604030504040204" pitchFamily="34" charset="0"/>
              </a:rPr>
              <a:t>Indicateurs - </a:t>
            </a:r>
            <a:endParaRPr lang="fr-FR" sz="2400" b="1" dirty="0">
              <a:latin typeface="Verdana" panose="020B0604030504040204" pitchFamily="34" charset="0"/>
              <a:ea typeface="Verdana" panose="020B0604030504040204" pitchFamily="34" charset="0"/>
              <a:cs typeface="Verdana" panose="020B0604030504040204" pitchFamily="34" charset="0"/>
            </a:endParaRPr>
          </a:p>
          <a:p>
            <a:r>
              <a:rPr lang="fr-FR" sz="2400" b="1" dirty="0">
                <a:latin typeface="Verdana" panose="020B0604030504040204" pitchFamily="34" charset="0"/>
                <a:ea typeface="Verdana" panose="020B0604030504040204" pitchFamily="34" charset="0"/>
                <a:cs typeface="Verdana" panose="020B0604030504040204" pitchFamily="34" charset="0"/>
              </a:rPr>
              <a:t>R.2.1 </a:t>
            </a:r>
            <a:r>
              <a:rPr lang="fr-FR" sz="2400" dirty="0">
                <a:latin typeface="Verdana" panose="020B0604030504040204" pitchFamily="34" charset="0"/>
                <a:ea typeface="Verdana" panose="020B0604030504040204" pitchFamily="34" charset="0"/>
                <a:cs typeface="Verdana" panose="020B0604030504040204" pitchFamily="34" charset="0"/>
              </a:rPr>
              <a:t>Capacité à activer </a:t>
            </a:r>
            <a:r>
              <a:rPr lang="fr-FR" sz="2400" dirty="0" smtClean="0">
                <a:latin typeface="Verdana" panose="020B0604030504040204" pitchFamily="34" charset="0"/>
                <a:ea typeface="Verdana" panose="020B0604030504040204" pitchFamily="34" charset="0"/>
                <a:cs typeface="Verdana" panose="020B0604030504040204" pitchFamily="34" charset="0"/>
              </a:rPr>
              <a:t>des </a:t>
            </a:r>
            <a:r>
              <a:rPr lang="en-US" sz="2400" dirty="0" smtClean="0">
                <a:latin typeface="Verdana" panose="020B0604030504040204" pitchFamily="34" charset="0"/>
                <a:ea typeface="Verdana" panose="020B0604030504040204" pitchFamily="34" charset="0"/>
                <a:cs typeface="Verdana" panose="020B0604030504040204" pitchFamily="34" charset="0"/>
              </a:rPr>
              <a:t>interventions </a:t>
            </a:r>
            <a:r>
              <a:rPr lang="en-US" sz="2400" dirty="0" err="1">
                <a:latin typeface="Verdana" panose="020B0604030504040204" pitchFamily="34" charset="0"/>
                <a:ea typeface="Verdana" panose="020B0604030504040204" pitchFamily="34" charset="0"/>
                <a:cs typeface="Verdana" panose="020B0604030504040204" pitchFamily="34" charset="0"/>
              </a:rPr>
              <a:t>d’urgence</a:t>
            </a:r>
            <a:r>
              <a:rPr lang="en-US" sz="2400" dirty="0">
                <a:latin typeface="Verdana" panose="020B0604030504040204" pitchFamily="34" charset="0"/>
                <a:ea typeface="Verdana" panose="020B0604030504040204" pitchFamily="34" charset="0"/>
                <a:cs typeface="Verdana" panose="020B0604030504040204" pitchFamily="34" charset="0"/>
              </a:rPr>
              <a:t>.</a:t>
            </a:r>
          </a:p>
          <a:p>
            <a:r>
              <a:rPr lang="en-US" sz="2400" b="1" dirty="0">
                <a:latin typeface="Verdana" panose="020B0604030504040204" pitchFamily="34" charset="0"/>
                <a:ea typeface="Verdana" panose="020B0604030504040204" pitchFamily="34" charset="0"/>
                <a:cs typeface="Verdana" panose="020B0604030504040204" pitchFamily="34" charset="0"/>
              </a:rPr>
              <a:t>R.2.2</a:t>
            </a:r>
            <a:r>
              <a:rPr lang="en-US" sz="2400" dirty="0">
                <a:latin typeface="Verdana" panose="020B0604030504040204" pitchFamily="34" charset="0"/>
                <a:ea typeface="Verdana" panose="020B0604030504040204" pitchFamily="34" charset="0"/>
                <a:cs typeface="Verdana" panose="020B0604030504040204" pitchFamily="34" charset="0"/>
              </a:rPr>
              <a:t> </a:t>
            </a:r>
            <a:r>
              <a:rPr lang="en-US" sz="2400" dirty="0" err="1">
                <a:latin typeface="Verdana" panose="020B0604030504040204" pitchFamily="34" charset="0"/>
                <a:ea typeface="Verdana" panose="020B0604030504040204" pitchFamily="34" charset="0"/>
                <a:cs typeface="Verdana" panose="020B0604030504040204" pitchFamily="34" charset="0"/>
              </a:rPr>
              <a:t>Procédures</a:t>
            </a:r>
            <a:r>
              <a:rPr lang="en-US" sz="2400" dirty="0">
                <a:latin typeface="Verdana" panose="020B0604030504040204" pitchFamily="34" charset="0"/>
                <a:ea typeface="Verdana" panose="020B0604030504040204" pitchFamily="34" charset="0"/>
                <a:cs typeface="Verdana" panose="020B0604030504040204" pitchFamily="34" charset="0"/>
              </a:rPr>
              <a:t> et </a:t>
            </a:r>
            <a:r>
              <a:rPr lang="en-US" sz="2400" dirty="0" smtClean="0">
                <a:latin typeface="Verdana" panose="020B0604030504040204" pitchFamily="34" charset="0"/>
                <a:ea typeface="Verdana" panose="020B0604030504040204" pitchFamily="34" charset="0"/>
                <a:cs typeface="Verdana" panose="020B0604030504040204" pitchFamily="34" charset="0"/>
              </a:rPr>
              <a:t>plans </a:t>
            </a:r>
            <a:r>
              <a:rPr lang="en-US" sz="2400" dirty="0" err="1" smtClean="0">
                <a:latin typeface="Verdana" panose="020B0604030504040204" pitchFamily="34" charset="0"/>
                <a:ea typeface="Verdana" panose="020B0604030504040204" pitchFamily="34" charset="0"/>
                <a:cs typeface="Verdana" panose="020B0604030504040204" pitchFamily="34" charset="0"/>
              </a:rPr>
              <a:t>opérationnels</a:t>
            </a:r>
            <a:r>
              <a:rPr lang="en-US" sz="2400" dirty="0" smtClean="0">
                <a:latin typeface="Verdana" panose="020B0604030504040204" pitchFamily="34" charset="0"/>
                <a:ea typeface="Verdana" panose="020B0604030504040204" pitchFamily="34" charset="0"/>
                <a:cs typeface="Verdana" panose="020B0604030504040204" pitchFamily="34" charset="0"/>
              </a:rPr>
              <a:t> </a:t>
            </a:r>
            <a:r>
              <a:rPr lang="en-US" sz="2400" dirty="0">
                <a:latin typeface="Verdana" panose="020B0604030504040204" pitchFamily="34" charset="0"/>
                <a:ea typeface="Verdana" panose="020B0604030504040204" pitchFamily="34" charset="0"/>
                <a:cs typeface="Verdana" panose="020B0604030504040204" pitchFamily="34" charset="0"/>
              </a:rPr>
              <a:t>du </a:t>
            </a:r>
            <a:r>
              <a:rPr lang="en-US" sz="2400" dirty="0" err="1" smtClean="0">
                <a:latin typeface="Verdana" panose="020B0604030504040204" pitchFamily="34" charset="0"/>
                <a:ea typeface="Verdana" panose="020B0604030504040204" pitchFamily="34" charset="0"/>
                <a:cs typeface="Verdana" panose="020B0604030504040204" pitchFamily="34" charset="0"/>
              </a:rPr>
              <a:t>centre</a:t>
            </a:r>
            <a:r>
              <a:rPr lang="en-US" sz="2400" dirty="0" smtClean="0">
                <a:latin typeface="Verdana" panose="020B0604030504040204" pitchFamily="34" charset="0"/>
                <a:ea typeface="Verdana" panose="020B0604030504040204" pitchFamily="34" charset="0"/>
                <a:cs typeface="Verdana" panose="020B0604030504040204" pitchFamily="34" charset="0"/>
              </a:rPr>
              <a:t> </a:t>
            </a:r>
            <a:r>
              <a:rPr lang="en-US" sz="2400" dirty="0" err="1" smtClean="0">
                <a:latin typeface="Verdana" panose="020B0604030504040204" pitchFamily="34" charset="0"/>
                <a:ea typeface="Verdana" panose="020B0604030504040204" pitchFamily="34" charset="0"/>
                <a:cs typeface="Verdana" panose="020B0604030504040204" pitchFamily="34" charset="0"/>
              </a:rPr>
              <a:t>d’opérations</a:t>
            </a:r>
            <a:r>
              <a:rPr lang="en-US" sz="2400" dirty="0" smtClean="0">
                <a:latin typeface="Verdana" panose="020B0604030504040204" pitchFamily="34" charset="0"/>
                <a:ea typeface="Verdana" panose="020B0604030504040204" pitchFamily="34" charset="0"/>
                <a:cs typeface="Verdana" panose="020B0604030504040204" pitchFamily="34" charset="0"/>
              </a:rPr>
              <a:t> </a:t>
            </a:r>
            <a:r>
              <a:rPr lang="en-US" sz="2400" dirty="0" err="1">
                <a:latin typeface="Verdana" panose="020B0604030504040204" pitchFamily="34" charset="0"/>
                <a:ea typeface="Verdana" panose="020B0604030504040204" pitchFamily="34" charset="0"/>
                <a:cs typeface="Verdana" panose="020B0604030504040204" pitchFamily="34" charset="0"/>
              </a:rPr>
              <a:t>d’urgence</a:t>
            </a:r>
            <a:r>
              <a:rPr lang="en-US" sz="2400" dirty="0" smtClean="0">
                <a:latin typeface="Verdana" panose="020B0604030504040204" pitchFamily="34" charset="0"/>
                <a:ea typeface="Verdana" panose="020B0604030504040204" pitchFamily="34" charset="0"/>
                <a:cs typeface="Verdana" panose="020B0604030504040204" pitchFamily="34" charset="0"/>
              </a:rPr>
              <a:t>. </a:t>
            </a:r>
            <a:endParaRPr lang="en-US" sz="2400" dirty="0">
              <a:latin typeface="Verdana" panose="020B0604030504040204" pitchFamily="34" charset="0"/>
              <a:ea typeface="Verdana" panose="020B0604030504040204" pitchFamily="34" charset="0"/>
              <a:cs typeface="Verdana" panose="020B0604030504040204" pitchFamily="34" charset="0"/>
            </a:endParaRPr>
          </a:p>
          <a:p>
            <a:r>
              <a:rPr lang="en-US" sz="2400" b="1" dirty="0">
                <a:latin typeface="Verdana" panose="020B0604030504040204" pitchFamily="34" charset="0"/>
                <a:ea typeface="Verdana" panose="020B0604030504040204" pitchFamily="34" charset="0"/>
                <a:cs typeface="Verdana" panose="020B0604030504040204" pitchFamily="34" charset="0"/>
              </a:rPr>
              <a:t>R.2.3</a:t>
            </a:r>
            <a:r>
              <a:rPr lang="en-US" sz="2400" dirty="0">
                <a:latin typeface="Verdana" panose="020B0604030504040204" pitchFamily="34" charset="0"/>
                <a:ea typeface="Verdana" panose="020B0604030504040204" pitchFamily="34" charset="0"/>
                <a:cs typeface="Verdana" panose="020B0604030504040204" pitchFamily="34" charset="0"/>
              </a:rPr>
              <a:t> </a:t>
            </a:r>
            <a:r>
              <a:rPr lang="en-US" sz="2400" dirty="0" err="1">
                <a:latin typeface="Verdana" panose="020B0604030504040204" pitchFamily="34" charset="0"/>
                <a:ea typeface="Verdana" panose="020B0604030504040204" pitchFamily="34" charset="0"/>
                <a:cs typeface="Verdana" panose="020B0604030504040204" pitchFamily="34" charset="0"/>
              </a:rPr>
              <a:t>Programme</a:t>
            </a:r>
            <a:r>
              <a:rPr lang="en-US" sz="2400" dirty="0">
                <a:latin typeface="Verdana" panose="020B0604030504040204" pitchFamily="34" charset="0"/>
                <a:ea typeface="Verdana" panose="020B0604030504040204" pitchFamily="34" charset="0"/>
                <a:cs typeface="Verdana" panose="020B0604030504040204" pitchFamily="34" charset="0"/>
              </a:rPr>
              <a:t> </a:t>
            </a:r>
            <a:r>
              <a:rPr lang="en-US" sz="2400" dirty="0" err="1" smtClean="0">
                <a:latin typeface="Verdana" panose="020B0604030504040204" pitchFamily="34" charset="0"/>
                <a:ea typeface="Verdana" panose="020B0604030504040204" pitchFamily="34" charset="0"/>
                <a:cs typeface="Verdana" panose="020B0604030504040204" pitchFamily="34" charset="0"/>
              </a:rPr>
              <a:t>d’interventions</a:t>
            </a:r>
            <a:r>
              <a:rPr lang="en-US" sz="2400" dirty="0" smtClean="0">
                <a:latin typeface="Verdana" panose="020B0604030504040204" pitchFamily="34" charset="0"/>
                <a:ea typeface="Verdana" panose="020B0604030504040204" pitchFamily="34" charset="0"/>
                <a:cs typeface="Verdana" panose="020B0604030504040204" pitchFamily="34" charset="0"/>
              </a:rPr>
              <a:t> </a:t>
            </a:r>
            <a:r>
              <a:rPr lang="en-US" sz="2400" dirty="0" err="1" smtClean="0">
                <a:latin typeface="Verdana" panose="020B0604030504040204" pitchFamily="34" charset="0"/>
                <a:ea typeface="Verdana" panose="020B0604030504040204" pitchFamily="34" charset="0"/>
                <a:cs typeface="Verdana" panose="020B0604030504040204" pitchFamily="34" charset="0"/>
              </a:rPr>
              <a:t>d’urgence</a:t>
            </a:r>
            <a:r>
              <a:rPr lang="en-US" sz="2400" dirty="0">
                <a:latin typeface="Verdana" panose="020B0604030504040204" pitchFamily="34" charset="0"/>
                <a:ea typeface="Verdana" panose="020B0604030504040204" pitchFamily="34" charset="0"/>
                <a:cs typeface="Verdana" panose="020B0604030504040204" pitchFamily="34" charset="0"/>
              </a:rPr>
              <a:t>.</a:t>
            </a:r>
          </a:p>
          <a:p>
            <a:r>
              <a:rPr lang="fr-FR" sz="2400" b="1" dirty="0">
                <a:latin typeface="Verdana" panose="020B0604030504040204" pitchFamily="34" charset="0"/>
                <a:ea typeface="Verdana" panose="020B0604030504040204" pitchFamily="34" charset="0"/>
                <a:cs typeface="Verdana" panose="020B0604030504040204" pitchFamily="34" charset="0"/>
              </a:rPr>
              <a:t>R.2.4</a:t>
            </a:r>
            <a:r>
              <a:rPr lang="fr-FR" sz="2400" dirty="0">
                <a:latin typeface="Verdana" panose="020B0604030504040204" pitchFamily="34" charset="0"/>
                <a:ea typeface="Verdana" panose="020B0604030504040204" pitchFamily="34" charset="0"/>
                <a:cs typeface="Verdana" panose="020B0604030504040204" pitchFamily="34" charset="0"/>
              </a:rPr>
              <a:t> Procédures de prise en charge des </a:t>
            </a:r>
            <a:r>
              <a:rPr lang="fr-FR" sz="2400" dirty="0" smtClean="0">
                <a:latin typeface="Verdana" panose="020B0604030504040204" pitchFamily="34" charset="0"/>
                <a:ea typeface="Verdana" panose="020B0604030504040204" pitchFamily="34" charset="0"/>
                <a:cs typeface="Verdana" panose="020B0604030504040204" pitchFamily="34" charset="0"/>
              </a:rPr>
              <a:t>cas appliquées </a:t>
            </a:r>
            <a:r>
              <a:rPr lang="fr-FR" sz="2400" dirty="0">
                <a:latin typeface="Verdana" panose="020B0604030504040204" pitchFamily="34" charset="0"/>
                <a:ea typeface="Verdana" panose="020B0604030504040204" pitchFamily="34" charset="0"/>
                <a:cs typeface="Verdana" panose="020B0604030504040204" pitchFamily="34" charset="0"/>
              </a:rPr>
              <a:t>pour les dangers relevant du RSI.</a:t>
            </a:r>
            <a:endParaRPr lang="en-US" sz="2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15357599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6526"/>
            <a:ext cx="11912600" cy="7417415"/>
          </a:xfrm>
          <a:prstGeom prst="rect">
            <a:avLst/>
          </a:prstGeom>
        </p:spPr>
        <p:txBody>
          <a:bodyPr wrap="square">
            <a:spAutoFit/>
          </a:bodyPr>
          <a:lstStyle/>
          <a:p>
            <a:pPr algn="ctr"/>
            <a:r>
              <a:rPr lang="fr-FR" sz="2800" b="1"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Riposter: </a:t>
            </a:r>
            <a:r>
              <a:rPr lang="fr-FR" sz="2800" b="1"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3. </a:t>
            </a:r>
            <a:r>
              <a:rPr lang="fr-FR" sz="2800" b="1" i="0" u="none" strike="noStrike" baseline="0" dirty="0" smtClean="0">
                <a:latin typeface="Verdana" panose="020B0604030504040204" pitchFamily="34" charset="0"/>
                <a:ea typeface="Verdana" panose="020B0604030504040204" pitchFamily="34" charset="0"/>
                <a:cs typeface="Verdana" panose="020B0604030504040204" pitchFamily="34" charset="0"/>
              </a:rPr>
              <a:t>Lien entre la Santé Publique </a:t>
            </a:r>
          </a:p>
          <a:p>
            <a:pPr algn="ctr"/>
            <a:r>
              <a:rPr lang="fr-FR" sz="2800" b="1" i="0" u="none" strike="noStrike" baseline="0" dirty="0" smtClean="0">
                <a:latin typeface="Verdana" panose="020B0604030504040204" pitchFamily="34" charset="0"/>
                <a:ea typeface="Verdana" panose="020B0604030504040204" pitchFamily="34" charset="0"/>
                <a:cs typeface="Verdana" panose="020B0604030504040204" pitchFamily="34" charset="0"/>
              </a:rPr>
              <a:t>et les Autorités Chargées de la Sécurité</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En cas d’événement biologique d’origine suspectée ou confirmée délibérée, un pays sera capable de mener une action rapide et </a:t>
            </a:r>
            <a:r>
              <a:rPr lang="fr-FR" sz="2400" b="0" i="0" u="none" strike="noStrike" baseline="0" dirty="0" err="1" smtClean="0">
                <a:latin typeface="Verdana" panose="020B0604030504040204" pitchFamily="34" charset="0"/>
                <a:ea typeface="Verdana" panose="020B0604030504040204" pitchFamily="34" charset="0"/>
                <a:cs typeface="Verdana" panose="020B0604030504040204" pitchFamily="34" charset="0"/>
              </a:rPr>
              <a:t>multi-sectorielle</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notamment en établissant un lien entre la santé publique et les services chargés de faire appliquer la loi.</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Effet souhaité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Élaboration et application d’un mémorandum d’accord ou autre cadre similaire décrivant les rôles, les responsabilités et les meilleures pratiques pour le partage d’informations pertinentes entre et parmi les personnels des secteurs de la santé humaine et animale, des services chargés de faire appliquer la loi, de la défense et validation du mémorandum d’accord à travers des exercices et des simulations périodiques. </a:t>
            </a:r>
          </a:p>
          <a:p>
            <a:endParaRPr lang="fr-FR" sz="1200" dirty="0" smtClean="0">
              <a:latin typeface="Verdana" panose="020B0604030504040204" pitchFamily="34" charset="0"/>
              <a:ea typeface="Verdana" panose="020B0604030504040204" pitchFamily="34" charset="0"/>
              <a:cs typeface="Verdana" panose="020B0604030504040204" pitchFamily="34" charset="0"/>
            </a:endParaRPr>
          </a:p>
          <a:p>
            <a:r>
              <a:rPr lang="fr-FR" sz="2400" b="1" dirty="0" smtClean="0">
                <a:latin typeface="Verdana" panose="020B0604030504040204" pitchFamily="34" charset="0"/>
                <a:ea typeface="Verdana" panose="020B0604030504040204" pitchFamily="34" charset="0"/>
                <a:cs typeface="Verdana" panose="020B0604030504040204" pitchFamily="34" charset="0"/>
              </a:rPr>
              <a:t>Indicateur - </a:t>
            </a:r>
            <a:endParaRPr lang="fr-FR" sz="2400" b="1" dirty="0">
              <a:latin typeface="Verdana" panose="020B0604030504040204" pitchFamily="34" charset="0"/>
              <a:ea typeface="Verdana" panose="020B0604030504040204" pitchFamily="34" charset="0"/>
              <a:cs typeface="Verdana" panose="020B0604030504040204" pitchFamily="34" charset="0"/>
            </a:endParaRPr>
          </a:p>
          <a:p>
            <a:r>
              <a:rPr lang="fr-FR" sz="2400" b="1" dirty="0">
                <a:latin typeface="Verdana" panose="020B0604030504040204" pitchFamily="34" charset="0"/>
                <a:ea typeface="Verdana" panose="020B0604030504040204" pitchFamily="34" charset="0"/>
                <a:cs typeface="Verdana" panose="020B0604030504040204" pitchFamily="34" charset="0"/>
              </a:rPr>
              <a:t>R.3.1 </a:t>
            </a:r>
            <a:r>
              <a:rPr lang="fr-FR" sz="2400" dirty="0">
                <a:latin typeface="Verdana" panose="020B0604030504040204" pitchFamily="34" charset="0"/>
                <a:ea typeface="Verdana" panose="020B0604030504040204" pitchFamily="34" charset="0"/>
                <a:cs typeface="Verdana" panose="020B0604030504040204" pitchFamily="34" charset="0"/>
              </a:rPr>
              <a:t>La santé publique et les autorités chargées de la sécurité (par exemple, les services chargés de faire appliquer la loi, le contrôle aux frontières et les douanes</a:t>
            </a:r>
            <a:r>
              <a:rPr lang="fr-FR" sz="2400" dirty="0" smtClean="0">
                <a:latin typeface="Verdana" panose="020B0604030504040204" pitchFamily="34" charset="0"/>
                <a:ea typeface="Verdana" panose="020B0604030504040204" pitchFamily="34" charset="0"/>
                <a:cs typeface="Verdana" panose="020B0604030504040204" pitchFamily="34" charset="0"/>
              </a:rPr>
              <a:t>) sont </a:t>
            </a:r>
            <a:r>
              <a:rPr lang="fr-FR" sz="2400" dirty="0">
                <a:latin typeface="Verdana" panose="020B0604030504040204" pitchFamily="34" charset="0"/>
                <a:ea typeface="Verdana" panose="020B0604030504040204" pitchFamily="34" charset="0"/>
                <a:cs typeface="Verdana" panose="020B0604030504040204" pitchFamily="34" charset="0"/>
              </a:rPr>
              <a:t>en liaison lors d’un événement biologique suspecté ou confirmé.</a:t>
            </a:r>
            <a:endParaRPr lang="en-US" sz="2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7149770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13762" y="3244334"/>
            <a:ext cx="1364476" cy="369332"/>
          </a:xfrm>
          <a:prstGeom prst="rect">
            <a:avLst/>
          </a:prstGeom>
        </p:spPr>
        <p:txBody>
          <a:bodyPr wrap="none">
            <a:spAutoFit/>
          </a:bodyPr>
          <a:lstStyle/>
          <a:p>
            <a:r>
              <a:rPr lang="en-US" b="0" i="0" u="none" strike="noStrike" baseline="0" dirty="0" smtClean="0">
                <a:solidFill>
                  <a:srgbClr val="FFFFFF"/>
                </a:solidFill>
                <a:latin typeface="MyriadPro-Cond"/>
              </a:rPr>
              <a:t>RIPOSTER</a:t>
            </a:r>
            <a:endParaRPr lang="en-US" dirty="0"/>
          </a:p>
        </p:txBody>
      </p:sp>
      <p:sp>
        <p:nvSpPr>
          <p:cNvPr id="3" name="Rectangle 2"/>
          <p:cNvSpPr/>
          <p:nvPr/>
        </p:nvSpPr>
        <p:spPr>
          <a:xfrm>
            <a:off x="127000" y="165100"/>
            <a:ext cx="11836400" cy="6555641"/>
          </a:xfrm>
          <a:prstGeom prst="rect">
            <a:avLst/>
          </a:prstGeom>
        </p:spPr>
        <p:txBody>
          <a:bodyPr wrap="square">
            <a:spAutoFit/>
          </a:bodyPr>
          <a:lstStyle/>
          <a:p>
            <a:pPr algn="ctr"/>
            <a:r>
              <a:rPr lang="fr-FR" sz="2400" b="1"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Riposter: </a:t>
            </a:r>
            <a:r>
              <a:rPr lang="fr-FR" sz="2400" b="1"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4. </a:t>
            </a:r>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Moyens Médicaux et Déploiement de Personnel</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Un cadre national pour le transfert (envoi et réception) de moyens médicaux et de personnels de santé publique et médical parmi les partenaires internationaux en cas </a:t>
            </a:r>
            <a:r>
              <a:rPr lang="en-US" sz="2400" b="0" i="0" u="none" strike="noStrike" baseline="0" dirty="0" err="1" smtClean="0">
                <a:latin typeface="Verdana" panose="020B0604030504040204" pitchFamily="34" charset="0"/>
                <a:ea typeface="Verdana" panose="020B0604030504040204" pitchFamily="34" charset="0"/>
                <a:cs typeface="Verdana" panose="020B0604030504040204" pitchFamily="34" charset="0"/>
              </a:rPr>
              <a:t>d’urgences</a:t>
            </a:r>
            <a:r>
              <a:rPr lang="en-US"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de santé </a:t>
            </a:r>
            <a:r>
              <a:rPr lang="en-US" sz="2400" b="0" i="0" u="none" strike="noStrike" baseline="0" dirty="0" err="1" smtClean="0">
                <a:latin typeface="Verdana" panose="020B0604030504040204" pitchFamily="34" charset="0"/>
                <a:ea typeface="Verdana" panose="020B0604030504040204" pitchFamily="34" charset="0"/>
                <a:cs typeface="Verdana" panose="020B0604030504040204" pitchFamily="34" charset="0"/>
              </a:rPr>
              <a:t>publique</a:t>
            </a:r>
            <a:r>
              <a:rPr lang="en-US"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Effet souhaité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Les pays auront mis en place les procédures légales et réglementaires et les plans logistiques requis pour permettre le</a:t>
            </a:r>
            <a:r>
              <a:rPr lang="fr-FR" sz="2400" b="0" i="0" u="none" strike="noStrike" dirty="0" smtClean="0">
                <a:latin typeface="Verdana" panose="020B0604030504040204" pitchFamily="34" charset="0"/>
                <a:ea typeface="Verdana" panose="020B0604030504040204" pitchFamily="34" charset="0"/>
                <a:cs typeface="Verdana" panose="020B0604030504040204" pitchFamily="34" charset="0"/>
              </a:rPr>
              <a:t>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déploiement et la réception transfrontières rapides de personnels de santé publique et médical lors de situations d’urgence. Une collaboration régionale (internationale) aidera les pays à surmonter les difficultés juridiques, logistiques et réglementaires liées au déploiement de personnel de santé publique et médical d’un pays à un autre.</a:t>
            </a:r>
          </a:p>
          <a:p>
            <a:endParaRPr lang="fr-FR" sz="1200" dirty="0" smtClean="0">
              <a:latin typeface="Verdana" panose="020B0604030504040204" pitchFamily="34" charset="0"/>
              <a:ea typeface="Verdana" panose="020B0604030504040204" pitchFamily="34" charset="0"/>
              <a:cs typeface="Verdana" panose="020B0604030504040204" pitchFamily="34" charset="0"/>
            </a:endParaRPr>
          </a:p>
          <a:p>
            <a:r>
              <a:rPr lang="fr-FR" sz="2400" b="1" dirty="0" smtClean="0">
                <a:latin typeface="Verdana" panose="020B0604030504040204" pitchFamily="34" charset="0"/>
                <a:ea typeface="Verdana" panose="020B0604030504040204" pitchFamily="34" charset="0"/>
                <a:cs typeface="Verdana" panose="020B0604030504040204" pitchFamily="34" charset="0"/>
              </a:rPr>
              <a:t>Indicateurs - </a:t>
            </a:r>
            <a:endParaRPr lang="fr-FR" sz="2400" b="1" dirty="0">
              <a:latin typeface="Verdana" panose="020B0604030504040204" pitchFamily="34" charset="0"/>
              <a:ea typeface="Verdana" panose="020B0604030504040204" pitchFamily="34" charset="0"/>
              <a:cs typeface="Verdana" panose="020B0604030504040204" pitchFamily="34" charset="0"/>
            </a:endParaRPr>
          </a:p>
          <a:p>
            <a:r>
              <a:rPr lang="fr-FR" sz="2400" b="1" dirty="0">
                <a:latin typeface="Verdana" panose="020B0604030504040204" pitchFamily="34" charset="0"/>
                <a:ea typeface="Verdana" panose="020B0604030504040204" pitchFamily="34" charset="0"/>
                <a:cs typeface="Verdana" panose="020B0604030504040204" pitchFamily="34" charset="0"/>
              </a:rPr>
              <a:t>R.4.1 </a:t>
            </a:r>
            <a:r>
              <a:rPr lang="fr-FR" sz="2400" dirty="0">
                <a:latin typeface="Verdana" panose="020B0604030504040204" pitchFamily="34" charset="0"/>
                <a:ea typeface="Verdana" panose="020B0604030504040204" pitchFamily="34" charset="0"/>
                <a:cs typeface="Verdana" panose="020B0604030504040204" pitchFamily="34" charset="0"/>
              </a:rPr>
              <a:t>Système en place pour l’envoi et la réception de moyens médicaux </a:t>
            </a:r>
            <a:r>
              <a:rPr lang="fr-FR" sz="2400" dirty="0" smtClean="0">
                <a:latin typeface="Verdana" panose="020B0604030504040204" pitchFamily="34" charset="0"/>
                <a:ea typeface="Verdana" panose="020B0604030504040204" pitchFamily="34" charset="0"/>
                <a:cs typeface="Verdana" panose="020B0604030504040204" pitchFamily="34" charset="0"/>
              </a:rPr>
              <a:t>lors d’une </a:t>
            </a:r>
            <a:r>
              <a:rPr lang="fr-FR" sz="2400" dirty="0">
                <a:latin typeface="Verdana" panose="020B0604030504040204" pitchFamily="34" charset="0"/>
                <a:ea typeface="Verdana" panose="020B0604030504040204" pitchFamily="34" charset="0"/>
                <a:cs typeface="Verdana" panose="020B0604030504040204" pitchFamily="34" charset="0"/>
              </a:rPr>
              <a:t>urgence de santé publique.</a:t>
            </a:r>
          </a:p>
          <a:p>
            <a:r>
              <a:rPr lang="fr-FR" sz="2400" b="1" dirty="0">
                <a:latin typeface="Verdana" panose="020B0604030504040204" pitchFamily="34" charset="0"/>
                <a:ea typeface="Verdana" panose="020B0604030504040204" pitchFamily="34" charset="0"/>
                <a:cs typeface="Verdana" panose="020B0604030504040204" pitchFamily="34" charset="0"/>
              </a:rPr>
              <a:t>R.4.2</a:t>
            </a:r>
            <a:r>
              <a:rPr lang="fr-FR" sz="2400" dirty="0">
                <a:latin typeface="Verdana" panose="020B0604030504040204" pitchFamily="34" charset="0"/>
                <a:ea typeface="Verdana" panose="020B0604030504040204" pitchFamily="34" charset="0"/>
                <a:cs typeface="Verdana" panose="020B0604030504040204" pitchFamily="34" charset="0"/>
              </a:rPr>
              <a:t> Système en place pour l’envoi et la réception de personnels de santé lors </a:t>
            </a:r>
            <a:r>
              <a:rPr lang="fr-FR" sz="2400" dirty="0" smtClean="0">
                <a:latin typeface="Verdana" panose="020B0604030504040204" pitchFamily="34" charset="0"/>
                <a:ea typeface="Verdana" panose="020B0604030504040204" pitchFamily="34" charset="0"/>
                <a:cs typeface="Verdana" panose="020B0604030504040204" pitchFamily="34" charset="0"/>
              </a:rPr>
              <a:t>d’une </a:t>
            </a:r>
            <a:r>
              <a:rPr lang="en-US" sz="2400" dirty="0" err="1" smtClean="0">
                <a:latin typeface="Verdana" panose="020B0604030504040204" pitchFamily="34" charset="0"/>
                <a:ea typeface="Verdana" panose="020B0604030504040204" pitchFamily="34" charset="0"/>
                <a:cs typeface="Verdana" panose="020B0604030504040204" pitchFamily="34" charset="0"/>
              </a:rPr>
              <a:t>urgence</a:t>
            </a:r>
            <a:r>
              <a:rPr lang="en-US" sz="2400" dirty="0" smtClean="0">
                <a:latin typeface="Verdana" panose="020B0604030504040204" pitchFamily="34" charset="0"/>
                <a:ea typeface="Verdana" panose="020B0604030504040204" pitchFamily="34" charset="0"/>
                <a:cs typeface="Verdana" panose="020B0604030504040204" pitchFamily="34" charset="0"/>
              </a:rPr>
              <a:t> </a:t>
            </a:r>
            <a:r>
              <a:rPr lang="en-US" sz="2400" dirty="0">
                <a:latin typeface="Verdana" panose="020B0604030504040204" pitchFamily="34" charset="0"/>
                <a:ea typeface="Verdana" panose="020B0604030504040204" pitchFamily="34" charset="0"/>
                <a:cs typeface="Verdana" panose="020B0604030504040204" pitchFamily="34" charset="0"/>
              </a:rPr>
              <a:t>de santé </a:t>
            </a:r>
            <a:r>
              <a:rPr lang="en-US" sz="2400" dirty="0" err="1">
                <a:latin typeface="Verdana" panose="020B0604030504040204" pitchFamily="34" charset="0"/>
                <a:ea typeface="Verdana" panose="020B0604030504040204" pitchFamily="34" charset="0"/>
                <a:cs typeface="Verdana" panose="020B0604030504040204" pitchFamily="34" charset="0"/>
              </a:rPr>
              <a:t>publique</a:t>
            </a:r>
            <a:r>
              <a:rPr lang="en-US" sz="2400" dirty="0">
                <a:latin typeface="Verdana" panose="020B0604030504040204" pitchFamily="34" charset="0"/>
                <a:ea typeface="Verdana" panose="020B0604030504040204" pitchFamily="34" charset="0"/>
                <a:cs typeface="Verdana" panose="020B0604030504040204" pitchFamily="34" charset="0"/>
              </a:rPr>
              <a:t>.</a:t>
            </a:r>
          </a:p>
        </p:txBody>
      </p:sp>
    </p:spTree>
    <p:extLst>
      <p:ext uri="{BB962C8B-B14F-4D97-AF65-F5344CB8AC3E}">
        <p14:creationId xmlns:p14="http://schemas.microsoft.com/office/powerpoint/2010/main" xmlns="" val="3131748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304800"/>
            <a:ext cx="10983686" cy="6015493"/>
          </a:xfrm>
          <a:prstGeom prst="rect">
            <a:avLst/>
          </a:prstGeom>
        </p:spPr>
        <p:txBody>
          <a:bodyPr wrap="square">
            <a:spAutoFit/>
          </a:bodyPr>
          <a:lstStyle/>
          <a:p>
            <a:pPr algn="ctr">
              <a:lnSpc>
                <a:spcPct val="115000"/>
              </a:lnSpc>
              <a:tabLst>
                <a:tab pos="457200" algn="l"/>
                <a:tab pos="2033270" algn="l"/>
              </a:tabLst>
            </a:pPr>
            <a:r>
              <a:rPr lang="fr-ML" sz="3200" dirty="0" smtClean="0">
                <a:effectLst/>
                <a:latin typeface="Verdana" panose="020B0604030504040204" pitchFamily="34" charset="0"/>
                <a:ea typeface="Verdana" panose="020B0604030504040204" pitchFamily="34" charset="0"/>
                <a:cs typeface="Verdana" panose="020B0604030504040204" pitchFamily="34" charset="0"/>
              </a:rPr>
              <a:t>L’Outil d’Evaluation</a:t>
            </a:r>
          </a:p>
          <a:p>
            <a:pPr algn="ctr">
              <a:lnSpc>
                <a:spcPct val="115000"/>
              </a:lnSpc>
              <a:tabLst>
                <a:tab pos="457200" algn="l"/>
                <a:tab pos="2033270" algn="l"/>
              </a:tabLst>
            </a:pPr>
            <a:endParaRPr lang="fr-FR" sz="1400" dirty="0" smtClean="0"/>
          </a:p>
          <a:p>
            <a:pPr marL="457200" indent="-457200">
              <a:buFont typeface="Arial" panose="020B0604020202020204" pitchFamily="34" charset="0"/>
              <a:buChar char="•"/>
            </a:pPr>
            <a:r>
              <a:rPr lang="fr-FR" sz="2800" dirty="0" smtClean="0">
                <a:latin typeface="Verdana" panose="020B0604030504040204" pitchFamily="34" charset="0"/>
                <a:ea typeface="Verdana" panose="020B0604030504040204" pitchFamily="34" charset="0"/>
                <a:cs typeface="Verdana" panose="020B0604030504040204" pitchFamily="34" charset="0"/>
              </a:rPr>
              <a:t>L’outil s’appuie sur les principales capacités énoncées dans le RSI</a:t>
            </a:r>
          </a:p>
          <a:p>
            <a:pPr marL="457200" indent="-457200">
              <a:buFont typeface="Arial" panose="020B0604020202020204" pitchFamily="34" charset="0"/>
              <a:buChar char="•"/>
            </a:pPr>
            <a:endParaRPr lang="fr-FR" sz="120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r>
              <a:rPr lang="fr-FR" sz="2800" dirty="0" smtClean="0">
                <a:latin typeface="Verdana" panose="020B0604030504040204" pitchFamily="34" charset="0"/>
                <a:ea typeface="Verdana" panose="020B0604030504040204" pitchFamily="34" charset="0"/>
                <a:cs typeface="Verdana" panose="020B0604030504040204" pitchFamily="34" charset="0"/>
              </a:rPr>
              <a:t>L’outil comporte 19 domaines techniques organisé en trois sections principales: </a:t>
            </a:r>
          </a:p>
          <a:p>
            <a:endParaRPr lang="fr-FR" sz="1200" dirty="0" smtClean="0">
              <a:latin typeface="Verdana" panose="020B0604030504040204" pitchFamily="34" charset="0"/>
              <a:ea typeface="Verdana" panose="020B0604030504040204" pitchFamily="34" charset="0"/>
              <a:cs typeface="Verdana" panose="020B0604030504040204" pitchFamily="34" charset="0"/>
            </a:endParaRPr>
          </a:p>
          <a:p>
            <a:pPr marL="914400" lvl="1" indent="-457200">
              <a:buFont typeface="Arial" panose="020B0604020202020204" pitchFamily="34" charset="0"/>
              <a:buChar char="•"/>
            </a:pPr>
            <a:r>
              <a:rPr lang="fr-ML" sz="2800" b="1" dirty="0">
                <a:latin typeface="Verdana" panose="020B0604030504040204" pitchFamily="34" charset="0"/>
                <a:ea typeface="Verdana" panose="020B0604030504040204" pitchFamily="34" charset="0"/>
                <a:cs typeface="Verdana" panose="020B0604030504040204" pitchFamily="34" charset="0"/>
              </a:rPr>
              <a:t>Prévention et réduction</a:t>
            </a:r>
            <a:r>
              <a:rPr lang="fr-ML" sz="2800" dirty="0">
                <a:latin typeface="Verdana" panose="020B0604030504040204" pitchFamily="34" charset="0"/>
                <a:ea typeface="Verdana" panose="020B0604030504040204" pitchFamily="34" charset="0"/>
                <a:cs typeface="Verdana" panose="020B0604030504040204" pitchFamily="34" charset="0"/>
              </a:rPr>
              <a:t> de la probabilité d’épidémies et d’autres évènements et risques de santé </a:t>
            </a:r>
            <a:r>
              <a:rPr lang="fr-ML" sz="2800" dirty="0" smtClean="0">
                <a:latin typeface="Verdana" panose="020B0604030504040204" pitchFamily="34" charset="0"/>
                <a:ea typeface="Verdana" panose="020B0604030504040204" pitchFamily="34" charset="0"/>
                <a:cs typeface="Verdana" panose="020B0604030504040204" pitchFamily="34" charset="0"/>
              </a:rPr>
              <a:t>publique</a:t>
            </a:r>
            <a:endParaRPr lang="en-US" sz="2800" dirty="0">
              <a:latin typeface="Verdana" panose="020B0604030504040204" pitchFamily="34" charset="0"/>
              <a:ea typeface="Verdana" panose="020B0604030504040204" pitchFamily="34" charset="0"/>
              <a:cs typeface="Verdana" panose="020B0604030504040204" pitchFamily="34" charset="0"/>
            </a:endParaRPr>
          </a:p>
          <a:p>
            <a:pPr marL="914400" lvl="1" indent="-457200">
              <a:buFont typeface="Arial" panose="020B0604020202020204" pitchFamily="34" charset="0"/>
              <a:buChar char="•"/>
            </a:pPr>
            <a:r>
              <a:rPr lang="fr-ML" sz="2800" b="1" dirty="0" smtClean="0">
                <a:latin typeface="Verdana" panose="020B0604030504040204" pitchFamily="34" charset="0"/>
                <a:ea typeface="Verdana" panose="020B0604030504040204" pitchFamily="34" charset="0"/>
                <a:cs typeface="Verdana" panose="020B0604030504040204" pitchFamily="34" charset="0"/>
              </a:rPr>
              <a:t>Détection </a:t>
            </a:r>
            <a:r>
              <a:rPr lang="fr-ML" sz="2800" b="1" dirty="0">
                <a:latin typeface="Verdana" panose="020B0604030504040204" pitchFamily="34" charset="0"/>
                <a:ea typeface="Verdana" panose="020B0604030504040204" pitchFamily="34" charset="0"/>
                <a:cs typeface="Verdana" panose="020B0604030504040204" pitchFamily="34" charset="0"/>
              </a:rPr>
              <a:t>précoce</a:t>
            </a:r>
            <a:r>
              <a:rPr lang="fr-ML" sz="2800" dirty="0">
                <a:latin typeface="Verdana" panose="020B0604030504040204" pitchFamily="34" charset="0"/>
                <a:ea typeface="Verdana" panose="020B0604030504040204" pitchFamily="34" charset="0"/>
                <a:cs typeface="Verdana" panose="020B0604030504040204" pitchFamily="34" charset="0"/>
              </a:rPr>
              <a:t> de signes inhabituels lies à la </a:t>
            </a:r>
            <a:r>
              <a:rPr lang="fr-ML" sz="2800" dirty="0" smtClean="0">
                <a:latin typeface="Verdana" panose="020B0604030504040204" pitchFamily="34" charset="0"/>
                <a:ea typeface="Verdana" panose="020B0604030504040204" pitchFamily="34" charset="0"/>
                <a:cs typeface="Verdana" panose="020B0604030504040204" pitchFamily="34" charset="0"/>
              </a:rPr>
              <a:t>santé</a:t>
            </a:r>
            <a:endParaRPr lang="en-US" sz="2800" dirty="0">
              <a:latin typeface="Verdana" panose="020B0604030504040204" pitchFamily="34" charset="0"/>
              <a:ea typeface="Verdana" panose="020B0604030504040204" pitchFamily="34" charset="0"/>
              <a:cs typeface="Verdana" panose="020B0604030504040204" pitchFamily="34" charset="0"/>
            </a:endParaRPr>
          </a:p>
          <a:p>
            <a:pPr marL="914400" lvl="1" indent="-457200">
              <a:buFont typeface="Arial" panose="020B0604020202020204" pitchFamily="34" charset="0"/>
              <a:buChar char="•"/>
            </a:pPr>
            <a:r>
              <a:rPr lang="fr-ML" sz="2800" b="1" dirty="0" smtClean="0">
                <a:latin typeface="Verdana" panose="020B0604030504040204" pitchFamily="34" charset="0"/>
                <a:ea typeface="Verdana" panose="020B0604030504040204" pitchFamily="34" charset="0"/>
                <a:cs typeface="Verdana" panose="020B0604030504040204" pitchFamily="34" charset="0"/>
              </a:rPr>
              <a:t>Riposte </a:t>
            </a:r>
            <a:r>
              <a:rPr lang="fr-ML" sz="2800" b="1" dirty="0">
                <a:latin typeface="Verdana" panose="020B0604030504040204" pitchFamily="34" charset="0"/>
                <a:ea typeface="Verdana" panose="020B0604030504040204" pitchFamily="34" charset="0"/>
                <a:cs typeface="Verdana" panose="020B0604030504040204" pitchFamily="34" charset="0"/>
              </a:rPr>
              <a:t>multisectorielle rapide et efficace</a:t>
            </a:r>
            <a:r>
              <a:rPr lang="fr-ML" sz="2800" dirty="0">
                <a:latin typeface="Verdana" panose="020B0604030504040204" pitchFamily="34" charset="0"/>
                <a:ea typeface="Verdana" panose="020B0604030504040204" pitchFamily="34" charset="0"/>
                <a:cs typeface="Verdana" panose="020B0604030504040204" pitchFamily="34" charset="0"/>
              </a:rPr>
              <a:t>, y compris par la mobilisation </a:t>
            </a:r>
            <a:r>
              <a:rPr lang="fr-ML" sz="2800" dirty="0" smtClean="0">
                <a:latin typeface="Verdana" panose="020B0604030504040204" pitchFamily="34" charset="0"/>
                <a:ea typeface="Verdana" panose="020B0604030504040204" pitchFamily="34" charset="0"/>
                <a:cs typeface="Verdana" panose="020B0604030504040204" pitchFamily="34" charset="0"/>
              </a:rPr>
              <a:t>internationale  </a:t>
            </a:r>
            <a:endParaRPr lang="en-US" sz="28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22505632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7000" y="114300"/>
            <a:ext cx="11836400" cy="6617196"/>
          </a:xfrm>
          <a:prstGeom prst="rect">
            <a:avLst/>
          </a:prstGeom>
        </p:spPr>
        <p:txBody>
          <a:bodyPr wrap="square">
            <a:spAutoFit/>
          </a:bodyPr>
          <a:lstStyle/>
          <a:p>
            <a:pPr algn="ctr"/>
            <a:r>
              <a:rPr lang="fr-FR" sz="2800" b="1" dirty="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Riposter: </a:t>
            </a:r>
            <a:r>
              <a:rPr lang="fr-FR" sz="2800" b="1" dirty="0" smtClean="0">
                <a:solidFill>
                  <a:sysClr val="windowText" lastClr="000000"/>
                </a:solidFill>
                <a:latin typeface="Verdana" panose="020B0604030504040204" pitchFamily="34" charset="0"/>
                <a:ea typeface="Verdana" panose="020B0604030504040204" pitchFamily="34" charset="0"/>
                <a:cs typeface="Verdana" panose="020B0604030504040204" pitchFamily="34" charset="0"/>
              </a:rPr>
              <a:t>5. </a:t>
            </a:r>
            <a:r>
              <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rPr>
              <a:t>Communication sur les </a:t>
            </a:r>
            <a:r>
              <a:rPr lang="en-US" sz="2800" b="1" i="0" u="none" strike="noStrike" baseline="0" dirty="0" err="1" smtClean="0">
                <a:latin typeface="Verdana" panose="020B0604030504040204" pitchFamily="34" charset="0"/>
                <a:ea typeface="Verdana" panose="020B0604030504040204" pitchFamily="34" charset="0"/>
                <a:cs typeface="Verdana" panose="020B0604030504040204" pitchFamily="34" charset="0"/>
              </a:rPr>
              <a:t>Risques</a:t>
            </a:r>
            <a:endPar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a:t>
            </a:r>
            <a:r>
              <a:rPr lang="fr-FR" sz="2400" dirty="0">
                <a:latin typeface="Verdana" panose="020B0604030504040204" pitchFamily="34" charset="0"/>
                <a:ea typeface="Verdana" panose="020B0604030504040204" pitchFamily="34" charset="0"/>
                <a:cs typeface="Verdana" panose="020B0604030504040204" pitchFamily="34" charset="0"/>
              </a:rPr>
              <a:t>La capacité de communication sur les risques </a:t>
            </a:r>
            <a:r>
              <a:rPr lang="fr-FR" sz="2400" dirty="0" smtClean="0">
                <a:latin typeface="Verdana" panose="020B0604030504040204" pitchFamily="34" charset="0"/>
                <a:ea typeface="Verdana" panose="020B0604030504040204" pitchFamily="34" charset="0"/>
                <a:cs typeface="Verdana" panose="020B0604030504040204" pitchFamily="34" charset="0"/>
              </a:rPr>
              <a:t>multiniveaux </a:t>
            </a:r>
            <a:r>
              <a:rPr lang="fr-FR" sz="2400" dirty="0">
                <a:latin typeface="Verdana" panose="020B0604030504040204" pitchFamily="34" charset="0"/>
                <a:ea typeface="Verdana" panose="020B0604030504040204" pitchFamily="34" charset="0"/>
                <a:cs typeface="Verdana" panose="020B0604030504040204" pitchFamily="34" charset="0"/>
              </a:rPr>
              <a:t>et </a:t>
            </a:r>
            <a:r>
              <a:rPr lang="fr-FR" sz="2400" dirty="0" smtClean="0">
                <a:latin typeface="Verdana" panose="020B0604030504040204" pitchFamily="34" charset="0"/>
                <a:ea typeface="Verdana" panose="020B0604030504040204" pitchFamily="34" charset="0"/>
                <a:cs typeface="Verdana" panose="020B0604030504040204" pitchFamily="34" charset="0"/>
              </a:rPr>
              <a:t>multiformes entre </a:t>
            </a:r>
            <a:r>
              <a:rPr lang="fr-FR" sz="2400" dirty="0">
                <a:latin typeface="Verdana" panose="020B0604030504040204" pitchFamily="34" charset="0"/>
                <a:ea typeface="Verdana" panose="020B0604030504040204" pitchFamily="34" charset="0"/>
                <a:cs typeface="Verdana" panose="020B0604030504040204" pitchFamily="34" charset="0"/>
              </a:rPr>
              <a:t>experts et la </a:t>
            </a:r>
            <a:r>
              <a:rPr lang="fr-FR" sz="2400" dirty="0" smtClean="0">
                <a:latin typeface="Verdana" panose="020B0604030504040204" pitchFamily="34" charset="0"/>
                <a:ea typeface="Verdana" panose="020B0604030504040204" pitchFamily="34" charset="0"/>
                <a:cs typeface="Verdana" panose="020B0604030504040204" pitchFamily="34" charset="0"/>
              </a:rPr>
              <a:t>communauté </a:t>
            </a:r>
            <a:r>
              <a:rPr lang="fr-FR" sz="2400" dirty="0">
                <a:latin typeface="Verdana" panose="020B0604030504040204" pitchFamily="34" charset="0"/>
                <a:ea typeface="Verdana" panose="020B0604030504040204" pitchFamily="34" charset="0"/>
                <a:cs typeface="Verdana" panose="020B0604030504040204" pitchFamily="34" charset="0"/>
              </a:rPr>
              <a:t>de manière à pouvoir prendre des décisions éclairées pour limiter les effets de la menace ou du danger et adopter des mesures de protection et de prévention. </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Effet souhaité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Les entités responsables communiquent efficacement, et écoutent et incorporent activement les préoccupations du public pour mieux connaître les risques afin de réduire et de limiter l’impact attendu du danger sanitaire avant, pendant et après les événements menaçant la santé </a:t>
            </a:r>
            <a:r>
              <a:rPr lang="en-US" sz="2400" b="0" i="0" u="none" strike="noStrike" baseline="0" dirty="0" err="1" smtClean="0">
                <a:latin typeface="Verdana" panose="020B0604030504040204" pitchFamily="34" charset="0"/>
                <a:ea typeface="Verdana" panose="020B0604030504040204" pitchFamily="34" charset="0"/>
                <a:cs typeface="Verdana" panose="020B0604030504040204" pitchFamily="34" charset="0"/>
              </a:rPr>
              <a:t>publique</a:t>
            </a:r>
            <a:r>
              <a:rPr lang="en-US"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a:t>
            </a:r>
          </a:p>
          <a:p>
            <a:endParaRPr lang="en-US" sz="1200" dirty="0" smtClean="0">
              <a:latin typeface="Verdana" panose="020B0604030504040204" pitchFamily="34" charset="0"/>
              <a:ea typeface="Verdana" panose="020B0604030504040204" pitchFamily="34" charset="0"/>
              <a:cs typeface="Verdana" panose="020B0604030504040204" pitchFamily="34" charset="0"/>
            </a:endParaRPr>
          </a:p>
          <a:p>
            <a:r>
              <a:rPr lang="en-US" sz="2400" b="1" dirty="0" err="1" smtClean="0">
                <a:latin typeface="Verdana" panose="020B0604030504040204" pitchFamily="34" charset="0"/>
                <a:ea typeface="Verdana" panose="020B0604030504040204" pitchFamily="34" charset="0"/>
                <a:cs typeface="Verdana" panose="020B0604030504040204" pitchFamily="34" charset="0"/>
              </a:rPr>
              <a:t>Indicateurs</a:t>
            </a:r>
            <a:r>
              <a:rPr lang="en-US" sz="2400" b="1" dirty="0" smtClean="0">
                <a:latin typeface="Verdana" panose="020B0604030504040204" pitchFamily="34" charset="0"/>
                <a:ea typeface="Verdana" panose="020B0604030504040204" pitchFamily="34" charset="0"/>
                <a:cs typeface="Verdana" panose="020B0604030504040204" pitchFamily="34" charset="0"/>
              </a:rPr>
              <a:t> - </a:t>
            </a:r>
            <a:endParaRPr lang="en-US" sz="2400" b="1" dirty="0">
              <a:latin typeface="Verdana" panose="020B0604030504040204" pitchFamily="34" charset="0"/>
              <a:ea typeface="Verdana" panose="020B0604030504040204" pitchFamily="34" charset="0"/>
              <a:cs typeface="Verdana" panose="020B0604030504040204" pitchFamily="34" charset="0"/>
            </a:endParaRPr>
          </a:p>
          <a:p>
            <a:r>
              <a:rPr lang="fr-FR" sz="2400" b="1" dirty="0">
                <a:latin typeface="Verdana" panose="020B0604030504040204" pitchFamily="34" charset="0"/>
                <a:ea typeface="Verdana" panose="020B0604030504040204" pitchFamily="34" charset="0"/>
                <a:cs typeface="Verdana" panose="020B0604030504040204" pitchFamily="34" charset="0"/>
              </a:rPr>
              <a:t>R.5.1 </a:t>
            </a:r>
            <a:r>
              <a:rPr lang="fr-FR" sz="2400" dirty="0">
                <a:latin typeface="Verdana" panose="020B0604030504040204" pitchFamily="34" charset="0"/>
                <a:ea typeface="Verdana" panose="020B0604030504040204" pitchFamily="34" charset="0"/>
                <a:cs typeface="Verdana" panose="020B0604030504040204" pitchFamily="34" charset="0"/>
              </a:rPr>
              <a:t>Systèmes de communication sur les </a:t>
            </a:r>
            <a:r>
              <a:rPr lang="fr-FR" sz="2400" dirty="0" smtClean="0">
                <a:latin typeface="Verdana" panose="020B0604030504040204" pitchFamily="34" charset="0"/>
                <a:ea typeface="Verdana" panose="020B0604030504040204" pitchFamily="34" charset="0"/>
                <a:cs typeface="Verdana" panose="020B0604030504040204" pitchFamily="34" charset="0"/>
              </a:rPr>
              <a:t>risques.</a:t>
            </a:r>
          </a:p>
          <a:p>
            <a:r>
              <a:rPr lang="fr-FR" sz="2400" b="1" dirty="0" smtClean="0">
                <a:latin typeface="Verdana" panose="020B0604030504040204" pitchFamily="34" charset="0"/>
                <a:ea typeface="Verdana" panose="020B0604030504040204" pitchFamily="34" charset="0"/>
                <a:cs typeface="Verdana" panose="020B0604030504040204" pitchFamily="34" charset="0"/>
              </a:rPr>
              <a:t>R.5.2</a:t>
            </a:r>
            <a:r>
              <a:rPr lang="fr-FR" sz="2400" dirty="0" smtClean="0">
                <a:latin typeface="Verdana" panose="020B0604030504040204" pitchFamily="34" charset="0"/>
                <a:ea typeface="Verdana" panose="020B0604030504040204" pitchFamily="34" charset="0"/>
                <a:cs typeface="Verdana" panose="020B0604030504040204" pitchFamily="34" charset="0"/>
              </a:rPr>
              <a:t> </a:t>
            </a:r>
            <a:r>
              <a:rPr lang="fr-FR" sz="2400" dirty="0">
                <a:latin typeface="Verdana" panose="020B0604030504040204" pitchFamily="34" charset="0"/>
                <a:ea typeface="Verdana" panose="020B0604030504040204" pitchFamily="34" charset="0"/>
                <a:cs typeface="Verdana" panose="020B0604030504040204" pitchFamily="34" charset="0"/>
              </a:rPr>
              <a:t>Communication et coordination internes </a:t>
            </a:r>
            <a:r>
              <a:rPr lang="fr-FR" sz="2400" dirty="0" smtClean="0">
                <a:latin typeface="Verdana" panose="020B0604030504040204" pitchFamily="34" charset="0"/>
                <a:ea typeface="Verdana" panose="020B0604030504040204" pitchFamily="34" charset="0"/>
                <a:cs typeface="Verdana" panose="020B0604030504040204" pitchFamily="34" charset="0"/>
              </a:rPr>
              <a:t>et </a:t>
            </a:r>
            <a:r>
              <a:rPr lang="en-US" sz="2400" dirty="0" smtClean="0">
                <a:latin typeface="Verdana" panose="020B0604030504040204" pitchFamily="34" charset="0"/>
                <a:ea typeface="Verdana" panose="020B0604030504040204" pitchFamily="34" charset="0"/>
                <a:cs typeface="Verdana" panose="020B0604030504040204" pitchFamily="34" charset="0"/>
              </a:rPr>
              <a:t>avec </a:t>
            </a:r>
            <a:r>
              <a:rPr lang="en-US" sz="2400" dirty="0">
                <a:latin typeface="Verdana" panose="020B0604030504040204" pitchFamily="34" charset="0"/>
                <a:ea typeface="Verdana" panose="020B0604030504040204" pitchFamily="34" charset="0"/>
                <a:cs typeface="Verdana" panose="020B0604030504040204" pitchFamily="34" charset="0"/>
              </a:rPr>
              <a:t>les </a:t>
            </a:r>
            <a:r>
              <a:rPr lang="fr-BE" sz="2400" dirty="0" smtClean="0">
                <a:latin typeface="Verdana" panose="020B0604030504040204" pitchFamily="34" charset="0"/>
                <a:ea typeface="Verdana" panose="020B0604030504040204" pitchFamily="34" charset="0"/>
                <a:cs typeface="Verdana" panose="020B0604030504040204" pitchFamily="34" charset="0"/>
              </a:rPr>
              <a:t>partenaires</a:t>
            </a:r>
            <a:r>
              <a:rPr lang="en-US" sz="2400" dirty="0" smtClean="0">
                <a:latin typeface="Verdana" panose="020B0604030504040204" pitchFamily="34" charset="0"/>
                <a:ea typeface="Verdana" panose="020B0604030504040204" pitchFamily="34" charset="0"/>
                <a:cs typeface="Verdana" panose="020B0604030504040204" pitchFamily="34" charset="0"/>
              </a:rPr>
              <a:t>.</a:t>
            </a:r>
            <a:endParaRPr lang="en-US" sz="2400" dirty="0">
              <a:latin typeface="Verdana" panose="020B0604030504040204" pitchFamily="34" charset="0"/>
              <a:ea typeface="Verdana" panose="020B0604030504040204" pitchFamily="34" charset="0"/>
              <a:cs typeface="Verdana" panose="020B0604030504040204" pitchFamily="34" charset="0"/>
            </a:endParaRPr>
          </a:p>
          <a:p>
            <a:r>
              <a:rPr lang="en-US" sz="2400" b="1" dirty="0">
                <a:latin typeface="Verdana" panose="020B0604030504040204" pitchFamily="34" charset="0"/>
                <a:ea typeface="Verdana" panose="020B0604030504040204" pitchFamily="34" charset="0"/>
                <a:cs typeface="Verdana" panose="020B0604030504040204" pitchFamily="34" charset="0"/>
              </a:rPr>
              <a:t>R.5.3</a:t>
            </a:r>
            <a:r>
              <a:rPr lang="en-US" sz="2400" dirty="0">
                <a:latin typeface="Verdana" panose="020B0604030504040204" pitchFamily="34" charset="0"/>
                <a:ea typeface="Verdana" panose="020B0604030504040204" pitchFamily="34" charset="0"/>
                <a:cs typeface="Verdana" panose="020B0604030504040204" pitchFamily="34" charset="0"/>
              </a:rPr>
              <a:t> Communication </a:t>
            </a:r>
            <a:r>
              <a:rPr lang="en-US" sz="2400" dirty="0" err="1">
                <a:latin typeface="Verdana" panose="020B0604030504040204" pitchFamily="34" charset="0"/>
                <a:ea typeface="Verdana" panose="020B0604030504040204" pitchFamily="34" charset="0"/>
                <a:cs typeface="Verdana" panose="020B0604030504040204" pitchFamily="34" charset="0"/>
              </a:rPr>
              <a:t>publique</a:t>
            </a:r>
            <a:r>
              <a:rPr lang="en-US" sz="2400" dirty="0" smtClean="0">
                <a:latin typeface="Verdana" panose="020B0604030504040204" pitchFamily="34" charset="0"/>
                <a:ea typeface="Verdana" panose="020B0604030504040204" pitchFamily="34" charset="0"/>
                <a:cs typeface="Verdana" panose="020B0604030504040204" pitchFamily="34" charset="0"/>
              </a:rPr>
              <a:t>.</a:t>
            </a:r>
          </a:p>
          <a:p>
            <a:r>
              <a:rPr lang="fr-FR" sz="2400" b="1" dirty="0">
                <a:latin typeface="Verdana" panose="020B0604030504040204" pitchFamily="34" charset="0"/>
                <a:ea typeface="Verdana" panose="020B0604030504040204" pitchFamily="34" charset="0"/>
                <a:cs typeface="Verdana" panose="020B0604030504040204" pitchFamily="34" charset="0"/>
              </a:rPr>
              <a:t>R.5.4 </a:t>
            </a:r>
            <a:r>
              <a:rPr lang="fr-FR" sz="2400" dirty="0">
                <a:latin typeface="Verdana" panose="020B0604030504040204" pitchFamily="34" charset="0"/>
                <a:ea typeface="Verdana" panose="020B0604030504040204" pitchFamily="34" charset="0"/>
                <a:cs typeface="Verdana" panose="020B0604030504040204" pitchFamily="34" charset="0"/>
              </a:rPr>
              <a:t>Communication pour faire participer les communautés touchées. </a:t>
            </a:r>
            <a:endParaRPr lang="fr-FR" sz="2400" dirty="0" smtClean="0">
              <a:latin typeface="Verdana" panose="020B0604030504040204" pitchFamily="34" charset="0"/>
              <a:ea typeface="Verdana" panose="020B0604030504040204" pitchFamily="34" charset="0"/>
              <a:cs typeface="Verdana" panose="020B0604030504040204" pitchFamily="34" charset="0"/>
            </a:endParaRPr>
          </a:p>
          <a:p>
            <a:r>
              <a:rPr lang="fr-FR" sz="2400" b="1" dirty="0" smtClean="0">
                <a:latin typeface="Verdana" panose="020B0604030504040204" pitchFamily="34" charset="0"/>
                <a:ea typeface="Verdana" panose="020B0604030504040204" pitchFamily="34" charset="0"/>
                <a:cs typeface="Verdana" panose="020B0604030504040204" pitchFamily="34" charset="0"/>
              </a:rPr>
              <a:t>R.5.5 </a:t>
            </a:r>
            <a:r>
              <a:rPr lang="fr-FR" sz="2400" dirty="0">
                <a:latin typeface="Verdana" panose="020B0604030504040204" pitchFamily="34" charset="0"/>
                <a:ea typeface="Verdana" panose="020B0604030504040204" pitchFamily="34" charset="0"/>
                <a:cs typeface="Verdana" panose="020B0604030504040204" pitchFamily="34" charset="0"/>
              </a:rPr>
              <a:t>Écoute dynamique et gestion des rumeurs.</a:t>
            </a:r>
            <a:endParaRPr lang="en-US" sz="2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22219070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8300" y="252275"/>
            <a:ext cx="11823700" cy="5632311"/>
          </a:xfrm>
          <a:prstGeom prst="rect">
            <a:avLst/>
          </a:prstGeom>
        </p:spPr>
        <p:txBody>
          <a:bodyPr wrap="square">
            <a:spAutoFit/>
          </a:bodyPr>
          <a:lstStyle/>
          <a:p>
            <a:pPr algn="ctr"/>
            <a:r>
              <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rPr>
              <a:t>Points </a:t>
            </a:r>
            <a:r>
              <a:rPr lang="en-US" sz="2800" b="1" i="0" u="none" strike="noStrike" baseline="0" dirty="0" err="1" smtClean="0">
                <a:latin typeface="Verdana" panose="020B0604030504040204" pitchFamily="34" charset="0"/>
                <a:ea typeface="Verdana" panose="020B0604030504040204" pitchFamily="34" charset="0"/>
                <a:cs typeface="Verdana" panose="020B0604030504040204" pitchFamily="34" charset="0"/>
              </a:rPr>
              <a:t>d’Entrée</a:t>
            </a:r>
            <a:endPar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endPar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Les États Parties doivent désigner et maintenir les principales capacités requises dans les aéroports et les ports internationaux (et lorsque la situation l’exige pour des raisons de santé publique, un État Partie peut désigner des postes-frontières) chargées d’appliquer des mesures de santé publique nécessaires pour gérer divers risques pour la</a:t>
            </a:r>
          </a:p>
          <a:p>
            <a:r>
              <a:rPr lang="en-US"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santé </a:t>
            </a:r>
            <a:r>
              <a:rPr lang="en-US" sz="2400" b="0" i="0" u="none" strike="noStrike" baseline="0" dirty="0" err="1" smtClean="0">
                <a:latin typeface="Verdana" panose="020B0604030504040204" pitchFamily="34" charset="0"/>
                <a:ea typeface="Verdana" panose="020B0604030504040204" pitchFamily="34" charset="0"/>
                <a:cs typeface="Verdana" panose="020B0604030504040204" pitchFamily="34" charset="0"/>
              </a:rPr>
              <a:t>publique</a:t>
            </a:r>
            <a:r>
              <a:rPr lang="en-US"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Effet souhaité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Détection en temps utile des dangers potentiels survenant aux points d’entrée et action efficace.</a:t>
            </a:r>
          </a:p>
          <a:p>
            <a:endParaRPr lang="fr-FR" sz="1200" dirty="0" smtClean="0">
              <a:latin typeface="Verdana" panose="020B0604030504040204" pitchFamily="34" charset="0"/>
              <a:ea typeface="Verdana" panose="020B0604030504040204" pitchFamily="34" charset="0"/>
              <a:cs typeface="Verdana" panose="020B0604030504040204" pitchFamily="34" charset="0"/>
            </a:endParaRPr>
          </a:p>
          <a:p>
            <a:r>
              <a:rPr lang="fr-FR" sz="2400" b="1" dirty="0" smtClean="0">
                <a:latin typeface="Verdana" panose="020B0604030504040204" pitchFamily="34" charset="0"/>
                <a:ea typeface="Verdana" panose="020B0604030504040204" pitchFamily="34" charset="0"/>
                <a:cs typeface="Verdana" panose="020B0604030504040204" pitchFamily="34" charset="0"/>
              </a:rPr>
              <a:t>Indicateurs – </a:t>
            </a:r>
          </a:p>
          <a:p>
            <a:endParaRPr lang="fr-FR" sz="1200" b="1" dirty="0">
              <a:latin typeface="Verdana" panose="020B0604030504040204" pitchFamily="34" charset="0"/>
              <a:ea typeface="Verdana" panose="020B0604030504040204" pitchFamily="34" charset="0"/>
              <a:cs typeface="Verdana" panose="020B0604030504040204" pitchFamily="34" charset="0"/>
            </a:endParaRPr>
          </a:p>
          <a:p>
            <a:r>
              <a:rPr lang="fr-FR" sz="2400" b="1" dirty="0">
                <a:latin typeface="Verdana" panose="020B0604030504040204" pitchFamily="34" charset="0"/>
                <a:ea typeface="Verdana" panose="020B0604030504040204" pitchFamily="34" charset="0"/>
                <a:cs typeface="Verdana" panose="020B0604030504040204" pitchFamily="34" charset="0"/>
              </a:rPr>
              <a:t>PoE.1 </a:t>
            </a:r>
            <a:r>
              <a:rPr lang="fr-FR" sz="2400" dirty="0">
                <a:latin typeface="Verdana" panose="020B0604030504040204" pitchFamily="34" charset="0"/>
                <a:ea typeface="Verdana" panose="020B0604030504040204" pitchFamily="34" charset="0"/>
                <a:cs typeface="Verdana" panose="020B0604030504040204" pitchFamily="34" charset="0"/>
              </a:rPr>
              <a:t>Capacités de routine présentes aux points d’entrée. </a:t>
            </a:r>
            <a:endParaRPr lang="fr-FR" sz="2400" dirty="0" smtClean="0">
              <a:latin typeface="Verdana" panose="020B0604030504040204" pitchFamily="34" charset="0"/>
              <a:ea typeface="Verdana" panose="020B0604030504040204" pitchFamily="34" charset="0"/>
              <a:cs typeface="Verdana" panose="020B0604030504040204" pitchFamily="34" charset="0"/>
            </a:endParaRPr>
          </a:p>
          <a:p>
            <a:r>
              <a:rPr lang="fr-FR" sz="2400" b="1" dirty="0" smtClean="0">
                <a:latin typeface="Verdana" panose="020B0604030504040204" pitchFamily="34" charset="0"/>
                <a:ea typeface="Verdana" panose="020B0604030504040204" pitchFamily="34" charset="0"/>
                <a:cs typeface="Verdana" panose="020B0604030504040204" pitchFamily="34" charset="0"/>
              </a:rPr>
              <a:t>PoE.2</a:t>
            </a:r>
            <a:r>
              <a:rPr lang="fr-FR" sz="2400" dirty="0" smtClean="0">
                <a:latin typeface="Verdana" panose="020B0604030504040204" pitchFamily="34" charset="0"/>
                <a:ea typeface="Verdana" panose="020B0604030504040204" pitchFamily="34" charset="0"/>
                <a:cs typeface="Verdana" panose="020B0604030504040204" pitchFamily="34" charset="0"/>
              </a:rPr>
              <a:t> </a:t>
            </a:r>
            <a:r>
              <a:rPr lang="fr-FR" sz="2400" dirty="0">
                <a:latin typeface="Verdana" panose="020B0604030504040204" pitchFamily="34" charset="0"/>
                <a:ea typeface="Verdana" panose="020B0604030504040204" pitchFamily="34" charset="0"/>
                <a:cs typeface="Verdana" panose="020B0604030504040204" pitchFamily="34" charset="0"/>
              </a:rPr>
              <a:t>Action de santé publique efficace aux points d’entrée.</a:t>
            </a:r>
            <a:endParaRPr lang="en-US" sz="2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42312425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7800" y="127675"/>
            <a:ext cx="11658600" cy="6247864"/>
          </a:xfrm>
          <a:prstGeom prst="rect">
            <a:avLst/>
          </a:prstGeom>
        </p:spPr>
        <p:txBody>
          <a:bodyPr wrap="square">
            <a:spAutoFit/>
          </a:bodyPr>
          <a:lstStyle/>
          <a:p>
            <a:pPr algn="ctr"/>
            <a:r>
              <a:rPr lang="en-US" sz="2800" b="1" i="0" u="none" strike="noStrike" baseline="0" dirty="0" err="1" smtClean="0">
                <a:latin typeface="Verdana" panose="020B0604030504040204" pitchFamily="34" charset="0"/>
                <a:ea typeface="Verdana" panose="020B0604030504040204" pitchFamily="34" charset="0"/>
                <a:cs typeface="Verdana" panose="020B0604030504040204" pitchFamily="34" charset="0"/>
              </a:rPr>
              <a:t>Événements</a:t>
            </a:r>
            <a:r>
              <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rPr>
              <a:t> </a:t>
            </a:r>
            <a:r>
              <a:rPr lang="en-US" sz="2800" b="1" i="0" u="none" strike="noStrike" baseline="0" dirty="0" err="1" smtClean="0">
                <a:latin typeface="Verdana" panose="020B0604030504040204" pitchFamily="34" charset="0"/>
                <a:ea typeface="Verdana" panose="020B0604030504040204" pitchFamily="34" charset="0"/>
                <a:cs typeface="Verdana" panose="020B0604030504040204" pitchFamily="34" charset="0"/>
              </a:rPr>
              <a:t>d’Origine</a:t>
            </a:r>
            <a:r>
              <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rPr>
              <a:t> </a:t>
            </a:r>
            <a:r>
              <a:rPr lang="en-US" sz="2800" b="1" i="0" u="none" strike="noStrike" baseline="0" dirty="0" err="1" smtClean="0">
                <a:latin typeface="Verdana" panose="020B0604030504040204" pitchFamily="34" charset="0"/>
                <a:ea typeface="Verdana" panose="020B0604030504040204" pitchFamily="34" charset="0"/>
                <a:cs typeface="Verdana" panose="020B0604030504040204" pitchFamily="34" charset="0"/>
              </a:rPr>
              <a:t>Chimique</a:t>
            </a:r>
            <a:endPar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Les États Parties doivent avoir des capacités de surveillance et de riposte aux événements/risques d’origine chimique. Cela nécessite une communication et une collaboration efficaces entre les secteurs chargés de la sécurité chimique, de l’industrie, des transports et de l’élimination sans risque des produits.</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Effet souhaité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Détection en temps utile et riposte efficace à des risques/événements d’origine chimique en collaboration avec d’autres secteurs chargés de la sécurité chimique, de l’industrie, des transports et de l’élimination sans risque des produits.</a:t>
            </a:r>
          </a:p>
          <a:p>
            <a:endParaRPr lang="fr-FR" sz="1200" dirty="0" smtClean="0">
              <a:latin typeface="Verdana" panose="020B0604030504040204" pitchFamily="34" charset="0"/>
              <a:ea typeface="Verdana" panose="020B0604030504040204" pitchFamily="34" charset="0"/>
              <a:cs typeface="Verdana" panose="020B0604030504040204" pitchFamily="34" charset="0"/>
            </a:endParaRPr>
          </a:p>
          <a:p>
            <a:r>
              <a:rPr lang="fr-FR" sz="2400" b="1" dirty="0" smtClean="0">
                <a:latin typeface="Verdana" panose="020B0604030504040204" pitchFamily="34" charset="0"/>
                <a:ea typeface="Verdana" panose="020B0604030504040204" pitchFamily="34" charset="0"/>
                <a:cs typeface="Verdana" panose="020B0604030504040204" pitchFamily="34" charset="0"/>
              </a:rPr>
              <a:t>Indicateurs - </a:t>
            </a:r>
            <a:endParaRPr lang="fr-FR" sz="2400" b="1" dirty="0">
              <a:latin typeface="Verdana" panose="020B0604030504040204" pitchFamily="34" charset="0"/>
              <a:ea typeface="Verdana" panose="020B0604030504040204" pitchFamily="34" charset="0"/>
              <a:cs typeface="Verdana" panose="020B0604030504040204" pitchFamily="34" charset="0"/>
            </a:endParaRPr>
          </a:p>
          <a:p>
            <a:r>
              <a:rPr lang="fr-FR" sz="2400" b="1" dirty="0">
                <a:latin typeface="Verdana" panose="020B0604030504040204" pitchFamily="34" charset="0"/>
                <a:ea typeface="Verdana" panose="020B0604030504040204" pitchFamily="34" charset="0"/>
                <a:cs typeface="Verdana" panose="020B0604030504040204" pitchFamily="34" charset="0"/>
              </a:rPr>
              <a:t>CE.1</a:t>
            </a:r>
            <a:r>
              <a:rPr lang="fr-FR" sz="2400" dirty="0">
                <a:latin typeface="Verdana" panose="020B0604030504040204" pitchFamily="34" charset="0"/>
                <a:ea typeface="Verdana" panose="020B0604030504040204" pitchFamily="34" charset="0"/>
                <a:cs typeface="Verdana" panose="020B0604030504040204" pitchFamily="34" charset="0"/>
              </a:rPr>
              <a:t> Mécanismes fonctionnels en place pour la détection et la riposte à des </a:t>
            </a:r>
            <a:r>
              <a:rPr lang="fr-FR" sz="2400" dirty="0" smtClean="0">
                <a:latin typeface="Verdana" panose="020B0604030504040204" pitchFamily="34" charset="0"/>
                <a:ea typeface="Verdana" panose="020B0604030504040204" pitchFamily="34" charset="0"/>
                <a:cs typeface="Verdana" panose="020B0604030504040204" pitchFamily="34" charset="0"/>
              </a:rPr>
              <a:t>événements/</a:t>
            </a:r>
            <a:r>
              <a:rPr lang="en-US" sz="2400" dirty="0" err="1" smtClean="0">
                <a:latin typeface="Verdana" panose="020B0604030504040204" pitchFamily="34" charset="0"/>
                <a:ea typeface="Verdana" panose="020B0604030504040204" pitchFamily="34" charset="0"/>
                <a:cs typeface="Verdana" panose="020B0604030504040204" pitchFamily="34" charset="0"/>
              </a:rPr>
              <a:t>urgences</a:t>
            </a:r>
            <a:r>
              <a:rPr lang="en-US" sz="2400" dirty="0" smtClean="0">
                <a:latin typeface="Verdana" panose="020B0604030504040204" pitchFamily="34" charset="0"/>
                <a:ea typeface="Verdana" panose="020B0604030504040204" pitchFamily="34" charset="0"/>
                <a:cs typeface="Verdana" panose="020B0604030504040204" pitchFamily="34" charset="0"/>
              </a:rPr>
              <a:t> </a:t>
            </a:r>
            <a:r>
              <a:rPr lang="en-US" sz="2400" dirty="0" err="1">
                <a:latin typeface="Verdana" panose="020B0604030504040204" pitchFamily="34" charset="0"/>
                <a:ea typeface="Verdana" panose="020B0604030504040204" pitchFamily="34" charset="0"/>
                <a:cs typeface="Verdana" panose="020B0604030504040204" pitchFamily="34" charset="0"/>
              </a:rPr>
              <a:t>d’origine</a:t>
            </a:r>
            <a:r>
              <a:rPr lang="en-US" sz="2400" dirty="0">
                <a:latin typeface="Verdana" panose="020B0604030504040204" pitchFamily="34" charset="0"/>
                <a:ea typeface="Verdana" panose="020B0604030504040204" pitchFamily="34" charset="0"/>
                <a:cs typeface="Verdana" panose="020B0604030504040204" pitchFamily="34" charset="0"/>
              </a:rPr>
              <a:t> </a:t>
            </a:r>
            <a:r>
              <a:rPr lang="en-US" sz="2400" dirty="0" err="1">
                <a:latin typeface="Verdana" panose="020B0604030504040204" pitchFamily="34" charset="0"/>
                <a:ea typeface="Verdana" panose="020B0604030504040204" pitchFamily="34" charset="0"/>
                <a:cs typeface="Verdana" panose="020B0604030504040204" pitchFamily="34" charset="0"/>
              </a:rPr>
              <a:t>chimique</a:t>
            </a:r>
            <a:r>
              <a:rPr lang="en-US" sz="2400" dirty="0">
                <a:latin typeface="Verdana" panose="020B0604030504040204" pitchFamily="34" charset="0"/>
                <a:ea typeface="Verdana" panose="020B0604030504040204" pitchFamily="34" charset="0"/>
                <a:cs typeface="Verdana" panose="020B0604030504040204" pitchFamily="34" charset="0"/>
              </a:rPr>
              <a:t>.</a:t>
            </a:r>
          </a:p>
          <a:p>
            <a:r>
              <a:rPr lang="fr-FR" sz="2400" b="1" dirty="0">
                <a:latin typeface="Verdana" panose="020B0604030504040204" pitchFamily="34" charset="0"/>
                <a:ea typeface="Verdana" panose="020B0604030504040204" pitchFamily="34" charset="0"/>
                <a:cs typeface="Verdana" panose="020B0604030504040204" pitchFamily="34" charset="0"/>
              </a:rPr>
              <a:t>CE.2</a:t>
            </a:r>
            <a:r>
              <a:rPr lang="fr-FR" sz="2400" dirty="0">
                <a:latin typeface="Verdana" panose="020B0604030504040204" pitchFamily="34" charset="0"/>
                <a:ea typeface="Verdana" panose="020B0604030504040204" pitchFamily="34" charset="0"/>
                <a:cs typeface="Verdana" panose="020B0604030504040204" pitchFamily="34" charset="0"/>
              </a:rPr>
              <a:t> Environnement favorable à la gestion d’événements d’origine chimique.</a:t>
            </a:r>
            <a:endParaRPr lang="en-US" sz="2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2101532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9100" y="201475"/>
            <a:ext cx="11315700" cy="6063198"/>
          </a:xfrm>
          <a:prstGeom prst="rect">
            <a:avLst/>
          </a:prstGeom>
        </p:spPr>
        <p:txBody>
          <a:bodyPr wrap="square">
            <a:spAutoFit/>
          </a:bodyPr>
          <a:lstStyle/>
          <a:p>
            <a:pPr algn="ctr"/>
            <a:r>
              <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rPr>
              <a:t>Situations </a:t>
            </a:r>
            <a:r>
              <a:rPr lang="en-US" sz="2800" b="1" i="0" u="none" strike="noStrike" baseline="0" dirty="0" err="1" smtClean="0">
                <a:latin typeface="Verdana" panose="020B0604030504040204" pitchFamily="34" charset="0"/>
                <a:ea typeface="Verdana" panose="020B0604030504040204" pitchFamily="34" charset="0"/>
                <a:cs typeface="Verdana" panose="020B0604030504040204" pitchFamily="34" charset="0"/>
              </a:rPr>
              <a:t>d’Urgence</a:t>
            </a:r>
            <a:r>
              <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rPr>
              <a:t> </a:t>
            </a:r>
            <a:r>
              <a:rPr lang="en-US" sz="2800" b="1" i="0" u="none" strike="noStrike" baseline="0" dirty="0" err="1" smtClean="0">
                <a:latin typeface="Verdana" panose="020B0604030504040204" pitchFamily="34" charset="0"/>
                <a:ea typeface="Verdana" panose="020B0604030504040204" pitchFamily="34" charset="0"/>
                <a:cs typeface="Verdana" panose="020B0604030504040204" pitchFamily="34" charset="0"/>
              </a:rPr>
              <a:t>Radiologique</a:t>
            </a:r>
            <a:endPar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Les États Parties doivent avoir des capacités de surveillance et de riposte aux dangers/événements/urgences radionucléaires. Cela nécessite une communication et une collaboration efficaces parmi les secteurs responsables de la gestion des produits radionucléaires.</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Effet souhaité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Détection en temps utile et riposte efficace à des dangers/événements/urgences radionucléaires potentiels en collaboration avec les autres secteurs responsables de la gestion des produits radionucléaires.</a:t>
            </a:r>
          </a:p>
          <a:p>
            <a:endParaRPr lang="fr-FR" sz="1200" b="1" dirty="0" smtClean="0">
              <a:latin typeface="Verdana" panose="020B0604030504040204" pitchFamily="34" charset="0"/>
              <a:ea typeface="Verdana" panose="020B0604030504040204" pitchFamily="34" charset="0"/>
              <a:cs typeface="Verdana" panose="020B0604030504040204" pitchFamily="34" charset="0"/>
            </a:endParaRPr>
          </a:p>
          <a:p>
            <a:r>
              <a:rPr lang="fr-FR" sz="2400" b="1" dirty="0" smtClean="0">
                <a:latin typeface="Verdana" panose="020B0604030504040204" pitchFamily="34" charset="0"/>
                <a:ea typeface="Verdana" panose="020B0604030504040204" pitchFamily="34" charset="0"/>
                <a:cs typeface="Verdana" panose="020B0604030504040204" pitchFamily="34" charset="0"/>
              </a:rPr>
              <a:t>Indicateurs - </a:t>
            </a:r>
            <a:endParaRPr lang="fr-FR" sz="2400" b="1" dirty="0">
              <a:latin typeface="Verdana" panose="020B0604030504040204" pitchFamily="34" charset="0"/>
              <a:ea typeface="Verdana" panose="020B0604030504040204" pitchFamily="34" charset="0"/>
              <a:cs typeface="Verdana" panose="020B0604030504040204" pitchFamily="34" charset="0"/>
            </a:endParaRPr>
          </a:p>
          <a:p>
            <a:r>
              <a:rPr lang="fr-FR" sz="2400" b="1" dirty="0">
                <a:latin typeface="Verdana" panose="020B0604030504040204" pitchFamily="34" charset="0"/>
                <a:ea typeface="Verdana" panose="020B0604030504040204" pitchFamily="34" charset="0"/>
                <a:cs typeface="Verdana" panose="020B0604030504040204" pitchFamily="34" charset="0"/>
              </a:rPr>
              <a:t>RE.1 </a:t>
            </a:r>
            <a:r>
              <a:rPr lang="fr-FR" sz="2400" dirty="0">
                <a:latin typeface="Verdana" panose="020B0604030504040204" pitchFamily="34" charset="0"/>
                <a:ea typeface="Verdana" panose="020B0604030504040204" pitchFamily="34" charset="0"/>
                <a:cs typeface="Verdana" panose="020B0604030504040204" pitchFamily="34" charset="0"/>
              </a:rPr>
              <a:t>Mécanismes fonctionnels en place pour la détection et la riposte </a:t>
            </a:r>
            <a:r>
              <a:rPr lang="fr-FR" sz="2400" dirty="0" smtClean="0">
                <a:latin typeface="Verdana" panose="020B0604030504040204" pitchFamily="34" charset="0"/>
                <a:ea typeface="Verdana" panose="020B0604030504040204" pitchFamily="34" charset="0"/>
                <a:cs typeface="Verdana" panose="020B0604030504040204" pitchFamily="34" charset="0"/>
              </a:rPr>
              <a:t>aux situations </a:t>
            </a:r>
            <a:r>
              <a:rPr lang="fr-FR" sz="2400" dirty="0">
                <a:latin typeface="Verdana" panose="020B0604030504040204" pitchFamily="34" charset="0"/>
                <a:ea typeface="Verdana" panose="020B0604030504040204" pitchFamily="34" charset="0"/>
                <a:cs typeface="Verdana" panose="020B0604030504040204" pitchFamily="34" charset="0"/>
              </a:rPr>
              <a:t>d’urgence radiologique et nucléaire.</a:t>
            </a:r>
          </a:p>
          <a:p>
            <a:r>
              <a:rPr lang="fr-FR" sz="2400" b="1" dirty="0">
                <a:latin typeface="Verdana" panose="020B0604030504040204" pitchFamily="34" charset="0"/>
                <a:ea typeface="Verdana" panose="020B0604030504040204" pitchFamily="34" charset="0"/>
                <a:cs typeface="Verdana" panose="020B0604030504040204" pitchFamily="34" charset="0"/>
              </a:rPr>
              <a:t>RE.2</a:t>
            </a:r>
            <a:r>
              <a:rPr lang="fr-FR" sz="2400" dirty="0">
                <a:latin typeface="Verdana" panose="020B0604030504040204" pitchFamily="34" charset="0"/>
                <a:ea typeface="Verdana" panose="020B0604030504040204" pitchFamily="34" charset="0"/>
                <a:cs typeface="Verdana" panose="020B0604030504040204" pitchFamily="34" charset="0"/>
              </a:rPr>
              <a:t> Environnement favorable à la gestion des situations </a:t>
            </a:r>
            <a:r>
              <a:rPr lang="fr-FR" sz="2400" dirty="0" smtClean="0">
                <a:latin typeface="Verdana" panose="020B0604030504040204" pitchFamily="34" charset="0"/>
                <a:ea typeface="Verdana" panose="020B0604030504040204" pitchFamily="34" charset="0"/>
                <a:cs typeface="Verdana" panose="020B0604030504040204" pitchFamily="34" charset="0"/>
              </a:rPr>
              <a:t>d’urgence </a:t>
            </a:r>
            <a:r>
              <a:rPr lang="en-US" sz="2400" dirty="0" err="1" smtClean="0">
                <a:latin typeface="Verdana" panose="020B0604030504040204" pitchFamily="34" charset="0"/>
                <a:ea typeface="Verdana" panose="020B0604030504040204" pitchFamily="34" charset="0"/>
                <a:cs typeface="Verdana" panose="020B0604030504040204" pitchFamily="34" charset="0"/>
              </a:rPr>
              <a:t>radiologique</a:t>
            </a:r>
            <a:endParaRPr lang="en-US" sz="2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36651231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87191" y="1252249"/>
            <a:ext cx="6922088" cy="769441"/>
          </a:xfrm>
          <a:prstGeom prst="rect">
            <a:avLst/>
          </a:prstGeom>
        </p:spPr>
        <p:txBody>
          <a:bodyPr wrap="none">
            <a:spAutoFit/>
          </a:bodyPr>
          <a:lstStyle/>
          <a:p>
            <a:r>
              <a:rPr lang="fr-FR" sz="4400" dirty="0">
                <a:latin typeface="Verdana" panose="020B0604030504040204" pitchFamily="34" charset="0"/>
                <a:ea typeface="Verdana" panose="020B0604030504040204" pitchFamily="34" charset="0"/>
                <a:cs typeface="Verdana" panose="020B0604030504040204" pitchFamily="34" charset="0"/>
              </a:rPr>
              <a:t>Discussion et </a:t>
            </a:r>
            <a:r>
              <a:rPr lang="fr-FR" sz="4400" dirty="0" smtClean="0">
                <a:latin typeface="Verdana" panose="020B0604030504040204" pitchFamily="34" charset="0"/>
                <a:ea typeface="Verdana" panose="020B0604030504040204" pitchFamily="34" charset="0"/>
                <a:cs typeface="Verdana" panose="020B0604030504040204" pitchFamily="34" charset="0"/>
              </a:rPr>
              <a:t>Questions</a:t>
            </a:r>
            <a:endParaRPr lang="fr-FR" sz="4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887608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17714"/>
            <a:ext cx="10983686" cy="653512"/>
          </a:xfrm>
          <a:prstGeom prst="rect">
            <a:avLst/>
          </a:prstGeom>
        </p:spPr>
        <p:txBody>
          <a:bodyPr wrap="square">
            <a:spAutoFit/>
          </a:bodyPr>
          <a:lstStyle/>
          <a:p>
            <a:pPr algn="ctr">
              <a:lnSpc>
                <a:spcPct val="115000"/>
              </a:lnSpc>
              <a:tabLst>
                <a:tab pos="457200" algn="l"/>
                <a:tab pos="2033270" algn="l"/>
              </a:tabLst>
            </a:pPr>
            <a:r>
              <a:rPr lang="fr-FR" sz="3400" dirty="0" smtClean="0">
                <a:latin typeface="Verdana" panose="020B0604030504040204" pitchFamily="34" charset="0"/>
                <a:ea typeface="Verdana" panose="020B0604030504040204" pitchFamily="34" charset="0"/>
                <a:cs typeface="Verdana" panose="020B0604030504040204" pitchFamily="34" charset="0"/>
              </a:rPr>
              <a:t>Les 19 Domaines Techniques de </a:t>
            </a:r>
            <a:r>
              <a:rPr lang="fr-ML" sz="3400" dirty="0" smtClean="0">
                <a:effectLst/>
                <a:latin typeface="Verdana" panose="020B0604030504040204" pitchFamily="34" charset="0"/>
                <a:ea typeface="Verdana" panose="020B0604030504040204" pitchFamily="34" charset="0"/>
                <a:cs typeface="Verdana" panose="020B0604030504040204" pitchFamily="34" charset="0"/>
              </a:rPr>
              <a:t>L’Outil</a:t>
            </a:r>
            <a:endParaRPr lang="fr-FR" sz="3400" dirty="0" smtClean="0"/>
          </a:p>
        </p:txBody>
      </p:sp>
      <p:graphicFrame>
        <p:nvGraphicFramePr>
          <p:cNvPr id="3" name="Table 2"/>
          <p:cNvGraphicFramePr>
            <a:graphicFrameLocks noGrp="1"/>
          </p:cNvGraphicFramePr>
          <p:nvPr>
            <p:extLst>
              <p:ext uri="{D42A27DB-BD31-4B8C-83A1-F6EECF244321}">
                <p14:modId xmlns:p14="http://schemas.microsoft.com/office/powerpoint/2010/main" xmlns="" val="1772039692"/>
              </p:ext>
            </p:extLst>
          </p:nvPr>
        </p:nvGraphicFramePr>
        <p:xfrm>
          <a:off x="610296" y="947144"/>
          <a:ext cx="9763093" cy="5888736"/>
        </p:xfrm>
        <a:graphic>
          <a:graphicData uri="http://schemas.openxmlformats.org/drawingml/2006/table">
            <a:tbl>
              <a:tblPr firstRow="1" firstCol="1" bandRow="1">
                <a:tableStyleId>{5C22544A-7EE6-4342-B048-85BDC9FD1C3A}</a:tableStyleId>
              </a:tblPr>
              <a:tblGrid>
                <a:gridCol w="9763093"/>
              </a:tblGrid>
              <a:tr h="403673">
                <a:tc>
                  <a:txBody>
                    <a:bodyPr/>
                    <a:lstStyle/>
                    <a:p>
                      <a:pPr marL="0" marR="0" algn="l">
                        <a:lnSpc>
                          <a:spcPct val="115000"/>
                        </a:lnSpc>
                        <a:spcBef>
                          <a:spcPts val="0"/>
                        </a:spcBef>
                        <a:spcAft>
                          <a:spcPts val="0"/>
                        </a:spcAft>
                      </a:pPr>
                      <a:r>
                        <a:rPr lang="fr-FR" sz="24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Prévenir</a:t>
                      </a:r>
                      <a:endParaRPr lang="en-US" sz="24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 Législation Nationale</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Politique et Financement</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Coordination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 RSI, Communication et </a:t>
                      </a: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Plaidoyer</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 Résistance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antimicrobienne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4. Zoonose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5. Sécurité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alimentaire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6. Sûreté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et la sécurité biologique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7. Vaccination</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3673">
                <a:tc>
                  <a:txBody>
                    <a:bodyPr/>
                    <a:lstStyle/>
                    <a:p>
                      <a:pPr marL="0" marR="0" algn="l">
                        <a:lnSpc>
                          <a:spcPct val="115000"/>
                        </a:lnSpc>
                        <a:spcBef>
                          <a:spcPts val="0"/>
                        </a:spcBef>
                        <a:spcAft>
                          <a:spcPts val="0"/>
                        </a:spcAft>
                      </a:pPr>
                      <a:endParaRPr lang="fr-FR" sz="24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gn="l">
                        <a:lnSpc>
                          <a:spcPct val="115000"/>
                        </a:lnSpc>
                        <a:spcBef>
                          <a:spcPts val="0"/>
                        </a:spcBef>
                        <a:spcAft>
                          <a:spcPts val="0"/>
                        </a:spcAft>
                      </a:pPr>
                      <a:r>
                        <a:rPr lang="fr-FR" sz="24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Détecter</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3673">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 Système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 laboratoire national</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3673">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Surveillance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en temps réel</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3673">
                <a:tc>
                  <a:txBody>
                    <a:bodyPr/>
                    <a:lstStyle/>
                    <a:p>
                      <a:pPr marL="0" marR="0" algn="just">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 Notification</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403673">
                <a:tc>
                  <a:txBody>
                    <a:bodyPr/>
                    <a:lstStyle/>
                    <a:p>
                      <a:pPr marL="0" marR="0" algn="just">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4. Développement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des ressources humaines</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xmlns="" val="1037479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15685"/>
            <a:ext cx="10983686" cy="729430"/>
          </a:xfrm>
          <a:prstGeom prst="rect">
            <a:avLst/>
          </a:prstGeom>
        </p:spPr>
        <p:txBody>
          <a:bodyPr wrap="square">
            <a:spAutoFit/>
          </a:bodyPr>
          <a:lstStyle/>
          <a:p>
            <a:pPr algn="ctr">
              <a:lnSpc>
                <a:spcPct val="115000"/>
              </a:lnSpc>
              <a:tabLst>
                <a:tab pos="457200" algn="l"/>
                <a:tab pos="2033270" algn="l"/>
              </a:tabLst>
            </a:pPr>
            <a:r>
              <a:rPr lang="fr-FR" sz="3600" dirty="0" smtClean="0">
                <a:latin typeface="Verdana" panose="020B0604030504040204" pitchFamily="34" charset="0"/>
                <a:ea typeface="Verdana" panose="020B0604030504040204" pitchFamily="34" charset="0"/>
                <a:cs typeface="Verdana" panose="020B0604030504040204" pitchFamily="34" charset="0"/>
              </a:rPr>
              <a:t>Les 19 Domaines Techniques de </a:t>
            </a:r>
            <a:r>
              <a:rPr lang="fr-ML" sz="3600" dirty="0" smtClean="0">
                <a:effectLst/>
                <a:latin typeface="Verdana" panose="020B0604030504040204" pitchFamily="34" charset="0"/>
                <a:ea typeface="Verdana" panose="020B0604030504040204" pitchFamily="34" charset="0"/>
                <a:cs typeface="Verdana" panose="020B0604030504040204" pitchFamily="34" charset="0"/>
              </a:rPr>
              <a:t>L’Outil</a:t>
            </a:r>
            <a:endParaRPr lang="fr-FR" sz="1400" dirty="0" smtClean="0"/>
          </a:p>
        </p:txBody>
      </p:sp>
      <p:graphicFrame>
        <p:nvGraphicFramePr>
          <p:cNvPr id="3" name="Table 2"/>
          <p:cNvGraphicFramePr>
            <a:graphicFrameLocks noGrp="1"/>
          </p:cNvGraphicFramePr>
          <p:nvPr>
            <p:extLst>
              <p:ext uri="{D42A27DB-BD31-4B8C-83A1-F6EECF244321}">
                <p14:modId xmlns:p14="http://schemas.microsoft.com/office/powerpoint/2010/main" xmlns="" val="324904285"/>
              </p:ext>
            </p:extLst>
          </p:nvPr>
        </p:nvGraphicFramePr>
        <p:xfrm>
          <a:off x="1046419" y="947149"/>
          <a:ext cx="10949638" cy="5493180"/>
        </p:xfrm>
        <a:graphic>
          <a:graphicData uri="http://schemas.openxmlformats.org/drawingml/2006/table">
            <a:tbl>
              <a:tblPr firstRow="1" firstCol="1" bandRow="1">
                <a:tableStyleId>{5C22544A-7EE6-4342-B048-85BDC9FD1C3A}</a:tableStyleId>
              </a:tblPr>
              <a:tblGrid>
                <a:gridCol w="10949638"/>
              </a:tblGrid>
              <a:tr h="402336">
                <a:tc>
                  <a:txBody>
                    <a:bodyPr/>
                    <a:lstStyle/>
                    <a:p>
                      <a:pPr marL="0" marR="0" algn="l">
                        <a:lnSpc>
                          <a:spcPct val="115000"/>
                        </a:lnSpc>
                        <a:spcBef>
                          <a:spcPts val="0"/>
                        </a:spcBef>
                        <a:spcAft>
                          <a:spcPts val="0"/>
                        </a:spcAft>
                      </a:pPr>
                      <a:endParaRPr lang="fr-FR" sz="24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gn="l">
                        <a:lnSpc>
                          <a:spcPct val="115000"/>
                        </a:lnSpc>
                        <a:spcBef>
                          <a:spcPts val="0"/>
                        </a:spcBef>
                        <a:spcAft>
                          <a:spcPts val="0"/>
                        </a:spcAft>
                      </a:pPr>
                      <a:r>
                        <a:rPr lang="fr-FR" sz="24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Riposter</a:t>
                      </a:r>
                      <a:endParaRPr lang="en-US" sz="24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  Préparation</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Interventions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d’urgence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 Lien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entre la santé publique et les autorités chargées de la sécurité</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4. Moyens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médicaux et déploiement du personnel</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5. Communication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sur les risques</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l">
                        <a:lnSpc>
                          <a:spcPct val="115000"/>
                        </a:lnSpc>
                        <a:spcBef>
                          <a:spcPts val="0"/>
                        </a:spcBef>
                        <a:spcAft>
                          <a:spcPts val="0"/>
                        </a:spcAft>
                      </a:pPr>
                      <a:endParaRPr lang="en-US" sz="24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gn="l">
                        <a:lnSpc>
                          <a:spcPct val="115000"/>
                        </a:lnSpc>
                        <a:spcBef>
                          <a:spcPts val="0"/>
                        </a:spcBef>
                        <a:spcAft>
                          <a:spcPts val="0"/>
                        </a:spcAft>
                      </a:pPr>
                      <a:r>
                        <a:rPr lang="en-US" sz="2400" b="1"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Autres</a:t>
                      </a:r>
                      <a:r>
                        <a:rPr lang="en-US" sz="2400" b="1" baseline="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just">
                        <a:lnSpc>
                          <a:spcPct val="115000"/>
                        </a:lnSpc>
                        <a:spcBef>
                          <a:spcPts val="0"/>
                        </a:spcBef>
                        <a:spcAft>
                          <a:spcPts val="0"/>
                        </a:spcAft>
                      </a:pP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 Points</a:t>
                      </a:r>
                      <a:r>
                        <a:rPr lang="en-US" sz="2400" b="0" baseline="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en-US" sz="2400" b="0" baseline="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d’entrée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just">
                        <a:lnSpc>
                          <a:spcPct val="115000"/>
                        </a:lnSpc>
                        <a:spcBef>
                          <a:spcPts val="0"/>
                        </a:spcBef>
                        <a:spcAft>
                          <a:spcPts val="0"/>
                        </a:spcAft>
                      </a:pP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a:t>
                      </a:r>
                      <a:r>
                        <a:rPr lang="fr-FR" sz="2400" b="0" noProof="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Ev</a:t>
                      </a: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é</a:t>
                      </a:r>
                      <a:r>
                        <a:rPr lang="fr-FR" sz="2400" b="0" noProof="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nements</a:t>
                      </a: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d’origine</a:t>
                      </a: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chimique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02336">
                <a:tc>
                  <a:txBody>
                    <a:bodyPr/>
                    <a:lstStyle/>
                    <a:p>
                      <a:pPr marL="0" marR="0" algn="just">
                        <a:lnSpc>
                          <a:spcPct val="115000"/>
                        </a:lnSpc>
                        <a:spcBef>
                          <a:spcPts val="0"/>
                        </a:spcBef>
                        <a:spcAft>
                          <a:spcPts val="0"/>
                        </a:spcAft>
                      </a:pP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 Situations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d’urgence</a:t>
                      </a: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radiologique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445692">
                <a:tc>
                  <a:txBody>
                    <a:bodyPr/>
                    <a:lstStyle/>
                    <a:p>
                      <a:pPr marL="0" marR="0" algn="just">
                        <a:lnSpc>
                          <a:spcPct val="115000"/>
                        </a:lnSpc>
                        <a:spcBef>
                          <a:spcPts val="0"/>
                        </a:spcBef>
                        <a:spcAft>
                          <a:spcPts val="0"/>
                        </a:spcAft>
                      </a:pP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xmlns="" val="25380863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63600" y="0"/>
            <a:ext cx="10922000" cy="7201972"/>
          </a:xfrm>
          <a:prstGeom prst="rect">
            <a:avLst/>
          </a:prstGeom>
        </p:spPr>
        <p:txBody>
          <a:bodyPr wrap="square">
            <a:spAutoFit/>
          </a:bodyPr>
          <a:lstStyle/>
          <a:p>
            <a:pPr algn="ctr" fontAlgn="t"/>
            <a:r>
              <a:rPr lang="fr-FR" sz="2400" b="1" dirty="0" smtClean="0">
                <a:latin typeface="Verdana" panose="020B0604030504040204" pitchFamily="34" charset="0"/>
                <a:ea typeface="Verdana" panose="020B0604030504040204" pitchFamily="34" charset="0"/>
                <a:cs typeface="Verdana" panose="020B0604030504040204" pitchFamily="34" charset="0"/>
              </a:rPr>
              <a:t>Prévenir:</a:t>
            </a:r>
            <a:r>
              <a:rPr lang="en-US" sz="2400" dirty="0" smtClean="0">
                <a:latin typeface="Verdana" panose="020B0604030504040204" pitchFamily="34" charset="0"/>
                <a:ea typeface="Verdana" panose="020B0604030504040204" pitchFamily="34" charset="0"/>
                <a:cs typeface="Verdana" panose="020B0604030504040204" pitchFamily="34" charset="0"/>
              </a:rPr>
              <a:t>  </a:t>
            </a:r>
            <a:r>
              <a:rPr lang="fr-FR" sz="2400" b="1" dirty="0" smtClean="0">
                <a:latin typeface="Verdana" panose="020B0604030504040204" pitchFamily="34" charset="0"/>
                <a:ea typeface="Verdana" panose="020B0604030504040204" pitchFamily="34" charset="0"/>
                <a:cs typeface="Verdana" panose="020B0604030504040204" pitchFamily="34" charset="0"/>
              </a:rPr>
              <a:t>1</a:t>
            </a:r>
            <a:r>
              <a:rPr lang="fr-FR" sz="2400" b="1" dirty="0">
                <a:latin typeface="Verdana" panose="020B0604030504040204" pitchFamily="34" charset="0"/>
                <a:ea typeface="Verdana" panose="020B0604030504040204" pitchFamily="34" charset="0"/>
                <a:cs typeface="Verdana" panose="020B0604030504040204" pitchFamily="34" charset="0"/>
              </a:rPr>
              <a:t>. </a:t>
            </a:r>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Législation, Politique et Financements Nationaux</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Les États membres doivent disposer d’un cadre juridique adéquat pour les appuyer, et leur permettre de s’acquitter de leurs obligations et de faire valoir leurs droits, afin de respecter et d’appliquer le RSI (2005). </a:t>
            </a:r>
            <a:endPar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Effet souhaité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La législation, les lois, la réglementation, les prescriptions administratives, les politiques ou autres instruments  du gouvernement, ainsi que le budget en place, appuient l’application du RSI de manière satisfaisante.</a:t>
            </a:r>
          </a:p>
          <a:p>
            <a:endParaRPr lang="fr-FR" sz="1200" dirty="0">
              <a:latin typeface="Verdana" panose="020B0604030504040204" pitchFamily="34" charset="0"/>
              <a:ea typeface="Verdana" panose="020B0604030504040204" pitchFamily="34" charset="0"/>
              <a:cs typeface="Verdana" panose="020B0604030504040204" pitchFamily="34" charset="0"/>
            </a:endParaRPr>
          </a:p>
          <a:p>
            <a:r>
              <a:rPr lang="fr-FR" sz="2400" b="1" dirty="0" smtClean="0">
                <a:latin typeface="Verdana" panose="020B0604030504040204" pitchFamily="34" charset="0"/>
                <a:ea typeface="Verdana" panose="020B0604030504040204" pitchFamily="34" charset="0"/>
                <a:cs typeface="Verdana" panose="020B0604030504040204" pitchFamily="34" charset="0"/>
              </a:rPr>
              <a:t>Indicateurs- </a:t>
            </a:r>
          </a:p>
          <a:p>
            <a:endParaRPr lang="fr-FR" sz="1200" dirty="0">
              <a:latin typeface="Verdana" panose="020B0604030504040204" pitchFamily="34" charset="0"/>
              <a:ea typeface="Verdana" panose="020B0604030504040204" pitchFamily="34" charset="0"/>
              <a:cs typeface="Verdana" panose="020B0604030504040204" pitchFamily="34" charset="0"/>
            </a:endParaRPr>
          </a:p>
          <a:p>
            <a:r>
              <a:rPr lang="fr-FR" sz="2400" b="1" dirty="0">
                <a:latin typeface="Verdana" panose="020B0604030504040204" pitchFamily="34" charset="0"/>
                <a:ea typeface="Verdana" panose="020B0604030504040204" pitchFamily="34" charset="0"/>
                <a:cs typeface="Verdana" panose="020B0604030504040204" pitchFamily="34" charset="0"/>
              </a:rPr>
              <a:t>P.1.1</a:t>
            </a:r>
            <a:r>
              <a:rPr lang="fr-FR" sz="2400" dirty="0">
                <a:latin typeface="Verdana" panose="020B0604030504040204" pitchFamily="34" charset="0"/>
                <a:ea typeface="Verdana" panose="020B0604030504040204" pitchFamily="34" charset="0"/>
                <a:cs typeface="Verdana" panose="020B0604030504040204" pitchFamily="34" charset="0"/>
              </a:rPr>
              <a:t> La législation, les lois, la réglementation, les prescriptions administratives</a:t>
            </a:r>
            <a:r>
              <a:rPr lang="fr-FR" sz="2400" dirty="0" smtClean="0">
                <a:latin typeface="Verdana" panose="020B0604030504040204" pitchFamily="34" charset="0"/>
                <a:ea typeface="Verdana" panose="020B0604030504040204" pitchFamily="34" charset="0"/>
                <a:cs typeface="Verdana" panose="020B0604030504040204" pitchFamily="34" charset="0"/>
              </a:rPr>
              <a:t>, les </a:t>
            </a:r>
            <a:r>
              <a:rPr lang="fr-FR" sz="2400" dirty="0">
                <a:latin typeface="Verdana" panose="020B0604030504040204" pitchFamily="34" charset="0"/>
                <a:ea typeface="Verdana" panose="020B0604030504040204" pitchFamily="34" charset="0"/>
                <a:cs typeface="Verdana" panose="020B0604030504040204" pitchFamily="34" charset="0"/>
              </a:rPr>
              <a:t>politiques ou autres instruments du gouvernement en </a:t>
            </a:r>
            <a:r>
              <a:rPr lang="fr-FR" sz="2400" dirty="0" smtClean="0">
                <a:latin typeface="Verdana" panose="020B0604030504040204" pitchFamily="34" charset="0"/>
                <a:ea typeface="Verdana" panose="020B0604030504040204" pitchFamily="34" charset="0"/>
                <a:cs typeface="Verdana" panose="020B0604030504040204" pitchFamily="34" charset="0"/>
              </a:rPr>
              <a:t>place sont </a:t>
            </a:r>
            <a:r>
              <a:rPr lang="fr-FR" sz="2400" dirty="0">
                <a:latin typeface="Verdana" panose="020B0604030504040204" pitchFamily="34" charset="0"/>
                <a:ea typeface="Verdana" panose="020B0604030504040204" pitchFamily="34" charset="0"/>
                <a:cs typeface="Verdana" panose="020B0604030504040204" pitchFamily="34" charset="0"/>
              </a:rPr>
              <a:t>suffisants pour pouvoir appliquer le RSI.</a:t>
            </a:r>
          </a:p>
          <a:p>
            <a:endParaRPr lang="fr-FR" sz="1200" dirty="0" smtClean="0">
              <a:latin typeface="Verdana" panose="020B0604030504040204" pitchFamily="34" charset="0"/>
              <a:ea typeface="Verdana" panose="020B0604030504040204" pitchFamily="34" charset="0"/>
              <a:cs typeface="Verdana" panose="020B0604030504040204" pitchFamily="34" charset="0"/>
            </a:endParaRPr>
          </a:p>
          <a:p>
            <a:r>
              <a:rPr lang="fr-FR" sz="2400" b="1" dirty="0" smtClean="0">
                <a:latin typeface="Verdana" panose="020B0604030504040204" pitchFamily="34" charset="0"/>
                <a:ea typeface="Verdana" panose="020B0604030504040204" pitchFamily="34" charset="0"/>
                <a:cs typeface="Verdana" panose="020B0604030504040204" pitchFamily="34" charset="0"/>
              </a:rPr>
              <a:t>P.1.2</a:t>
            </a:r>
            <a:r>
              <a:rPr lang="fr-FR" sz="2400" dirty="0" smtClean="0">
                <a:latin typeface="Verdana" panose="020B0604030504040204" pitchFamily="34" charset="0"/>
                <a:ea typeface="Verdana" panose="020B0604030504040204" pitchFamily="34" charset="0"/>
                <a:cs typeface="Verdana" panose="020B0604030504040204" pitchFamily="34" charset="0"/>
              </a:rPr>
              <a:t> </a:t>
            </a:r>
            <a:r>
              <a:rPr lang="fr-FR" sz="2400" dirty="0">
                <a:latin typeface="Verdana" panose="020B0604030504040204" pitchFamily="34" charset="0"/>
                <a:ea typeface="Verdana" panose="020B0604030504040204" pitchFamily="34" charset="0"/>
                <a:cs typeface="Verdana" panose="020B0604030504040204" pitchFamily="34" charset="0"/>
              </a:rPr>
              <a:t>L’État peut démontrer qu’il a adapté et aligné la législation, </a:t>
            </a:r>
            <a:r>
              <a:rPr lang="fr-FR" sz="2400" dirty="0" smtClean="0">
                <a:latin typeface="Verdana" panose="020B0604030504040204" pitchFamily="34" charset="0"/>
                <a:ea typeface="Verdana" panose="020B0604030504040204" pitchFamily="34" charset="0"/>
                <a:cs typeface="Verdana" panose="020B0604030504040204" pitchFamily="34" charset="0"/>
              </a:rPr>
              <a:t>les politiques </a:t>
            </a:r>
            <a:r>
              <a:rPr lang="fr-FR" sz="2400" dirty="0">
                <a:latin typeface="Verdana" panose="020B0604030504040204" pitchFamily="34" charset="0"/>
                <a:ea typeface="Verdana" panose="020B0604030504040204" pitchFamily="34" charset="0"/>
                <a:cs typeface="Verdana" panose="020B0604030504040204" pitchFamily="34" charset="0"/>
              </a:rPr>
              <a:t>et les dispositions administratives au niveau national </a:t>
            </a:r>
            <a:r>
              <a:rPr lang="fr-FR" sz="2400" dirty="0" smtClean="0">
                <a:latin typeface="Verdana" panose="020B0604030504040204" pitchFamily="34" charset="0"/>
                <a:ea typeface="Verdana" panose="020B0604030504040204" pitchFamily="34" charset="0"/>
                <a:cs typeface="Verdana" panose="020B0604030504040204" pitchFamily="34" charset="0"/>
              </a:rPr>
              <a:t>pour permettre </a:t>
            </a:r>
            <a:r>
              <a:rPr lang="fr-FR" sz="2400" dirty="0">
                <a:latin typeface="Verdana" panose="020B0604030504040204" pitchFamily="34" charset="0"/>
                <a:ea typeface="Verdana" panose="020B0604030504040204" pitchFamily="34" charset="0"/>
                <a:cs typeface="Verdana" panose="020B0604030504040204" pitchFamily="34" charset="0"/>
              </a:rPr>
              <a:t>l’application du RSI (2005).</a:t>
            </a:r>
            <a:endParaRPr lang="en-US" sz="2400" dirty="0">
              <a:latin typeface="Verdana" panose="020B0604030504040204" pitchFamily="34" charset="0"/>
              <a:ea typeface="Verdana" panose="020B0604030504040204" pitchFamily="34" charset="0"/>
              <a:cs typeface="Verdana" panose="020B0604030504040204" pitchFamily="34" charset="0"/>
            </a:endParaRPr>
          </a:p>
          <a:p>
            <a:endParaRPr lang="en-US"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26752236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06830"/>
            <a:ext cx="12191999" cy="6447919"/>
          </a:xfrm>
          <a:prstGeom prst="rect">
            <a:avLst/>
          </a:prstGeom>
        </p:spPr>
        <p:txBody>
          <a:bodyPr wrap="square">
            <a:spAutoFit/>
          </a:bodyPr>
          <a:lstStyle/>
          <a:p>
            <a:pPr algn="ctr"/>
            <a:r>
              <a:rPr lang="fr-FR" sz="2900" b="1" i="0" u="none" strike="noStrike" baseline="0" dirty="0" smtClean="0">
                <a:latin typeface="Verdana" panose="020B0604030504040204" pitchFamily="34" charset="0"/>
                <a:ea typeface="Verdana" panose="020B0604030504040204" pitchFamily="34" charset="0"/>
                <a:cs typeface="Verdana" panose="020B0604030504040204" pitchFamily="34" charset="0"/>
              </a:rPr>
              <a:t>Prévention: 2. Coordination, Communication</a:t>
            </a:r>
            <a:r>
              <a:rPr lang="fr-FR" sz="2900" b="1" i="0" u="none" strike="noStrike" dirty="0" smtClean="0">
                <a:latin typeface="Verdana" panose="020B0604030504040204" pitchFamily="34" charset="0"/>
                <a:ea typeface="Verdana" panose="020B0604030504040204" pitchFamily="34" charset="0"/>
                <a:cs typeface="Verdana" panose="020B0604030504040204" pitchFamily="34" charset="0"/>
              </a:rPr>
              <a:t> </a:t>
            </a:r>
            <a:r>
              <a:rPr lang="fr-FR" sz="2900" b="1" i="0" u="none" strike="noStrike" baseline="0" dirty="0" smtClean="0">
                <a:latin typeface="Verdana" panose="020B0604030504040204" pitchFamily="34" charset="0"/>
                <a:ea typeface="Verdana" panose="020B0604030504040204" pitchFamily="34" charset="0"/>
                <a:cs typeface="Verdana" panose="020B0604030504040204" pitchFamily="34" charset="0"/>
              </a:rPr>
              <a:t>et Promotion</a:t>
            </a:r>
          </a:p>
          <a:p>
            <a:endParaRPr lang="fr-FR"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–La coordination des ressources dans tout le pays, y compris le fonctionnement pérenne d’un point focal national RSI (PFN), qui est dans un centre national de communication pour le RSI (2005) est une exigence clé de l’application du RSI (2005). </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Effet souhaité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Un mécanisme fonctionnel de coordination, de communication et de partenariats multisectoriels/pluridisciplinaires en mesure de détecter, d’évaluer et de riposter à tout événement ou risque de santé publique. Un PFN accessible à tout moment pour communiquer avec les points de contact régionaux RSI de l’OMS et avec tous les</a:t>
            </a:r>
          </a:p>
          <a:p>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secteurs et autres parties prenantes concernés dans le pays.</a:t>
            </a:r>
          </a:p>
          <a:p>
            <a:endParaRPr lang="fr-FR" sz="1200" b="1" dirty="0" smtClean="0">
              <a:latin typeface="Verdana" panose="020B0604030504040204" pitchFamily="34" charset="0"/>
              <a:ea typeface="Verdana" panose="020B0604030504040204" pitchFamily="34" charset="0"/>
              <a:cs typeface="Verdana" panose="020B0604030504040204" pitchFamily="34" charset="0"/>
            </a:endParaRPr>
          </a:p>
          <a:p>
            <a:r>
              <a:rPr lang="fr-FR" sz="2400" b="1" dirty="0" smtClean="0">
                <a:latin typeface="Verdana" panose="020B0604030504040204" pitchFamily="34" charset="0"/>
                <a:ea typeface="Verdana" panose="020B0604030504040204" pitchFamily="34" charset="0"/>
                <a:cs typeface="Verdana" panose="020B0604030504040204" pitchFamily="34" charset="0"/>
              </a:rPr>
              <a:t>Indicateur- </a:t>
            </a:r>
            <a:endParaRPr lang="fr-FR" sz="2400" b="1" dirty="0">
              <a:latin typeface="Verdana" panose="020B0604030504040204" pitchFamily="34" charset="0"/>
              <a:ea typeface="Verdana" panose="020B0604030504040204" pitchFamily="34" charset="0"/>
              <a:cs typeface="Verdana" panose="020B0604030504040204" pitchFamily="34" charset="0"/>
            </a:endParaRPr>
          </a:p>
          <a:p>
            <a:endParaRPr lang="fr-FR" sz="1200" dirty="0">
              <a:latin typeface="Verdana" panose="020B0604030504040204" pitchFamily="34" charset="0"/>
              <a:ea typeface="Verdana" panose="020B0604030504040204" pitchFamily="34" charset="0"/>
              <a:cs typeface="Verdana" panose="020B0604030504040204" pitchFamily="34" charset="0"/>
            </a:endParaRPr>
          </a:p>
          <a:p>
            <a:r>
              <a:rPr lang="fr-FR" sz="2400" b="1" dirty="0">
                <a:latin typeface="Verdana" panose="020B0604030504040204" pitchFamily="34" charset="0"/>
                <a:ea typeface="Verdana" panose="020B0604030504040204" pitchFamily="34" charset="0"/>
                <a:cs typeface="Verdana" panose="020B0604030504040204" pitchFamily="34" charset="0"/>
              </a:rPr>
              <a:t>P.2.1 </a:t>
            </a:r>
            <a:r>
              <a:rPr lang="fr-FR" sz="2400" dirty="0">
                <a:latin typeface="Verdana" panose="020B0604030504040204" pitchFamily="34" charset="0"/>
                <a:ea typeface="Verdana" panose="020B0604030504040204" pitchFamily="34" charset="0"/>
                <a:cs typeface="Verdana" panose="020B0604030504040204" pitchFamily="34" charset="0"/>
              </a:rPr>
              <a:t>Un mécanisme fonctionnel est en place pour la coordination et l’intégration des secteurs concernés dans la mise en </a:t>
            </a:r>
            <a:r>
              <a:rPr lang="fr-FR" sz="2400" dirty="0" smtClean="0">
                <a:latin typeface="Verdana" panose="020B0604030504040204" pitchFamily="34" charset="0"/>
                <a:ea typeface="Verdana" panose="020B0604030504040204" pitchFamily="34" charset="0"/>
                <a:cs typeface="Verdana" panose="020B0604030504040204" pitchFamily="34" charset="0"/>
              </a:rPr>
              <a:t>œuvre </a:t>
            </a:r>
            <a:r>
              <a:rPr lang="fr-FR" sz="2400" dirty="0">
                <a:latin typeface="Verdana" panose="020B0604030504040204" pitchFamily="34" charset="0"/>
                <a:ea typeface="Verdana" panose="020B0604030504040204" pitchFamily="34" charset="0"/>
                <a:cs typeface="Verdana" panose="020B0604030504040204" pitchFamily="34" charset="0"/>
              </a:rPr>
              <a:t>du RSI.</a:t>
            </a:r>
            <a:endParaRPr lang="en-US" sz="2400" dirty="0">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xmlns="" val="35331052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5100" y="165100"/>
            <a:ext cx="12192000" cy="6555641"/>
          </a:xfrm>
          <a:prstGeom prst="rect">
            <a:avLst/>
          </a:prstGeom>
        </p:spPr>
        <p:txBody>
          <a:bodyPr wrap="square">
            <a:spAutoFit/>
          </a:bodyPr>
          <a:lstStyle/>
          <a:p>
            <a:pPr algn="ctr"/>
            <a:r>
              <a:rPr lang="fr-FR" sz="2400" b="1" dirty="0">
                <a:latin typeface="Verdana" panose="020B0604030504040204" pitchFamily="34" charset="0"/>
                <a:ea typeface="Verdana" panose="020B0604030504040204" pitchFamily="34" charset="0"/>
                <a:cs typeface="Verdana" panose="020B0604030504040204" pitchFamily="34" charset="0"/>
              </a:rPr>
              <a:t>Prévention: </a:t>
            </a:r>
            <a:r>
              <a:rPr lang="fr-FR" sz="2400" b="1" dirty="0" smtClean="0">
                <a:latin typeface="Verdana" panose="020B0604030504040204" pitchFamily="34" charset="0"/>
                <a:ea typeface="Verdana" panose="020B0604030504040204" pitchFamily="34" charset="0"/>
                <a:cs typeface="Verdana" panose="020B0604030504040204" pitchFamily="34" charset="0"/>
              </a:rPr>
              <a:t>3. </a:t>
            </a:r>
            <a:r>
              <a:rPr lang="en-US"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Résistance </a:t>
            </a:r>
            <a:r>
              <a:rPr lang="en-US" sz="2400" b="1" i="0" u="none" strike="noStrike" baseline="0" dirty="0" err="1" smtClean="0">
                <a:latin typeface="Verdana" panose="020B0604030504040204" pitchFamily="34" charset="0"/>
                <a:ea typeface="Verdana" panose="020B0604030504040204" pitchFamily="34" charset="0"/>
                <a:cs typeface="Verdana" panose="020B0604030504040204" pitchFamily="34" charset="0"/>
              </a:rPr>
              <a:t>Antimicrobienne</a:t>
            </a:r>
            <a:endParaRPr lang="en-US" sz="24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–a) mise en œuvre d’un plan national global pour combattre la résistance aux antimicrobiens; b) renforcement de la surveillance et des capacités des laboratoires; et</a:t>
            </a:r>
            <a:r>
              <a:rPr lang="fr-FR" sz="2400" b="0" i="0" u="none" strike="noStrike" dirty="0" smtClean="0">
                <a:latin typeface="Verdana" panose="020B0604030504040204" pitchFamily="34" charset="0"/>
                <a:ea typeface="Verdana" panose="020B0604030504040204" pitchFamily="34" charset="0"/>
                <a:cs typeface="Verdana" panose="020B0604030504040204" pitchFamily="34" charset="0"/>
              </a:rPr>
              <a:t>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c) amélioration de la conservation</a:t>
            </a:r>
            <a:r>
              <a:rPr lang="fr-FR" sz="2400" b="0" i="0" u="none" strike="noStrike" dirty="0" smtClean="0">
                <a:latin typeface="Verdana" panose="020B0604030504040204" pitchFamily="34" charset="0"/>
                <a:ea typeface="Verdana" panose="020B0604030504040204" pitchFamily="34" charset="0"/>
                <a:cs typeface="Verdana" panose="020B0604030504040204" pitchFamily="34" charset="0"/>
              </a:rPr>
              <a:t>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des traitements existants. </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Effet souhaité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–Les pays renforceront la surveillance et les capacités       des laboratoires, veilleront à l’accès permanent aux antibiotiques essentiels de qualité certifiée, réguleront et encourageront l’utilisation rationnelle des antibiotiques en médecine humaine et animale.</a:t>
            </a:r>
          </a:p>
          <a:p>
            <a:endParaRPr lang="en-US" sz="1200" dirty="0" smtClean="0">
              <a:latin typeface="Verdana" panose="020B0604030504040204" pitchFamily="34" charset="0"/>
              <a:ea typeface="Verdana" panose="020B0604030504040204" pitchFamily="34" charset="0"/>
              <a:cs typeface="Verdana" panose="020B0604030504040204" pitchFamily="34" charset="0"/>
            </a:endParaRPr>
          </a:p>
          <a:p>
            <a:r>
              <a:rPr lang="en-US" sz="2400" b="1" dirty="0" err="1" smtClean="0">
                <a:latin typeface="Verdana" panose="020B0604030504040204" pitchFamily="34" charset="0"/>
                <a:ea typeface="Verdana" panose="020B0604030504040204" pitchFamily="34" charset="0"/>
                <a:cs typeface="Verdana" panose="020B0604030504040204" pitchFamily="34" charset="0"/>
              </a:rPr>
              <a:t>Indicateurs</a:t>
            </a:r>
            <a:r>
              <a:rPr lang="en-US" sz="2400" b="1" dirty="0" smtClean="0">
                <a:latin typeface="Verdana" panose="020B0604030504040204" pitchFamily="34" charset="0"/>
                <a:ea typeface="Verdana" panose="020B0604030504040204" pitchFamily="34" charset="0"/>
                <a:cs typeface="Verdana" panose="020B0604030504040204" pitchFamily="34" charset="0"/>
              </a:rPr>
              <a:t>-</a:t>
            </a:r>
            <a:endParaRPr lang="en-US" sz="24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dirty="0" smtClean="0">
                <a:latin typeface="Verdana" panose="020B0604030504040204" pitchFamily="34" charset="0"/>
                <a:ea typeface="Verdana" panose="020B0604030504040204" pitchFamily="34" charset="0"/>
                <a:cs typeface="Verdana" panose="020B0604030504040204" pitchFamily="34" charset="0"/>
              </a:rPr>
              <a:t>P.3.1</a:t>
            </a:r>
            <a:r>
              <a:rPr lang="fr-FR" sz="2400" dirty="0" smtClean="0">
                <a:latin typeface="Verdana" panose="020B0604030504040204" pitchFamily="34" charset="0"/>
                <a:ea typeface="Verdana" panose="020B0604030504040204" pitchFamily="34" charset="0"/>
                <a:cs typeface="Verdana" panose="020B0604030504040204" pitchFamily="34" charset="0"/>
              </a:rPr>
              <a:t> </a:t>
            </a:r>
            <a:r>
              <a:rPr lang="fr-FR" sz="2400" dirty="0">
                <a:latin typeface="Verdana" panose="020B0604030504040204" pitchFamily="34" charset="0"/>
                <a:ea typeface="Verdana" panose="020B0604030504040204" pitchFamily="34" charset="0"/>
                <a:cs typeface="Verdana" panose="020B0604030504040204" pitchFamily="34" charset="0"/>
              </a:rPr>
              <a:t>Détection de la résistance aux antimicrobiens.</a:t>
            </a:r>
          </a:p>
          <a:p>
            <a:r>
              <a:rPr lang="fr-FR" sz="2400" b="1" dirty="0">
                <a:latin typeface="Verdana" panose="020B0604030504040204" pitchFamily="34" charset="0"/>
                <a:ea typeface="Verdana" panose="020B0604030504040204" pitchFamily="34" charset="0"/>
                <a:cs typeface="Verdana" panose="020B0604030504040204" pitchFamily="34" charset="0"/>
              </a:rPr>
              <a:t>P.3.2</a:t>
            </a:r>
            <a:r>
              <a:rPr lang="fr-FR" sz="2400" dirty="0">
                <a:latin typeface="Verdana" panose="020B0604030504040204" pitchFamily="34" charset="0"/>
                <a:ea typeface="Verdana" panose="020B0604030504040204" pitchFamily="34" charset="0"/>
                <a:cs typeface="Verdana" panose="020B0604030504040204" pitchFamily="34" charset="0"/>
              </a:rPr>
              <a:t> Surveillance des infections </a:t>
            </a:r>
            <a:r>
              <a:rPr lang="fr-FR" sz="2400" dirty="0" smtClean="0">
                <a:latin typeface="Verdana" panose="020B0604030504040204" pitchFamily="34" charset="0"/>
                <a:ea typeface="Verdana" panose="020B0604030504040204" pitchFamily="34" charset="0"/>
                <a:cs typeface="Verdana" panose="020B0604030504040204" pitchFamily="34" charset="0"/>
              </a:rPr>
              <a:t>causées par </a:t>
            </a:r>
            <a:r>
              <a:rPr lang="fr-FR" sz="2400" dirty="0">
                <a:latin typeface="Verdana" panose="020B0604030504040204" pitchFamily="34" charset="0"/>
                <a:ea typeface="Verdana" panose="020B0604030504040204" pitchFamily="34" charset="0"/>
                <a:cs typeface="Verdana" panose="020B0604030504040204" pitchFamily="34" charset="0"/>
              </a:rPr>
              <a:t>des agents pathogènes </a:t>
            </a:r>
            <a:r>
              <a:rPr lang="fr-FR" sz="2400" dirty="0" smtClean="0">
                <a:latin typeface="Verdana" panose="020B0604030504040204" pitchFamily="34" charset="0"/>
                <a:ea typeface="Verdana" panose="020B0604030504040204" pitchFamily="34" charset="0"/>
                <a:cs typeface="Verdana" panose="020B0604030504040204" pitchFamily="34" charset="0"/>
              </a:rPr>
              <a:t>résistants </a:t>
            </a:r>
            <a:r>
              <a:rPr lang="en-US" sz="2400" dirty="0" smtClean="0">
                <a:latin typeface="Verdana" panose="020B0604030504040204" pitchFamily="34" charset="0"/>
                <a:ea typeface="Verdana" panose="020B0604030504040204" pitchFamily="34" charset="0"/>
                <a:cs typeface="Verdana" panose="020B0604030504040204" pitchFamily="34" charset="0"/>
              </a:rPr>
              <a:t>aux </a:t>
            </a:r>
            <a:r>
              <a:rPr lang="en-US" sz="2400" dirty="0" err="1">
                <a:latin typeface="Verdana" panose="020B0604030504040204" pitchFamily="34" charset="0"/>
                <a:ea typeface="Verdana" panose="020B0604030504040204" pitchFamily="34" charset="0"/>
                <a:cs typeface="Verdana" panose="020B0604030504040204" pitchFamily="34" charset="0"/>
              </a:rPr>
              <a:t>antimicrobiens</a:t>
            </a:r>
            <a:r>
              <a:rPr lang="en-US" sz="2400" dirty="0">
                <a:latin typeface="Verdana" panose="020B0604030504040204" pitchFamily="34" charset="0"/>
                <a:ea typeface="Verdana" panose="020B0604030504040204" pitchFamily="34" charset="0"/>
                <a:cs typeface="Verdana" panose="020B0604030504040204" pitchFamily="34" charset="0"/>
              </a:rPr>
              <a:t>.</a:t>
            </a:r>
          </a:p>
          <a:p>
            <a:r>
              <a:rPr lang="fr-FR" sz="2400" b="1" dirty="0">
                <a:latin typeface="Verdana" panose="020B0604030504040204" pitchFamily="34" charset="0"/>
                <a:ea typeface="Verdana" panose="020B0604030504040204" pitchFamily="34" charset="0"/>
                <a:cs typeface="Verdana" panose="020B0604030504040204" pitchFamily="34" charset="0"/>
              </a:rPr>
              <a:t>P.3.3</a:t>
            </a:r>
            <a:r>
              <a:rPr lang="fr-FR" sz="2400" dirty="0">
                <a:latin typeface="Verdana" panose="020B0604030504040204" pitchFamily="34" charset="0"/>
                <a:ea typeface="Verdana" panose="020B0604030504040204" pitchFamily="34" charset="0"/>
                <a:cs typeface="Verdana" panose="020B0604030504040204" pitchFamily="34" charset="0"/>
              </a:rPr>
              <a:t> Programme de prévention et </a:t>
            </a:r>
            <a:r>
              <a:rPr lang="fr-FR" sz="2400" dirty="0" smtClean="0">
                <a:latin typeface="Verdana" panose="020B0604030504040204" pitchFamily="34" charset="0"/>
                <a:ea typeface="Verdana" panose="020B0604030504040204" pitchFamily="34" charset="0"/>
                <a:cs typeface="Verdana" panose="020B0604030504040204" pitchFamily="34" charset="0"/>
              </a:rPr>
              <a:t>de lutte </a:t>
            </a:r>
            <a:r>
              <a:rPr lang="fr-FR" sz="2400" dirty="0">
                <a:latin typeface="Verdana" panose="020B0604030504040204" pitchFamily="34" charset="0"/>
                <a:ea typeface="Verdana" panose="020B0604030504040204" pitchFamily="34" charset="0"/>
                <a:cs typeface="Verdana" panose="020B0604030504040204" pitchFamily="34" charset="0"/>
              </a:rPr>
              <a:t>contre les infections associées </a:t>
            </a:r>
            <a:r>
              <a:rPr lang="fr-FR" sz="2400" dirty="0" smtClean="0">
                <a:latin typeface="Verdana" panose="020B0604030504040204" pitchFamily="34" charset="0"/>
                <a:ea typeface="Verdana" panose="020B0604030504040204" pitchFamily="34" charset="0"/>
                <a:cs typeface="Verdana" panose="020B0604030504040204" pitchFamily="34" charset="0"/>
              </a:rPr>
              <a:t>aux </a:t>
            </a:r>
            <a:r>
              <a:rPr lang="en-US" sz="2400" dirty="0" err="1" smtClean="0">
                <a:latin typeface="Verdana" panose="020B0604030504040204" pitchFamily="34" charset="0"/>
                <a:ea typeface="Verdana" panose="020B0604030504040204" pitchFamily="34" charset="0"/>
                <a:cs typeface="Verdana" panose="020B0604030504040204" pitchFamily="34" charset="0"/>
              </a:rPr>
              <a:t>soins</a:t>
            </a:r>
            <a:r>
              <a:rPr lang="en-US" sz="2400" dirty="0" smtClean="0">
                <a:latin typeface="Verdana" panose="020B0604030504040204" pitchFamily="34" charset="0"/>
                <a:ea typeface="Verdana" panose="020B0604030504040204" pitchFamily="34" charset="0"/>
                <a:cs typeface="Verdana" panose="020B0604030504040204" pitchFamily="34" charset="0"/>
              </a:rPr>
              <a:t> </a:t>
            </a:r>
            <a:r>
              <a:rPr lang="en-US" sz="2400" dirty="0">
                <a:latin typeface="Verdana" panose="020B0604030504040204" pitchFamily="34" charset="0"/>
                <a:ea typeface="Verdana" panose="020B0604030504040204" pitchFamily="34" charset="0"/>
                <a:cs typeface="Verdana" panose="020B0604030504040204" pitchFamily="34" charset="0"/>
              </a:rPr>
              <a:t>de santé.</a:t>
            </a:r>
          </a:p>
          <a:p>
            <a:r>
              <a:rPr lang="fr-FR" sz="2400" b="1" dirty="0">
                <a:latin typeface="Verdana" panose="020B0604030504040204" pitchFamily="34" charset="0"/>
                <a:ea typeface="Verdana" panose="020B0604030504040204" pitchFamily="34" charset="0"/>
                <a:cs typeface="Verdana" panose="020B0604030504040204" pitchFamily="34" charset="0"/>
              </a:rPr>
              <a:t>P.3.4</a:t>
            </a:r>
            <a:r>
              <a:rPr lang="fr-FR" sz="2400" dirty="0">
                <a:latin typeface="Verdana" panose="020B0604030504040204" pitchFamily="34" charset="0"/>
                <a:ea typeface="Verdana" panose="020B0604030504040204" pitchFamily="34" charset="0"/>
                <a:cs typeface="Verdana" panose="020B0604030504040204" pitchFamily="34" charset="0"/>
              </a:rPr>
              <a:t> Activités de gestion </a:t>
            </a:r>
            <a:r>
              <a:rPr lang="fr-FR" sz="2400" dirty="0" smtClean="0">
                <a:latin typeface="Verdana" panose="020B0604030504040204" pitchFamily="34" charset="0"/>
                <a:ea typeface="Verdana" panose="020B0604030504040204" pitchFamily="34" charset="0"/>
                <a:cs typeface="Verdana" panose="020B0604030504040204" pitchFamily="34" charset="0"/>
              </a:rPr>
              <a:t>des </a:t>
            </a:r>
            <a:r>
              <a:rPr lang="en-US" sz="2400" dirty="0" err="1" smtClean="0">
                <a:latin typeface="Verdana" panose="020B0604030504040204" pitchFamily="34" charset="0"/>
                <a:ea typeface="Verdana" panose="020B0604030504040204" pitchFamily="34" charset="0"/>
                <a:cs typeface="Verdana" panose="020B0604030504040204" pitchFamily="34" charset="0"/>
              </a:rPr>
              <a:t>antimicrobiens</a:t>
            </a:r>
            <a:r>
              <a:rPr lang="en-US" sz="2400" dirty="0">
                <a:latin typeface="Verdana" panose="020B0604030504040204" pitchFamily="34" charset="0"/>
                <a:ea typeface="Verdana" panose="020B0604030504040204" pitchFamily="34" charset="0"/>
                <a:cs typeface="Verdana" panose="020B0604030504040204" pitchFamily="34" charset="0"/>
              </a:rPr>
              <a:t>.</a:t>
            </a:r>
          </a:p>
        </p:txBody>
      </p:sp>
    </p:spTree>
    <p:extLst>
      <p:ext uri="{BB962C8B-B14F-4D97-AF65-F5344CB8AC3E}">
        <p14:creationId xmlns:p14="http://schemas.microsoft.com/office/powerpoint/2010/main" xmlns="" val="15857327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117693"/>
            <a:ext cx="12616543" cy="6432530"/>
          </a:xfrm>
          <a:prstGeom prst="rect">
            <a:avLst/>
          </a:prstGeom>
        </p:spPr>
        <p:txBody>
          <a:bodyPr wrap="square">
            <a:spAutoFit/>
          </a:bodyPr>
          <a:lstStyle/>
          <a:p>
            <a:pPr algn="ctr"/>
            <a:r>
              <a:rPr lang="fr-FR" sz="2800" b="1" dirty="0">
                <a:latin typeface="Verdana" panose="020B0604030504040204" pitchFamily="34" charset="0"/>
                <a:ea typeface="Verdana" panose="020B0604030504040204" pitchFamily="34" charset="0"/>
                <a:cs typeface="Verdana" panose="020B0604030504040204" pitchFamily="34" charset="0"/>
              </a:rPr>
              <a:t>Prévention: </a:t>
            </a:r>
            <a:r>
              <a:rPr lang="fr-FR" sz="2800" b="1" dirty="0" smtClean="0">
                <a:latin typeface="Verdana" panose="020B0604030504040204" pitchFamily="34" charset="0"/>
                <a:ea typeface="Verdana" panose="020B0604030504040204" pitchFamily="34" charset="0"/>
                <a:cs typeface="Verdana" panose="020B0604030504040204" pitchFamily="34" charset="0"/>
              </a:rPr>
              <a:t>4. </a:t>
            </a:r>
            <a:r>
              <a:rPr lang="en-US" sz="2800" b="1" i="0" u="none" strike="noStrike" baseline="0" dirty="0" err="1" smtClean="0">
                <a:latin typeface="Verdana" panose="020B0604030504040204" pitchFamily="34" charset="0"/>
                <a:ea typeface="Verdana" panose="020B0604030504040204" pitchFamily="34" charset="0"/>
                <a:cs typeface="Verdana" panose="020B0604030504040204" pitchFamily="34" charset="0"/>
              </a:rPr>
              <a:t>Zoonoses</a:t>
            </a:r>
            <a:endPar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Adoption de comportements, de politiques, de pratiques mesurables qui minimisent la transmission de zoonoses de l’animal à l’homme.</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Mesure des 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Identification des cinq zoonoses/agents pathogènes les plus menaçants pour la santé publique nationale et renforcement des systèmes de surveillance existants pour les zoonoses prioritaires.</a:t>
            </a:r>
          </a:p>
          <a:p>
            <a:endParaRPr lang="fr-FR" sz="12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Effet souhaité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Mise en œuvre de lignes directrices pour les comportements, les politiques,</a:t>
            </a:r>
            <a:r>
              <a:rPr lang="fr-FR" sz="2400" b="0" i="0" u="none" strike="noStrike" dirty="0" smtClean="0">
                <a:latin typeface="Verdana" panose="020B0604030504040204" pitchFamily="34" charset="0"/>
                <a:ea typeface="Verdana" panose="020B0604030504040204" pitchFamily="34" charset="0"/>
                <a:cs typeface="Verdana" panose="020B0604030504040204" pitchFamily="34" charset="0"/>
              </a:rPr>
              <a:t>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les pratiques, afin de minimiser la contagion, la propagation et l’émergence complète de zoonoses dans les populations humaines avant qu’une transmission interhumaine efficiente ne se mette en place. </a:t>
            </a:r>
          </a:p>
          <a:p>
            <a:endParaRPr lang="fr-FR" sz="1200" dirty="0">
              <a:latin typeface="Verdana" panose="020B0604030504040204" pitchFamily="34" charset="0"/>
              <a:ea typeface="Verdana" panose="020B0604030504040204" pitchFamily="34" charset="0"/>
              <a:cs typeface="Verdana" panose="020B0604030504040204" pitchFamily="34" charset="0"/>
            </a:endParaRPr>
          </a:p>
          <a:p>
            <a:r>
              <a:rPr lang="fr-FR" sz="2400" b="1" dirty="0" smtClean="0">
                <a:latin typeface="Verdana" panose="020B0604030504040204" pitchFamily="34" charset="0"/>
                <a:ea typeface="Verdana" panose="020B0604030504040204" pitchFamily="34" charset="0"/>
                <a:cs typeface="Verdana" panose="020B0604030504040204" pitchFamily="34" charset="0"/>
              </a:rPr>
              <a:t>Indicateurs-</a:t>
            </a:r>
          </a:p>
          <a:p>
            <a:r>
              <a:rPr lang="fr-FR" sz="2400" b="1" dirty="0" smtClean="0">
                <a:latin typeface="Verdana" panose="020B0604030504040204" pitchFamily="34" charset="0"/>
                <a:ea typeface="Verdana" panose="020B0604030504040204" pitchFamily="34" charset="0"/>
                <a:cs typeface="Verdana" panose="020B0604030504040204" pitchFamily="34" charset="0"/>
              </a:rPr>
              <a:t>P.4.1 </a:t>
            </a:r>
            <a:r>
              <a:rPr lang="fr-FR" sz="2400" dirty="0">
                <a:latin typeface="Verdana" panose="020B0604030504040204" pitchFamily="34" charset="0"/>
                <a:ea typeface="Verdana" panose="020B0604030504040204" pitchFamily="34" charset="0"/>
                <a:cs typeface="Verdana" panose="020B0604030504040204" pitchFamily="34" charset="0"/>
              </a:rPr>
              <a:t>Système de </a:t>
            </a:r>
            <a:r>
              <a:rPr lang="fr-FR" sz="2400" dirty="0" smtClean="0">
                <a:latin typeface="Verdana" panose="020B0604030504040204" pitchFamily="34" charset="0"/>
                <a:ea typeface="Verdana" panose="020B0604030504040204" pitchFamily="34" charset="0"/>
                <a:cs typeface="Verdana" panose="020B0604030504040204" pitchFamily="34" charset="0"/>
              </a:rPr>
              <a:t>surveillance pour </a:t>
            </a:r>
            <a:r>
              <a:rPr lang="fr-FR" sz="2400" dirty="0">
                <a:latin typeface="Verdana" panose="020B0604030504040204" pitchFamily="34" charset="0"/>
                <a:ea typeface="Verdana" panose="020B0604030504040204" pitchFamily="34" charset="0"/>
                <a:cs typeface="Verdana" panose="020B0604030504040204" pitchFamily="34" charset="0"/>
              </a:rPr>
              <a:t>les </a:t>
            </a:r>
            <a:r>
              <a:rPr lang="fr-FR" sz="2400" dirty="0" smtClean="0">
                <a:latin typeface="Verdana" panose="020B0604030504040204" pitchFamily="34" charset="0"/>
                <a:ea typeface="Verdana" panose="020B0604030504040204" pitchFamily="34" charset="0"/>
                <a:cs typeface="Verdana" panose="020B0604030504040204" pitchFamily="34" charset="0"/>
              </a:rPr>
              <a:t>zoonoses/</a:t>
            </a:r>
            <a:r>
              <a:rPr lang="en-US" sz="2400" dirty="0" smtClean="0">
                <a:latin typeface="Verdana" panose="020B0604030504040204" pitchFamily="34" charset="0"/>
                <a:ea typeface="Verdana" panose="020B0604030504040204" pitchFamily="34" charset="0"/>
                <a:cs typeface="Verdana" panose="020B0604030504040204" pitchFamily="34" charset="0"/>
              </a:rPr>
              <a:t>agents </a:t>
            </a:r>
            <a:r>
              <a:rPr lang="en-US" sz="2400" dirty="0" err="1" smtClean="0">
                <a:latin typeface="Verdana" panose="020B0604030504040204" pitchFamily="34" charset="0"/>
                <a:ea typeface="Verdana" panose="020B0604030504040204" pitchFamily="34" charset="0"/>
                <a:cs typeface="Verdana" panose="020B0604030504040204" pitchFamily="34" charset="0"/>
              </a:rPr>
              <a:t>pathogènes</a:t>
            </a:r>
            <a:r>
              <a:rPr lang="en-US" sz="2400" dirty="0" smtClean="0">
                <a:latin typeface="Verdana" panose="020B0604030504040204" pitchFamily="34" charset="0"/>
                <a:ea typeface="Verdana" panose="020B0604030504040204" pitchFamily="34" charset="0"/>
                <a:cs typeface="Verdana" panose="020B0604030504040204" pitchFamily="34" charset="0"/>
              </a:rPr>
              <a:t> </a:t>
            </a:r>
            <a:r>
              <a:rPr lang="en-US" sz="2400" dirty="0" err="1" smtClean="0">
                <a:latin typeface="Verdana" panose="020B0604030504040204" pitchFamily="34" charset="0"/>
                <a:ea typeface="Verdana" panose="020B0604030504040204" pitchFamily="34" charset="0"/>
                <a:cs typeface="Verdana" panose="020B0604030504040204" pitchFamily="34" charset="0"/>
              </a:rPr>
              <a:t>prioritaires</a:t>
            </a:r>
            <a:endParaRPr lang="en-US" sz="2400" dirty="0">
              <a:latin typeface="Verdana" panose="020B0604030504040204" pitchFamily="34" charset="0"/>
              <a:ea typeface="Verdana" panose="020B0604030504040204" pitchFamily="34" charset="0"/>
              <a:cs typeface="Verdana" panose="020B0604030504040204" pitchFamily="34" charset="0"/>
            </a:endParaRPr>
          </a:p>
          <a:p>
            <a:r>
              <a:rPr lang="fr-FR" sz="2400" b="1" dirty="0">
                <a:latin typeface="Verdana" panose="020B0604030504040204" pitchFamily="34" charset="0"/>
                <a:ea typeface="Verdana" panose="020B0604030504040204" pitchFamily="34" charset="0"/>
                <a:cs typeface="Verdana" panose="020B0604030504040204" pitchFamily="34" charset="0"/>
              </a:rPr>
              <a:t>P.4.2</a:t>
            </a:r>
            <a:r>
              <a:rPr lang="fr-FR" sz="2400" dirty="0">
                <a:latin typeface="Verdana" panose="020B0604030504040204" pitchFamily="34" charset="0"/>
                <a:ea typeface="Verdana" panose="020B0604030504040204" pitchFamily="34" charset="0"/>
                <a:cs typeface="Verdana" panose="020B0604030504040204" pitchFamily="34" charset="0"/>
              </a:rPr>
              <a:t> Personnels vétérinaires et de santé </a:t>
            </a:r>
            <a:r>
              <a:rPr lang="fr-FR" sz="2400" dirty="0" smtClean="0">
                <a:latin typeface="Verdana" panose="020B0604030504040204" pitchFamily="34" charset="0"/>
                <a:ea typeface="Verdana" panose="020B0604030504040204" pitchFamily="34" charset="0"/>
                <a:cs typeface="Verdana" panose="020B0604030504040204" pitchFamily="34" charset="0"/>
              </a:rPr>
              <a:t>humaine. </a:t>
            </a:r>
          </a:p>
          <a:p>
            <a:r>
              <a:rPr lang="fr-FR" sz="2400" b="1" dirty="0" smtClean="0">
                <a:latin typeface="Verdana" panose="020B0604030504040204" pitchFamily="34" charset="0"/>
                <a:ea typeface="Verdana" panose="020B0604030504040204" pitchFamily="34" charset="0"/>
                <a:cs typeface="Verdana" panose="020B0604030504040204" pitchFamily="34" charset="0"/>
              </a:rPr>
              <a:t>P.4.3</a:t>
            </a:r>
            <a:r>
              <a:rPr lang="fr-FR" sz="2400" dirty="0" smtClean="0">
                <a:latin typeface="Verdana" panose="020B0604030504040204" pitchFamily="34" charset="0"/>
                <a:ea typeface="Verdana" panose="020B0604030504040204" pitchFamily="34" charset="0"/>
                <a:cs typeface="Verdana" panose="020B0604030504040204" pitchFamily="34" charset="0"/>
              </a:rPr>
              <a:t> </a:t>
            </a:r>
            <a:r>
              <a:rPr lang="fr-FR" sz="2400" dirty="0">
                <a:latin typeface="Verdana" panose="020B0604030504040204" pitchFamily="34" charset="0"/>
                <a:ea typeface="Verdana" panose="020B0604030504040204" pitchFamily="34" charset="0"/>
                <a:cs typeface="Verdana" panose="020B0604030504040204" pitchFamily="34" charset="0"/>
              </a:rPr>
              <a:t>Mécanismes établis et fonctionnels pour </a:t>
            </a:r>
            <a:r>
              <a:rPr lang="fr-FR" sz="2400" dirty="0" smtClean="0">
                <a:latin typeface="Verdana" panose="020B0604030504040204" pitchFamily="34" charset="0"/>
                <a:ea typeface="Verdana" panose="020B0604030504040204" pitchFamily="34" charset="0"/>
                <a:cs typeface="Verdana" panose="020B0604030504040204" pitchFamily="34" charset="0"/>
              </a:rPr>
              <a:t>riposter aux </a:t>
            </a:r>
            <a:r>
              <a:rPr lang="fr-FR" sz="2400" dirty="0">
                <a:latin typeface="Verdana" panose="020B0604030504040204" pitchFamily="34" charset="0"/>
                <a:ea typeface="Verdana" panose="020B0604030504040204" pitchFamily="34" charset="0"/>
                <a:cs typeface="Verdana" panose="020B0604030504040204" pitchFamily="34" charset="0"/>
              </a:rPr>
              <a:t>zoonoses infectieuses et aux zoonoses potentielles.</a:t>
            </a:r>
            <a:endParaRPr lang="en-US" sz="2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27881035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7500" y="456674"/>
            <a:ext cx="11518900" cy="5970865"/>
          </a:xfrm>
          <a:prstGeom prst="rect">
            <a:avLst/>
          </a:prstGeom>
        </p:spPr>
        <p:txBody>
          <a:bodyPr wrap="square">
            <a:spAutoFit/>
          </a:bodyPr>
          <a:lstStyle/>
          <a:p>
            <a:pPr algn="ctr"/>
            <a:r>
              <a:rPr lang="fr-FR" sz="2800" b="1" dirty="0">
                <a:latin typeface="Verdana" panose="020B0604030504040204" pitchFamily="34" charset="0"/>
                <a:ea typeface="Verdana" panose="020B0604030504040204" pitchFamily="34" charset="0"/>
                <a:cs typeface="Verdana" panose="020B0604030504040204" pitchFamily="34" charset="0"/>
              </a:rPr>
              <a:t>Prévention: </a:t>
            </a:r>
            <a:r>
              <a:rPr lang="fr-FR" sz="2800" b="1" dirty="0" smtClean="0">
                <a:latin typeface="Verdana" panose="020B0604030504040204" pitchFamily="34" charset="0"/>
                <a:ea typeface="Verdana" panose="020B0604030504040204" pitchFamily="34" charset="0"/>
                <a:cs typeface="Verdana" panose="020B0604030504040204" pitchFamily="34" charset="0"/>
              </a:rPr>
              <a:t>5. </a:t>
            </a:r>
            <a:r>
              <a:rPr lang="en-US" sz="2800" b="1" i="0" u="none" strike="noStrike" baseline="0" dirty="0" err="1" smtClean="0">
                <a:latin typeface="Verdana" panose="020B0604030504040204" pitchFamily="34" charset="0"/>
                <a:ea typeface="Verdana" panose="020B0604030504040204" pitchFamily="34" charset="0"/>
                <a:cs typeface="Verdana" panose="020B0604030504040204" pitchFamily="34" charset="0"/>
              </a:rPr>
              <a:t>Sécurité</a:t>
            </a:r>
            <a:r>
              <a:rPr lang="en-US" sz="2800" b="1" i="0" u="none" strike="noStrike" baseline="0" dirty="0" smtClean="0">
                <a:latin typeface="Verdana" panose="020B0604030504040204" pitchFamily="34" charset="0"/>
                <a:ea typeface="Verdana" panose="020B0604030504040204" pitchFamily="34" charset="0"/>
                <a:cs typeface="Verdana" panose="020B0604030504040204" pitchFamily="34" charset="0"/>
              </a:rPr>
              <a:t> sanitaire des aliments</a:t>
            </a:r>
          </a:p>
          <a:p>
            <a:endParaRPr lang="fr-FR"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Cibles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Les États Parties doivent avoir la capacité de surveiller et de riposter aux événements/risques de maladies d’origine alimentaire ou véhiculées par l’eau. Cela nécessite une communication et une collaboration efficaces entre les secteurs chargés de la sécurité sanitaire des aliments, de la sécurité de l’eau et de l’assainissement.</a:t>
            </a:r>
          </a:p>
          <a:p>
            <a:endPar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latin typeface="Verdana" panose="020B0604030504040204" pitchFamily="34" charset="0"/>
                <a:ea typeface="Verdana" panose="020B0604030504040204" pitchFamily="34" charset="0"/>
                <a:cs typeface="Verdana" panose="020B0604030504040204" pitchFamily="34" charset="0"/>
              </a:rPr>
              <a:t>Effet souhaité </a:t>
            </a:r>
            <a:r>
              <a:rPr lang="fr-FR"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 Détection en temps utile et riposte efficace aux événements potentiels liés aux aliments, en collaboration avec d’autres secteurs chargés de la sécurité sanitaire </a:t>
            </a:r>
            <a:r>
              <a:rPr lang="en-US" sz="2400" b="0" i="0" u="none" strike="noStrike" baseline="0" dirty="0" smtClean="0">
                <a:latin typeface="Verdana" panose="020B0604030504040204" pitchFamily="34" charset="0"/>
                <a:ea typeface="Verdana" panose="020B0604030504040204" pitchFamily="34" charset="0"/>
                <a:cs typeface="Verdana" panose="020B0604030504040204" pitchFamily="34" charset="0"/>
              </a:rPr>
              <a:t>des aliments.</a:t>
            </a:r>
            <a:endParaRPr lang="en-US" sz="2400" dirty="0">
              <a:latin typeface="Verdana" panose="020B0604030504040204" pitchFamily="34" charset="0"/>
              <a:ea typeface="Verdana" panose="020B0604030504040204" pitchFamily="34" charset="0"/>
              <a:cs typeface="Verdana" panose="020B0604030504040204" pitchFamily="34" charset="0"/>
            </a:endParaRPr>
          </a:p>
          <a:p>
            <a:endParaRPr lang="en-US" sz="2400" b="1" dirty="0" smtClean="0">
              <a:latin typeface="Verdana" panose="020B0604030504040204" pitchFamily="34" charset="0"/>
              <a:ea typeface="Verdana" panose="020B0604030504040204" pitchFamily="34" charset="0"/>
              <a:cs typeface="Verdana" panose="020B0604030504040204" pitchFamily="34" charset="0"/>
            </a:endParaRPr>
          </a:p>
          <a:p>
            <a:r>
              <a:rPr lang="en-US" sz="2400" b="1" dirty="0" err="1" smtClean="0">
                <a:latin typeface="Verdana" panose="020B0604030504040204" pitchFamily="34" charset="0"/>
                <a:ea typeface="Verdana" panose="020B0604030504040204" pitchFamily="34" charset="0"/>
                <a:cs typeface="Verdana" panose="020B0604030504040204" pitchFamily="34" charset="0"/>
              </a:rPr>
              <a:t>Indicateurs</a:t>
            </a:r>
            <a:r>
              <a:rPr lang="en-US" sz="2400" b="1" dirty="0" smtClean="0">
                <a:latin typeface="Verdana" panose="020B0604030504040204" pitchFamily="34" charset="0"/>
                <a:ea typeface="Verdana" panose="020B0604030504040204" pitchFamily="34" charset="0"/>
                <a:cs typeface="Verdana" panose="020B0604030504040204" pitchFamily="34" charset="0"/>
              </a:rPr>
              <a:t> - </a:t>
            </a:r>
          </a:p>
          <a:p>
            <a:endParaRPr lang="fr-FR" sz="1200" b="1" dirty="0" smtClean="0">
              <a:latin typeface="Verdana" panose="020B0604030504040204" pitchFamily="34" charset="0"/>
              <a:ea typeface="Verdana" panose="020B0604030504040204" pitchFamily="34" charset="0"/>
              <a:cs typeface="Verdana" panose="020B0604030504040204" pitchFamily="34" charset="0"/>
            </a:endParaRPr>
          </a:p>
          <a:p>
            <a:r>
              <a:rPr lang="fr-FR" sz="2400" b="1" dirty="0" smtClean="0">
                <a:latin typeface="Verdana" panose="020B0604030504040204" pitchFamily="34" charset="0"/>
                <a:ea typeface="Verdana" panose="020B0604030504040204" pitchFamily="34" charset="0"/>
                <a:cs typeface="Verdana" panose="020B0604030504040204" pitchFamily="34" charset="0"/>
              </a:rPr>
              <a:t>P.5.1 </a:t>
            </a:r>
            <a:r>
              <a:rPr lang="fr-FR" sz="2400" dirty="0" smtClean="0">
                <a:latin typeface="Verdana" panose="020B0604030504040204" pitchFamily="34" charset="0"/>
                <a:ea typeface="Verdana" panose="020B0604030504040204" pitchFamily="34" charset="0"/>
                <a:cs typeface="Verdana" panose="020B0604030504040204" pitchFamily="34" charset="0"/>
              </a:rPr>
              <a:t>Mécanismes existants et fonctionnels de détection et de riposte aux maladies d’origine alimentaire et à la contamination des aliments.</a:t>
            </a:r>
            <a:endParaRPr lang="en-US" sz="2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23948655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2649</TotalTime>
  <Words>7488</Words>
  <Application>Microsoft Office PowerPoint</Application>
  <PresentationFormat>Personnalisé</PresentationFormat>
  <Paragraphs>569</Paragraphs>
  <Slides>24</Slides>
  <Notes>22</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Office Theme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vector>
  </TitlesOfParts>
  <Company>Centers for Disease Control and Prevention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Woodfill, Celia (CDC/CGH/DGHP)</dc:creator>
  <cp:lastModifiedBy>CNAM1</cp:lastModifiedBy>
  <cp:revision>123</cp:revision>
  <dcterms:created xsi:type="dcterms:W3CDTF">2017-05-05T17:56:26Z</dcterms:created>
  <dcterms:modified xsi:type="dcterms:W3CDTF">2017-05-08T11:19:10Z</dcterms:modified>
</cp:coreProperties>
</file>