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60" r:id="rId3"/>
    <p:sldId id="258" r:id="rId4"/>
    <p:sldId id="257" r:id="rId5"/>
    <p:sldId id="256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60" d="100"/>
          <a:sy n="60" d="100"/>
        </p:scale>
        <p:origin x="1550" y="69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fr-F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6B570F-4D17-4D03-B2E7-9DE15AE920DD}" type="datetimeFigureOut">
              <a:rPr lang="fr-FR" smtClean="0"/>
              <a:t>07/05/2017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37AAA-8686-45D6-B160-CD974F8F88BC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833126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6B570F-4D17-4D03-B2E7-9DE15AE920DD}" type="datetimeFigureOut">
              <a:rPr lang="fr-FR" smtClean="0"/>
              <a:t>07/05/2017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37AAA-8686-45D6-B160-CD974F8F88BC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000063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6B570F-4D17-4D03-B2E7-9DE15AE920DD}" type="datetimeFigureOut">
              <a:rPr lang="fr-FR" smtClean="0"/>
              <a:t>07/05/2017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37AAA-8686-45D6-B160-CD974F8F88BC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174556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6B570F-4D17-4D03-B2E7-9DE15AE920DD}" type="datetimeFigureOut">
              <a:rPr lang="fr-FR" smtClean="0"/>
              <a:t>07/05/2017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37AAA-8686-45D6-B160-CD974F8F88BC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490728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6B570F-4D17-4D03-B2E7-9DE15AE920DD}" type="datetimeFigureOut">
              <a:rPr lang="fr-FR" smtClean="0"/>
              <a:t>07/05/2017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37AAA-8686-45D6-B160-CD974F8F88BC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736138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6B570F-4D17-4D03-B2E7-9DE15AE920DD}" type="datetimeFigureOut">
              <a:rPr lang="fr-FR" smtClean="0"/>
              <a:t>07/05/2017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37AAA-8686-45D6-B160-CD974F8F88BC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302524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6B570F-4D17-4D03-B2E7-9DE15AE920DD}" type="datetimeFigureOut">
              <a:rPr lang="fr-FR" smtClean="0"/>
              <a:t>07/05/2017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37AAA-8686-45D6-B160-CD974F8F88BC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59044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6B570F-4D17-4D03-B2E7-9DE15AE920DD}" type="datetimeFigureOut">
              <a:rPr lang="fr-FR" smtClean="0"/>
              <a:t>07/05/2017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37AAA-8686-45D6-B160-CD974F8F88BC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080447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6B570F-4D17-4D03-B2E7-9DE15AE920DD}" type="datetimeFigureOut">
              <a:rPr lang="fr-FR" smtClean="0"/>
              <a:t>07/05/2017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37AAA-8686-45D6-B160-CD974F8F88BC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469730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6B570F-4D17-4D03-B2E7-9DE15AE920DD}" type="datetimeFigureOut">
              <a:rPr lang="fr-FR" smtClean="0"/>
              <a:t>07/05/2017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37AAA-8686-45D6-B160-CD974F8F88BC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249533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6B570F-4D17-4D03-B2E7-9DE15AE920DD}" type="datetimeFigureOut">
              <a:rPr lang="fr-FR" smtClean="0"/>
              <a:t>07/05/2017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37AAA-8686-45D6-B160-CD974F8F88BC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164145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6B570F-4D17-4D03-B2E7-9DE15AE920DD}" type="datetimeFigureOut">
              <a:rPr lang="fr-FR" smtClean="0"/>
              <a:t>07/05/2017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C37AAA-8686-45D6-B160-CD974F8F88BC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219960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3859539"/>
              </p:ext>
            </p:extLst>
          </p:nvPr>
        </p:nvGraphicFramePr>
        <p:xfrm>
          <a:off x="165100" y="165100"/>
          <a:ext cx="11785600" cy="630161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765300"/>
                <a:gridCol w="8964667"/>
                <a:gridCol w="1055633"/>
              </a:tblGrid>
              <a:tr h="14512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dirty="0">
                          <a:solidFill>
                            <a:sysClr val="windowText" lastClr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HEURE</a:t>
                      </a:r>
                      <a:endParaRPr lang="en-US" sz="1600" dirty="0">
                        <a:solidFill>
                          <a:sysClr val="windowText" lastClr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32460" marR="3246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dirty="0">
                          <a:solidFill>
                            <a:sysClr val="windowText" lastClr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ACTIVITE</a:t>
                      </a:r>
                      <a:endParaRPr lang="en-US" sz="1600" dirty="0">
                        <a:solidFill>
                          <a:sysClr val="windowText" lastClr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32460" marR="3246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>
                          <a:solidFill>
                            <a:sysClr val="windowText" lastClr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 </a:t>
                      </a:r>
                      <a:endParaRPr lang="en-US" sz="1600">
                        <a:solidFill>
                          <a:sysClr val="windowText" lastClr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32460" marR="3246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9762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dirty="0">
                          <a:solidFill>
                            <a:sysClr val="windowText" lastClr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0830 - 0900</a:t>
                      </a:r>
                      <a:endParaRPr lang="en-US" sz="1600" dirty="0">
                        <a:solidFill>
                          <a:sysClr val="windowText" lastClr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32460" marR="3246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dirty="0">
                          <a:solidFill>
                            <a:sysClr val="windowText" lastClr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Inscription</a:t>
                      </a:r>
                      <a:endParaRPr lang="en-US" sz="1600" dirty="0">
                        <a:solidFill>
                          <a:sysClr val="windowText" lastClr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32460" marR="3246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dirty="0">
                          <a:solidFill>
                            <a:sysClr val="windowText" lastClr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 </a:t>
                      </a:r>
                      <a:endParaRPr lang="en-US" sz="1600" dirty="0">
                        <a:solidFill>
                          <a:sysClr val="windowText" lastClr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32460" marR="3246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96748">
                <a:tc gridSpan="3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dirty="0">
                          <a:solidFill>
                            <a:sysClr val="windowText" lastClr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 </a:t>
                      </a:r>
                      <a:endParaRPr lang="en-US" sz="800" dirty="0">
                        <a:solidFill>
                          <a:sysClr val="windowText" lastClr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32460" marR="3246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297625">
                <a:tc gridSpan="3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dirty="0">
                          <a:solidFill>
                            <a:sysClr val="windowText" lastClr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SESSION : Introductions et rappel sur le RSI et l’Evaluation </a:t>
                      </a:r>
                      <a:r>
                        <a:rPr lang="fr-ML" sz="1600" dirty="0">
                          <a:solidFill>
                            <a:sysClr val="windowText" lastClr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Externe</a:t>
                      </a:r>
                      <a:r>
                        <a:rPr lang="fr-FR" sz="1600" dirty="0">
                          <a:solidFill>
                            <a:sysClr val="windowText" lastClr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Conjointe des Capacités du </a:t>
                      </a:r>
                      <a:r>
                        <a:rPr lang="fr-FR" sz="1600" dirty="0" smtClean="0">
                          <a:solidFill>
                            <a:sysClr val="windowText" lastClr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RSI</a:t>
                      </a:r>
                      <a:endParaRPr lang="en-US" sz="1600" dirty="0">
                        <a:solidFill>
                          <a:sysClr val="windowText" lastClr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32460" marR="3246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45092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dirty="0">
                          <a:solidFill>
                            <a:sysClr val="windowText" lastClr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0900 - 0930</a:t>
                      </a:r>
                      <a:endParaRPr lang="en-US" sz="1600" dirty="0">
                        <a:solidFill>
                          <a:sysClr val="windowText" lastClr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32460" marR="3246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dirty="0">
                          <a:solidFill>
                            <a:sysClr val="windowText" lastClr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Mots de Bienvenue</a:t>
                      </a:r>
                      <a:br>
                        <a:rPr lang="fr-FR" sz="1600" dirty="0">
                          <a:solidFill>
                            <a:sysClr val="windowText" lastClr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</a:br>
                      <a:r>
                        <a:rPr lang="fr-FR" sz="1600" dirty="0">
                          <a:solidFill>
                            <a:sysClr val="windowText" lastClr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But de la réunion et examen de l'ordre du jour de la réunion</a:t>
                      </a:r>
                      <a:br>
                        <a:rPr lang="fr-FR" sz="1600" dirty="0">
                          <a:solidFill>
                            <a:sysClr val="windowText" lastClr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</a:br>
                      <a:r>
                        <a:rPr lang="fr-FR" sz="1600" dirty="0">
                          <a:solidFill>
                            <a:sysClr val="windowText" lastClr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Présentation des participants</a:t>
                      </a:r>
                      <a:endParaRPr lang="en-US" sz="1600" dirty="0">
                        <a:solidFill>
                          <a:sysClr val="windowText" lastClr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32460" marR="3246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ysClr val="windowText" lastClr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PF RSI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ysClr val="windowText" lastClr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</a:t>
                      </a:r>
                    </a:p>
                  </a:txBody>
                  <a:tcPr marL="32460" marR="3246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604228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dirty="0">
                          <a:solidFill>
                            <a:sysClr val="windowText" lastClr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0930 – 1030</a:t>
                      </a:r>
                      <a:endParaRPr lang="en-US" sz="1600" dirty="0">
                        <a:solidFill>
                          <a:sysClr val="windowText" lastClr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32460" marR="3246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dirty="0">
                          <a:solidFill>
                            <a:sysClr val="windowText" lastClr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Vue d'ensemble du RSI (15 minutes)</a:t>
                      </a:r>
                      <a:br>
                        <a:rPr lang="fr-FR" sz="1600" dirty="0">
                          <a:solidFill>
                            <a:sysClr val="windowText" lastClr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</a:br>
                      <a:r>
                        <a:rPr lang="fr-FR" sz="1600" dirty="0">
                          <a:solidFill>
                            <a:sysClr val="windowText" lastClr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Aperçu du processus JEE et de l'outil JEE (15 minutes)</a:t>
                      </a:r>
                      <a:br>
                        <a:rPr lang="fr-FR" sz="1600" dirty="0">
                          <a:solidFill>
                            <a:sysClr val="windowText" lastClr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</a:br>
                      <a:r>
                        <a:rPr lang="fr-FR" sz="1600" dirty="0">
                          <a:solidFill>
                            <a:sysClr val="windowText" lastClr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Examen de 19 domaines techniques de l'outil RSI / JEE (30 minutes)</a:t>
                      </a:r>
                      <a:endParaRPr lang="en-US" sz="1600" dirty="0">
                        <a:solidFill>
                          <a:sysClr val="windowText" lastClr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32460" marR="3246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ysClr val="windowText" lastClr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PF RSI</a:t>
                      </a:r>
                    </a:p>
                  </a:txBody>
                  <a:tcPr marL="32460" marR="3246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37160">
                <a:tc gridSpan="3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dirty="0">
                          <a:solidFill>
                            <a:sysClr val="windowText" lastClr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 </a:t>
                      </a:r>
                      <a:endParaRPr lang="en-US" sz="800" dirty="0">
                        <a:solidFill>
                          <a:sysClr val="windowText" lastClr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32460" marR="3246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29762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ysClr val="windowText" lastClr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1030 – 1045</a:t>
                      </a:r>
                    </a:p>
                  </a:txBody>
                  <a:tcPr marL="32460" marR="3246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ysClr val="windowText" lastClr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Pause-café</a:t>
                      </a:r>
                    </a:p>
                  </a:txBody>
                  <a:tcPr marL="32460" marR="3246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ysClr val="windowText" lastClr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 </a:t>
                      </a:r>
                    </a:p>
                  </a:txBody>
                  <a:tcPr marL="32460" marR="3246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96748">
                <a:tc gridSpan="3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dirty="0">
                          <a:solidFill>
                            <a:sysClr val="windowText" lastClr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 </a:t>
                      </a:r>
                      <a:endParaRPr lang="en-US" sz="800" dirty="0">
                        <a:solidFill>
                          <a:sysClr val="windowText" lastClr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32460" marR="3246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solidFill>
                          <a:sysClr val="windowText" lastClr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32460" marR="3246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solidFill>
                          <a:sysClr val="windowText" lastClr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32460" marR="3246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44042">
                <a:tc gridSpan="3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dirty="0">
                          <a:solidFill>
                            <a:sysClr val="windowText" lastClr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SESSION: Planification pour la mise en œuvre de l’évaluation interne au Mali</a:t>
                      </a:r>
                      <a:endParaRPr lang="en-US" sz="1600" dirty="0">
                        <a:solidFill>
                          <a:sysClr val="windowText" lastClr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32460" marR="3246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604228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>
                          <a:solidFill>
                            <a:sysClr val="windowText" lastClr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1045-</a:t>
                      </a:r>
                      <a:endParaRPr lang="en-US" sz="1600">
                        <a:solidFill>
                          <a:sysClr val="windowText" lastClr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>
                          <a:solidFill>
                            <a:sysClr val="windowText" lastClr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1115</a:t>
                      </a:r>
                      <a:endParaRPr lang="en-US" sz="1600">
                        <a:solidFill>
                          <a:sysClr val="windowText" lastClr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32460" marR="3246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dirty="0">
                          <a:solidFill>
                            <a:sysClr val="windowText" lastClr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Vue d'ensemble du processus d'évaluation interne (15 min)</a:t>
                      </a:r>
                      <a:br>
                        <a:rPr lang="fr-FR" sz="1600" dirty="0">
                          <a:solidFill>
                            <a:sysClr val="windowText" lastClr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</a:br>
                      <a:r>
                        <a:rPr lang="fr-FR" sz="1600" dirty="0">
                          <a:solidFill>
                            <a:sysClr val="windowText" lastClr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Approche proposée pour la mise en œuvre au Mali (par exemple, Répartition en 3 groupes de travail pour compléter - prévention, détection, sections de réponse de l'outil JEE)</a:t>
                      </a:r>
                      <a:endParaRPr lang="en-US" sz="1600" dirty="0">
                        <a:solidFill>
                          <a:sysClr val="windowText" lastClr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32460" marR="3246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ysClr val="windowText" lastClr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Groupe</a:t>
                      </a:r>
                    </a:p>
                  </a:txBody>
                  <a:tcPr marL="32460" marR="3246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9762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>
                          <a:solidFill>
                            <a:sysClr val="windowText" lastClr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1115 - 1145</a:t>
                      </a:r>
                      <a:endParaRPr lang="en-US" sz="1600">
                        <a:solidFill>
                          <a:sysClr val="windowText" lastClr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32460" marR="3246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dirty="0">
                          <a:solidFill>
                            <a:sysClr val="windowText" lastClr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Discussion concernant l'approche proposée</a:t>
                      </a:r>
                      <a:endParaRPr lang="en-US" sz="1600" dirty="0">
                        <a:solidFill>
                          <a:sysClr val="windowText" lastClr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32460" marR="3246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ysClr val="windowText" lastClr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Groupe</a:t>
                      </a:r>
                    </a:p>
                  </a:txBody>
                  <a:tcPr marL="32460" marR="3246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604228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>
                          <a:solidFill>
                            <a:sysClr val="windowText" lastClr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1145 - 1300</a:t>
                      </a:r>
                      <a:endParaRPr lang="en-US" sz="1600">
                        <a:solidFill>
                          <a:sysClr val="windowText" lastClr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32460" marR="3246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dirty="0">
                          <a:solidFill>
                            <a:sysClr val="windowText" lastClr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Identification de l'expertise nationale par domaine technique à évaluer et des documents disponibles sur les capacités du RSI dans les 19 domaines techniques</a:t>
                      </a:r>
                      <a:br>
                        <a:rPr lang="fr-FR" sz="1600" dirty="0">
                          <a:solidFill>
                            <a:sysClr val="windowText" lastClr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</a:br>
                      <a:r>
                        <a:rPr lang="fr-FR" sz="1600" dirty="0">
                          <a:solidFill>
                            <a:sysClr val="windowText" lastClr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Répartition des participants dans les groupes de travail</a:t>
                      </a:r>
                      <a:endParaRPr lang="en-US" sz="1600" dirty="0">
                        <a:solidFill>
                          <a:sysClr val="windowText" lastClr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32460" marR="3246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err="1">
                          <a:solidFill>
                            <a:sysClr val="windowText" lastClr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Groupe</a:t>
                      </a:r>
                      <a:endParaRPr lang="en-US" sz="1600" dirty="0">
                        <a:solidFill>
                          <a:sysClr val="windowText" lastClr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32460" marR="3246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3" name="Accolade fermante 2"/>
          <p:cNvSpPr/>
          <p:nvPr/>
        </p:nvSpPr>
        <p:spPr>
          <a:xfrm>
            <a:off x="6249988" y="7732713"/>
            <a:ext cx="82550" cy="447675"/>
          </a:xfrm>
          <a:prstGeom prst="rightBrace">
            <a:avLst/>
          </a:prstGeom>
          <a:noFill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1169988" y="738188"/>
            <a:ext cx="121920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192183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85335584"/>
              </p:ext>
            </p:extLst>
          </p:nvPr>
        </p:nvGraphicFramePr>
        <p:xfrm>
          <a:off x="254000" y="469900"/>
          <a:ext cx="11785600" cy="424065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676400"/>
                <a:gridCol w="88900"/>
                <a:gridCol w="8964667"/>
                <a:gridCol w="1055633"/>
              </a:tblGrid>
              <a:tr h="145120"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dirty="0">
                          <a:solidFill>
                            <a:sysClr val="windowText" lastClr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HEURE</a:t>
                      </a:r>
                      <a:endParaRPr lang="en-US" sz="1600" dirty="0">
                        <a:solidFill>
                          <a:sysClr val="windowText" lastClr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32460" marR="3246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dirty="0">
                          <a:solidFill>
                            <a:sysClr val="windowText" lastClr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ACTIVITE</a:t>
                      </a:r>
                      <a:endParaRPr lang="en-US" sz="1600" dirty="0">
                        <a:solidFill>
                          <a:sysClr val="windowText" lastClr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32460" marR="3246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>
                          <a:solidFill>
                            <a:sysClr val="windowText" lastClr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 </a:t>
                      </a:r>
                      <a:endParaRPr lang="en-US" sz="1600">
                        <a:solidFill>
                          <a:sysClr val="windowText" lastClr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32460" marR="3246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96748">
                <a:tc gridSpan="4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ysClr val="windowText" lastClr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 </a:t>
                      </a:r>
                      <a:endParaRPr lang="en-US" sz="800" dirty="0">
                        <a:solidFill>
                          <a:sysClr val="windowText" lastClr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32460" marR="3246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297625">
                <a:tc gridSpan="2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ysClr val="windowText" lastClr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1300 – 1400</a:t>
                      </a:r>
                    </a:p>
                  </a:txBody>
                  <a:tcPr marL="32460" marR="3246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ysClr val="windowText" lastClr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Pause Dejeuner</a:t>
                      </a:r>
                    </a:p>
                  </a:txBody>
                  <a:tcPr marL="32460" marR="3246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ysClr val="windowText" lastClr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 </a:t>
                      </a:r>
                    </a:p>
                  </a:txBody>
                  <a:tcPr marL="32460" marR="3246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96748">
                <a:tc gridSpan="4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ysClr val="windowText" lastClr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 </a:t>
                      </a:r>
                      <a:endParaRPr lang="en-US" sz="800" dirty="0">
                        <a:solidFill>
                          <a:sysClr val="windowText" lastClr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32460" marR="3246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145120">
                <a:tc gridSpan="4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dirty="0">
                          <a:solidFill>
                            <a:sysClr val="windowText" lastClr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SESSION: Planification les prochaines étapes</a:t>
                      </a:r>
                      <a:endParaRPr lang="en-US" sz="1600" dirty="0">
                        <a:solidFill>
                          <a:sysClr val="windowText" lastClr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32460" marR="3246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840569">
                <a:tc gridSpan="2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ysClr val="windowText" lastClr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1400-1500</a:t>
                      </a:r>
                    </a:p>
                  </a:txBody>
                  <a:tcPr marL="32460" marR="3246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dirty="0" smtClean="0">
                          <a:solidFill>
                            <a:sysClr val="windowText" lastClr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Plénière</a:t>
                      </a:r>
                      <a:endParaRPr lang="en-US" sz="1600" dirty="0" smtClean="0">
                        <a:solidFill>
                          <a:sysClr val="windowText" lastClr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dirty="0" smtClean="0">
                          <a:solidFill>
                            <a:sysClr val="windowText" lastClr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Examen </a:t>
                      </a:r>
                      <a:r>
                        <a:rPr lang="fr-FR" sz="1600" dirty="0">
                          <a:solidFill>
                            <a:sysClr val="windowText" lastClr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du plan et du calendrier pour la mise en œuvre de l'évaluation interne</a:t>
                      </a:r>
                      <a:br>
                        <a:rPr lang="fr-FR" sz="1600" dirty="0">
                          <a:solidFill>
                            <a:sysClr val="windowText" lastClr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</a:br>
                      <a:r>
                        <a:rPr lang="fr-FR" sz="1600" dirty="0">
                          <a:solidFill>
                            <a:sysClr val="windowText" lastClr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Discussion</a:t>
                      </a:r>
                      <a:r>
                        <a:rPr lang="en-US" sz="1600" dirty="0">
                          <a:solidFill>
                            <a:sysClr val="windowText" lastClr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</a:t>
                      </a:r>
                    </a:p>
                  </a:txBody>
                  <a:tcPr marL="32460" marR="3246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dirty="0">
                          <a:solidFill>
                            <a:sysClr val="windowText" lastClr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 </a:t>
                      </a:r>
                      <a:endParaRPr lang="en-US" sz="1600" dirty="0">
                        <a:solidFill>
                          <a:sysClr val="windowText" lastClr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32460" marR="3246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97625">
                <a:tc gridSpan="2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ysClr val="windowText" lastClr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1400 – 1500</a:t>
                      </a:r>
                    </a:p>
                  </a:txBody>
                  <a:tcPr marL="32460" marR="3246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dirty="0">
                          <a:solidFill>
                            <a:sysClr val="windowText" lastClr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Travaux de groupes pour discuter et planifier la mise en œuvre de l'évaluation interne</a:t>
                      </a:r>
                      <a:endParaRPr lang="en-US" sz="1600" dirty="0">
                        <a:solidFill>
                          <a:sysClr val="windowText" lastClr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32460" marR="3246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ML" sz="1600" dirty="0">
                          <a:solidFill>
                            <a:sysClr val="windowText" lastClr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 </a:t>
                      </a:r>
                      <a:endParaRPr lang="en-US" sz="1600" dirty="0">
                        <a:solidFill>
                          <a:sysClr val="windowText" lastClr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32460" marR="3246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96748">
                <a:tc gridSpan="4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dirty="0">
                          <a:solidFill>
                            <a:sysClr val="windowText" lastClr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 </a:t>
                      </a:r>
                      <a:endParaRPr lang="en-US" sz="800" dirty="0">
                        <a:solidFill>
                          <a:sysClr val="windowText" lastClr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32460" marR="3246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145120">
                <a:tc gridSpan="4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ML" sz="1600" dirty="0">
                          <a:solidFill>
                            <a:sysClr val="windowText" lastClr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Séance plénière</a:t>
                      </a:r>
                      <a:endParaRPr lang="en-US" sz="1600" dirty="0">
                        <a:solidFill>
                          <a:sysClr val="windowText" lastClr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32460" marR="3246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45092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ML" sz="1600">
                          <a:solidFill>
                            <a:sysClr val="windowText" lastClr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r>
                        <a:rPr lang="fr-FR" sz="1600">
                          <a:solidFill>
                            <a:sysClr val="windowText" lastClr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6</a:t>
                      </a:r>
                      <a:r>
                        <a:rPr lang="fr-ML" sz="1600">
                          <a:solidFill>
                            <a:sysClr val="windowText" lastClr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00-1</a:t>
                      </a:r>
                      <a:r>
                        <a:rPr lang="fr-FR" sz="1600">
                          <a:solidFill>
                            <a:sysClr val="windowText" lastClr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7</a:t>
                      </a:r>
                      <a:r>
                        <a:rPr lang="fr-ML" sz="1600">
                          <a:solidFill>
                            <a:sysClr val="windowText" lastClr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00</a:t>
                      </a:r>
                      <a:endParaRPr lang="en-US" sz="1600">
                        <a:solidFill>
                          <a:sysClr val="windowText" lastClr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32460" marR="3246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dirty="0">
                          <a:solidFill>
                            <a:sysClr val="windowText" lastClr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Rapports des groupes</a:t>
                      </a:r>
                      <a:br>
                        <a:rPr lang="fr-FR" sz="1600" dirty="0">
                          <a:solidFill>
                            <a:sysClr val="windowText" lastClr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</a:br>
                      <a:r>
                        <a:rPr lang="fr-FR" sz="1600" dirty="0">
                          <a:solidFill>
                            <a:sysClr val="windowText" lastClr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Discussion</a:t>
                      </a:r>
                      <a:br>
                        <a:rPr lang="fr-FR" sz="1600" dirty="0">
                          <a:solidFill>
                            <a:sysClr val="windowText" lastClr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</a:br>
                      <a:r>
                        <a:rPr lang="fr-FR" sz="1600" dirty="0">
                          <a:solidFill>
                            <a:sysClr val="windowText" lastClr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Prochaines étapes</a:t>
                      </a:r>
                      <a:endParaRPr lang="en-US" sz="1600" dirty="0">
                        <a:solidFill>
                          <a:sysClr val="windowText" lastClr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32460" marR="3246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solidFill>
                          <a:sysClr val="windowText" lastClr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32460" marR="3246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ML" sz="1600" dirty="0">
                          <a:solidFill>
                            <a:sysClr val="windowText" lastClr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 </a:t>
                      </a:r>
                      <a:endParaRPr lang="en-US" sz="1600" dirty="0">
                        <a:solidFill>
                          <a:sysClr val="windowText" lastClr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32460" marR="3246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4512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ML" sz="1600">
                          <a:solidFill>
                            <a:sysClr val="windowText" lastClr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r>
                        <a:rPr lang="fr-FR" sz="1600">
                          <a:solidFill>
                            <a:sysClr val="windowText" lastClr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7</a:t>
                      </a:r>
                      <a:r>
                        <a:rPr lang="fr-ML" sz="1600">
                          <a:solidFill>
                            <a:sysClr val="windowText" lastClr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00</a:t>
                      </a:r>
                      <a:endParaRPr lang="en-US" sz="1600">
                        <a:solidFill>
                          <a:sysClr val="windowText" lastClr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32460" marR="3246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ysClr val="windowText" lastClr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Cloture </a:t>
                      </a:r>
                    </a:p>
                  </a:txBody>
                  <a:tcPr marL="32460" marR="3246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>
                        <a:solidFill>
                          <a:sysClr val="windowText" lastClr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32460" marR="3246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ML" sz="1600" dirty="0">
                          <a:solidFill>
                            <a:sysClr val="windowText" lastClr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 </a:t>
                      </a:r>
                      <a:endParaRPr lang="en-US" sz="1600" dirty="0">
                        <a:solidFill>
                          <a:sysClr val="windowText" lastClr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32460" marR="3246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3" name="Accolade fermante 2"/>
          <p:cNvSpPr/>
          <p:nvPr/>
        </p:nvSpPr>
        <p:spPr>
          <a:xfrm>
            <a:off x="6249988" y="7732713"/>
            <a:ext cx="82550" cy="447675"/>
          </a:xfrm>
          <a:prstGeom prst="rightBrace">
            <a:avLst/>
          </a:prstGeom>
          <a:noFill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1169988" y="738188"/>
            <a:ext cx="121920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554465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16765152"/>
              </p:ext>
            </p:extLst>
          </p:nvPr>
        </p:nvGraphicFramePr>
        <p:xfrm>
          <a:off x="254000" y="469900"/>
          <a:ext cx="11785600" cy="1026185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676400"/>
                <a:gridCol w="88900"/>
                <a:gridCol w="8964667"/>
                <a:gridCol w="1055633"/>
              </a:tblGrid>
              <a:tr h="145120"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dirty="0">
                          <a:solidFill>
                            <a:sysClr val="windowText" lastClr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HEURE</a:t>
                      </a:r>
                      <a:endParaRPr lang="en-US" sz="1600" dirty="0">
                        <a:solidFill>
                          <a:sysClr val="windowText" lastClr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32460" marR="3246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dirty="0">
                          <a:solidFill>
                            <a:sysClr val="windowText" lastClr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ACTIVITE</a:t>
                      </a:r>
                      <a:endParaRPr lang="en-US" sz="1600" dirty="0">
                        <a:solidFill>
                          <a:sysClr val="windowText" lastClr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32460" marR="3246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>
                          <a:solidFill>
                            <a:sysClr val="windowText" lastClr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 </a:t>
                      </a:r>
                      <a:endParaRPr lang="en-US" sz="1600">
                        <a:solidFill>
                          <a:sysClr val="windowText" lastClr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32460" marR="3246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97625">
                <a:tc gridSpan="2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dirty="0">
                          <a:solidFill>
                            <a:sysClr val="windowText" lastClr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0830 - 0900</a:t>
                      </a:r>
                      <a:endParaRPr lang="en-US" sz="1600" dirty="0">
                        <a:solidFill>
                          <a:sysClr val="windowText" lastClr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32460" marR="3246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dirty="0">
                          <a:solidFill>
                            <a:sysClr val="windowText" lastClr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Inscription</a:t>
                      </a:r>
                      <a:endParaRPr lang="en-US" sz="1600" dirty="0">
                        <a:solidFill>
                          <a:sysClr val="windowText" lastClr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32460" marR="3246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dirty="0">
                          <a:solidFill>
                            <a:sysClr val="windowText" lastClr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 </a:t>
                      </a:r>
                      <a:endParaRPr lang="en-US" sz="1600" dirty="0">
                        <a:solidFill>
                          <a:sysClr val="windowText" lastClr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32460" marR="3246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96748">
                <a:tc gridSpan="4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dirty="0">
                          <a:solidFill>
                            <a:sysClr val="windowText" lastClr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 </a:t>
                      </a:r>
                      <a:endParaRPr lang="en-US" sz="800" dirty="0">
                        <a:solidFill>
                          <a:sysClr val="windowText" lastClr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32460" marR="3246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297625">
                <a:tc gridSpan="4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dirty="0">
                          <a:solidFill>
                            <a:sysClr val="windowText" lastClr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SESSION : Introductions et rappel sur le RSI et l’Evaluation </a:t>
                      </a:r>
                      <a:r>
                        <a:rPr lang="fr-ML" sz="1600" dirty="0">
                          <a:solidFill>
                            <a:sysClr val="windowText" lastClr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Externe</a:t>
                      </a:r>
                      <a:r>
                        <a:rPr lang="fr-FR" sz="1600" dirty="0">
                          <a:solidFill>
                            <a:sysClr val="windowText" lastClr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Conjointe des Capacités du </a:t>
                      </a:r>
                      <a:r>
                        <a:rPr lang="fr-FR" sz="1600" dirty="0" smtClean="0">
                          <a:solidFill>
                            <a:sysClr val="windowText" lastClr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RSI</a:t>
                      </a:r>
                      <a:endParaRPr lang="en-US" sz="1600" dirty="0">
                        <a:solidFill>
                          <a:sysClr val="windowText" lastClr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32460" marR="3246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450927">
                <a:tc gridSpan="2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dirty="0">
                          <a:solidFill>
                            <a:sysClr val="windowText" lastClr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0900 - 0930</a:t>
                      </a:r>
                      <a:endParaRPr lang="en-US" sz="1600" dirty="0">
                        <a:solidFill>
                          <a:sysClr val="windowText" lastClr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32460" marR="3246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dirty="0">
                          <a:solidFill>
                            <a:sysClr val="windowText" lastClr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Mots de Bienvenue</a:t>
                      </a:r>
                      <a:br>
                        <a:rPr lang="fr-FR" sz="1600" dirty="0">
                          <a:solidFill>
                            <a:sysClr val="windowText" lastClr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</a:br>
                      <a:r>
                        <a:rPr lang="fr-FR" sz="1600" dirty="0">
                          <a:solidFill>
                            <a:sysClr val="windowText" lastClr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But de la réunion et examen de l'ordre du jour de la réunion</a:t>
                      </a:r>
                      <a:br>
                        <a:rPr lang="fr-FR" sz="1600" dirty="0">
                          <a:solidFill>
                            <a:sysClr val="windowText" lastClr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</a:br>
                      <a:r>
                        <a:rPr lang="fr-FR" sz="1600" dirty="0">
                          <a:solidFill>
                            <a:sysClr val="windowText" lastClr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Présentation des participants</a:t>
                      </a:r>
                      <a:endParaRPr lang="en-US" sz="1600" dirty="0">
                        <a:solidFill>
                          <a:sysClr val="windowText" lastClr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32460" marR="3246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ysClr val="windowText" lastClr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PF RSI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ysClr val="windowText" lastClr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</a:t>
                      </a:r>
                    </a:p>
                  </a:txBody>
                  <a:tcPr marL="32460" marR="3246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604228">
                <a:tc gridSpan="2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dirty="0">
                          <a:solidFill>
                            <a:sysClr val="windowText" lastClr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0930 – 1030</a:t>
                      </a:r>
                      <a:endParaRPr lang="en-US" sz="1600" dirty="0">
                        <a:solidFill>
                          <a:sysClr val="windowText" lastClr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32460" marR="3246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dirty="0">
                          <a:solidFill>
                            <a:sysClr val="windowText" lastClr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Vue d'ensemble du RSI (15 minutes)</a:t>
                      </a:r>
                      <a:br>
                        <a:rPr lang="fr-FR" sz="1600" dirty="0">
                          <a:solidFill>
                            <a:sysClr val="windowText" lastClr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</a:br>
                      <a:r>
                        <a:rPr lang="fr-FR" sz="1600" dirty="0">
                          <a:solidFill>
                            <a:sysClr val="windowText" lastClr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Aperçu du processus JEE et de l'outil JEE (15 minutes)</a:t>
                      </a:r>
                      <a:br>
                        <a:rPr lang="fr-FR" sz="1600" dirty="0">
                          <a:solidFill>
                            <a:sysClr val="windowText" lastClr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</a:br>
                      <a:r>
                        <a:rPr lang="fr-FR" sz="1600" dirty="0">
                          <a:solidFill>
                            <a:sysClr val="windowText" lastClr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Examen de 19 domaines techniques de l'outil RSI / JEE (30 minutes)</a:t>
                      </a:r>
                      <a:endParaRPr lang="en-US" sz="1600" dirty="0">
                        <a:solidFill>
                          <a:sysClr val="windowText" lastClr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32460" marR="3246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ysClr val="windowText" lastClr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PF RSI</a:t>
                      </a:r>
                    </a:p>
                  </a:txBody>
                  <a:tcPr marL="32460" marR="3246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37160">
                <a:tc gridSpan="4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dirty="0">
                          <a:solidFill>
                            <a:sysClr val="windowText" lastClr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 </a:t>
                      </a:r>
                      <a:endParaRPr lang="en-US" sz="800" dirty="0">
                        <a:solidFill>
                          <a:sysClr val="windowText" lastClr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32460" marR="3246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297625">
                <a:tc gridSpan="2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ysClr val="windowText" lastClr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1030 – 1045</a:t>
                      </a:r>
                    </a:p>
                  </a:txBody>
                  <a:tcPr marL="32460" marR="3246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ysClr val="windowText" lastClr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Pause-café</a:t>
                      </a:r>
                    </a:p>
                  </a:txBody>
                  <a:tcPr marL="32460" marR="3246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ysClr val="windowText" lastClr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 </a:t>
                      </a:r>
                    </a:p>
                  </a:txBody>
                  <a:tcPr marL="32460" marR="3246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96748">
                <a:tc gridSpan="4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dirty="0">
                          <a:solidFill>
                            <a:sysClr val="windowText" lastClr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 </a:t>
                      </a:r>
                      <a:endParaRPr lang="en-US" sz="800" dirty="0">
                        <a:solidFill>
                          <a:sysClr val="windowText" lastClr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32460" marR="3246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solidFill>
                          <a:sysClr val="windowText" lastClr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32460" marR="3246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solidFill>
                          <a:sysClr val="windowText" lastClr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32460" marR="3246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44042">
                <a:tc gridSpan="4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dirty="0">
                          <a:solidFill>
                            <a:sysClr val="windowText" lastClr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SESSION: Planification pour la mise en œuvre de l’évaluation interne au Mali</a:t>
                      </a:r>
                      <a:endParaRPr lang="en-US" sz="1600" dirty="0">
                        <a:solidFill>
                          <a:sysClr val="windowText" lastClr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32460" marR="3246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604228">
                <a:tc gridSpan="2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>
                          <a:solidFill>
                            <a:sysClr val="windowText" lastClr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1045-</a:t>
                      </a:r>
                      <a:endParaRPr lang="en-US" sz="1600">
                        <a:solidFill>
                          <a:sysClr val="windowText" lastClr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>
                          <a:solidFill>
                            <a:sysClr val="windowText" lastClr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1115</a:t>
                      </a:r>
                      <a:endParaRPr lang="en-US" sz="1600">
                        <a:solidFill>
                          <a:sysClr val="windowText" lastClr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32460" marR="3246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dirty="0">
                          <a:solidFill>
                            <a:sysClr val="windowText" lastClr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Vue d'ensemble du processus d'évaluation interne (15 min)</a:t>
                      </a:r>
                      <a:br>
                        <a:rPr lang="fr-FR" sz="1600" dirty="0">
                          <a:solidFill>
                            <a:sysClr val="windowText" lastClr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</a:br>
                      <a:r>
                        <a:rPr lang="fr-FR" sz="1600" dirty="0">
                          <a:solidFill>
                            <a:sysClr val="windowText" lastClr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Approche proposée pour la mise en œuvre au Mali (par exemple, Répartition en 3 groupes de travail pour compléter - prévention, détection, sections de réponse de l'outil JEE)</a:t>
                      </a:r>
                      <a:endParaRPr lang="en-US" sz="1600" dirty="0">
                        <a:solidFill>
                          <a:sysClr val="windowText" lastClr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32460" marR="3246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ysClr val="windowText" lastClr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Groupe</a:t>
                      </a:r>
                    </a:p>
                  </a:txBody>
                  <a:tcPr marL="32460" marR="3246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97625">
                <a:tc gridSpan="2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>
                          <a:solidFill>
                            <a:sysClr val="windowText" lastClr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1115 - 1145</a:t>
                      </a:r>
                      <a:endParaRPr lang="en-US" sz="1600">
                        <a:solidFill>
                          <a:sysClr val="windowText" lastClr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32460" marR="3246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dirty="0">
                          <a:solidFill>
                            <a:sysClr val="windowText" lastClr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Discussion concernant l'approche proposée</a:t>
                      </a:r>
                      <a:endParaRPr lang="en-US" sz="1600" dirty="0">
                        <a:solidFill>
                          <a:sysClr val="windowText" lastClr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32460" marR="3246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ysClr val="windowText" lastClr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Groupe</a:t>
                      </a:r>
                    </a:p>
                  </a:txBody>
                  <a:tcPr marL="32460" marR="3246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604228">
                <a:tc gridSpan="2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>
                          <a:solidFill>
                            <a:sysClr val="windowText" lastClr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1145 - 1300</a:t>
                      </a:r>
                      <a:endParaRPr lang="en-US" sz="1600">
                        <a:solidFill>
                          <a:sysClr val="windowText" lastClr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32460" marR="3246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dirty="0">
                          <a:solidFill>
                            <a:sysClr val="windowText" lastClr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Identification de l'expertise nationale par domaine technique à évaluer et des documents disponibles sur les capacités du RSI dans les 19 domaines techniques</a:t>
                      </a:r>
                      <a:br>
                        <a:rPr lang="fr-FR" sz="1600" dirty="0">
                          <a:solidFill>
                            <a:sysClr val="windowText" lastClr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</a:br>
                      <a:r>
                        <a:rPr lang="fr-FR" sz="1600" dirty="0">
                          <a:solidFill>
                            <a:sysClr val="windowText" lastClr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Répartition des participants dans les groupes de travail</a:t>
                      </a:r>
                      <a:endParaRPr lang="en-US" sz="1600" dirty="0">
                        <a:solidFill>
                          <a:sysClr val="windowText" lastClr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32460" marR="3246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ysClr val="windowText" lastClr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Groupe</a:t>
                      </a:r>
                    </a:p>
                  </a:txBody>
                  <a:tcPr marL="32460" marR="3246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96748">
                <a:tc gridSpan="4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ysClr val="windowText" lastClr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 </a:t>
                      </a:r>
                      <a:endParaRPr lang="en-US" sz="800" dirty="0">
                        <a:solidFill>
                          <a:sysClr val="windowText" lastClr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32460" marR="3246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297625">
                <a:tc gridSpan="2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ysClr val="windowText" lastClr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1300 – 1400</a:t>
                      </a:r>
                    </a:p>
                  </a:txBody>
                  <a:tcPr marL="32460" marR="3246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ysClr val="windowText" lastClr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Pause Dejeuner</a:t>
                      </a:r>
                    </a:p>
                  </a:txBody>
                  <a:tcPr marL="32460" marR="3246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ysClr val="windowText" lastClr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 </a:t>
                      </a:r>
                    </a:p>
                  </a:txBody>
                  <a:tcPr marL="32460" marR="3246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96748">
                <a:tc gridSpan="4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ysClr val="windowText" lastClr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 </a:t>
                      </a:r>
                      <a:endParaRPr lang="en-US" sz="800" dirty="0">
                        <a:solidFill>
                          <a:sysClr val="windowText" lastClr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32460" marR="3246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145120">
                <a:tc gridSpan="4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dirty="0">
                          <a:solidFill>
                            <a:sysClr val="windowText" lastClr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SESSION: Planification les prochaines étapes</a:t>
                      </a:r>
                      <a:endParaRPr lang="en-US" sz="1600" dirty="0">
                        <a:solidFill>
                          <a:sysClr val="windowText" lastClr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32460" marR="3246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840569">
                <a:tc gridSpan="2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ysClr val="windowText" lastClr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1400-1500</a:t>
                      </a:r>
                    </a:p>
                  </a:txBody>
                  <a:tcPr marL="32460" marR="3246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dirty="0" smtClean="0">
                          <a:solidFill>
                            <a:sysClr val="windowText" lastClr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Plénière</a:t>
                      </a:r>
                      <a:endParaRPr lang="en-US" sz="1600" dirty="0" smtClean="0">
                        <a:solidFill>
                          <a:sysClr val="windowText" lastClr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dirty="0" smtClean="0">
                          <a:solidFill>
                            <a:sysClr val="windowText" lastClr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Examen </a:t>
                      </a:r>
                      <a:r>
                        <a:rPr lang="fr-FR" sz="1600" dirty="0">
                          <a:solidFill>
                            <a:sysClr val="windowText" lastClr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du plan et du calendrier pour la mise en œuvre de l'évaluation interne</a:t>
                      </a:r>
                      <a:br>
                        <a:rPr lang="fr-FR" sz="1600" dirty="0">
                          <a:solidFill>
                            <a:sysClr val="windowText" lastClr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</a:br>
                      <a:r>
                        <a:rPr lang="fr-FR" sz="1600" dirty="0">
                          <a:solidFill>
                            <a:sysClr val="windowText" lastClr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Discussion</a:t>
                      </a:r>
                      <a:r>
                        <a:rPr lang="en-US" sz="1600" dirty="0">
                          <a:solidFill>
                            <a:sysClr val="windowText" lastClr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</a:t>
                      </a:r>
                    </a:p>
                  </a:txBody>
                  <a:tcPr marL="32460" marR="3246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dirty="0">
                          <a:solidFill>
                            <a:sysClr val="windowText" lastClr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 </a:t>
                      </a:r>
                      <a:endParaRPr lang="en-US" sz="1600" dirty="0">
                        <a:solidFill>
                          <a:sysClr val="windowText" lastClr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32460" marR="3246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97625">
                <a:tc gridSpan="2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ysClr val="windowText" lastClr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1400 – 1500</a:t>
                      </a:r>
                    </a:p>
                  </a:txBody>
                  <a:tcPr marL="32460" marR="3246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dirty="0">
                          <a:solidFill>
                            <a:sysClr val="windowText" lastClr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Travaux de groupes pour discuter et planifier la mise en œuvre de l'évaluation interne</a:t>
                      </a:r>
                      <a:endParaRPr lang="en-US" sz="1600" dirty="0">
                        <a:solidFill>
                          <a:sysClr val="windowText" lastClr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32460" marR="3246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ML" sz="1600" dirty="0">
                          <a:solidFill>
                            <a:sysClr val="windowText" lastClr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 </a:t>
                      </a:r>
                      <a:endParaRPr lang="en-US" sz="1600" dirty="0">
                        <a:solidFill>
                          <a:sysClr val="windowText" lastClr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32460" marR="3246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96748">
                <a:tc gridSpan="4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dirty="0">
                          <a:solidFill>
                            <a:sysClr val="windowText" lastClr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 </a:t>
                      </a:r>
                      <a:endParaRPr lang="en-US" sz="800" dirty="0">
                        <a:solidFill>
                          <a:sysClr val="windowText" lastClr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32460" marR="3246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145120">
                <a:tc gridSpan="4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ML" sz="1600" dirty="0">
                          <a:solidFill>
                            <a:sysClr val="windowText" lastClr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Séance plénière</a:t>
                      </a:r>
                      <a:endParaRPr lang="en-US" sz="1600" dirty="0">
                        <a:solidFill>
                          <a:sysClr val="windowText" lastClr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32460" marR="3246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45092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ML" sz="1600">
                          <a:solidFill>
                            <a:sysClr val="windowText" lastClr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r>
                        <a:rPr lang="fr-FR" sz="1600">
                          <a:solidFill>
                            <a:sysClr val="windowText" lastClr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6</a:t>
                      </a:r>
                      <a:r>
                        <a:rPr lang="fr-ML" sz="1600">
                          <a:solidFill>
                            <a:sysClr val="windowText" lastClr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00-1</a:t>
                      </a:r>
                      <a:r>
                        <a:rPr lang="fr-FR" sz="1600">
                          <a:solidFill>
                            <a:sysClr val="windowText" lastClr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7</a:t>
                      </a:r>
                      <a:r>
                        <a:rPr lang="fr-ML" sz="1600">
                          <a:solidFill>
                            <a:sysClr val="windowText" lastClr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00</a:t>
                      </a:r>
                      <a:endParaRPr lang="en-US" sz="1600">
                        <a:solidFill>
                          <a:sysClr val="windowText" lastClr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32460" marR="3246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dirty="0">
                          <a:solidFill>
                            <a:sysClr val="windowText" lastClr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Rapports des groupes</a:t>
                      </a:r>
                      <a:br>
                        <a:rPr lang="fr-FR" sz="1600" dirty="0">
                          <a:solidFill>
                            <a:sysClr val="windowText" lastClr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</a:br>
                      <a:r>
                        <a:rPr lang="fr-FR" sz="1600" dirty="0">
                          <a:solidFill>
                            <a:sysClr val="windowText" lastClr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Discussion</a:t>
                      </a:r>
                      <a:br>
                        <a:rPr lang="fr-FR" sz="1600" dirty="0">
                          <a:solidFill>
                            <a:sysClr val="windowText" lastClr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</a:br>
                      <a:r>
                        <a:rPr lang="fr-FR" sz="1600" dirty="0">
                          <a:solidFill>
                            <a:sysClr val="windowText" lastClr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Prochaines étapes</a:t>
                      </a:r>
                      <a:endParaRPr lang="en-US" sz="1600" dirty="0">
                        <a:solidFill>
                          <a:sysClr val="windowText" lastClr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32460" marR="3246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solidFill>
                          <a:sysClr val="windowText" lastClr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32460" marR="3246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ML" sz="1600" dirty="0">
                          <a:solidFill>
                            <a:sysClr val="windowText" lastClr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 </a:t>
                      </a:r>
                      <a:endParaRPr lang="en-US" sz="1600" dirty="0">
                        <a:solidFill>
                          <a:sysClr val="windowText" lastClr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32460" marR="3246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4512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ML" sz="1600">
                          <a:solidFill>
                            <a:sysClr val="windowText" lastClr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r>
                        <a:rPr lang="fr-FR" sz="1600">
                          <a:solidFill>
                            <a:sysClr val="windowText" lastClr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7</a:t>
                      </a:r>
                      <a:r>
                        <a:rPr lang="fr-ML" sz="1600">
                          <a:solidFill>
                            <a:sysClr val="windowText" lastClr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00</a:t>
                      </a:r>
                      <a:endParaRPr lang="en-US" sz="1600">
                        <a:solidFill>
                          <a:sysClr val="windowText" lastClr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32460" marR="3246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ysClr val="windowText" lastClr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Cloture </a:t>
                      </a:r>
                    </a:p>
                  </a:txBody>
                  <a:tcPr marL="32460" marR="3246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>
                        <a:solidFill>
                          <a:sysClr val="windowText" lastClr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32460" marR="3246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ML" sz="1600" dirty="0">
                          <a:solidFill>
                            <a:sysClr val="windowText" lastClr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 </a:t>
                      </a:r>
                      <a:endParaRPr lang="en-US" sz="1600" dirty="0">
                        <a:solidFill>
                          <a:sysClr val="windowText" lastClr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32460" marR="3246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3" name="Accolade fermante 2"/>
          <p:cNvSpPr/>
          <p:nvPr/>
        </p:nvSpPr>
        <p:spPr>
          <a:xfrm>
            <a:off x="6249988" y="7732713"/>
            <a:ext cx="82550" cy="447675"/>
          </a:xfrm>
          <a:prstGeom prst="rightBrace">
            <a:avLst/>
          </a:prstGeom>
          <a:noFill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1169988" y="738188"/>
            <a:ext cx="121920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842888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808146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751231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306</Words>
  <Application>Microsoft Office PowerPoint</Application>
  <PresentationFormat>Widescreen</PresentationFormat>
  <Paragraphs>107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Verdana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Centers for Disease Control and Prevention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Woodfill, Celia (CDC/CGH/DGHP)</dc:creator>
  <cp:lastModifiedBy>Woodfill, Celia (CDC/CGH/DGHP)</cp:lastModifiedBy>
  <cp:revision>4</cp:revision>
  <dcterms:created xsi:type="dcterms:W3CDTF">2017-05-07T13:46:52Z</dcterms:created>
  <dcterms:modified xsi:type="dcterms:W3CDTF">2017-05-07T14:06:37Z</dcterms:modified>
</cp:coreProperties>
</file>