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5"/>
  </p:notesMasterIdLst>
  <p:sldIdLst>
    <p:sldId id="343" r:id="rId2"/>
    <p:sldId id="337" r:id="rId3"/>
    <p:sldId id="266" r:id="rId4"/>
    <p:sldId id="348" r:id="rId5"/>
    <p:sldId id="347" r:id="rId6"/>
    <p:sldId id="350" r:id="rId7"/>
    <p:sldId id="341" r:id="rId8"/>
    <p:sldId id="342" r:id="rId9"/>
    <p:sldId id="351" r:id="rId10"/>
    <p:sldId id="345" r:id="rId11"/>
    <p:sldId id="353" r:id="rId12"/>
    <p:sldId id="258" r:id="rId13"/>
    <p:sldId id="35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839" autoAdjust="0"/>
  </p:normalViewPr>
  <p:slideViewPr>
    <p:cSldViewPr snapToGrid="0">
      <p:cViewPr varScale="1">
        <p:scale>
          <a:sx n="92" d="100"/>
          <a:sy n="92" d="100"/>
        </p:scale>
        <p:origin x="1314" y="78"/>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t>5/7/2017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t>‹#›</a:t>
            </a:fld>
            <a:endParaRPr lang="en-US"/>
          </a:p>
        </p:txBody>
      </p:sp>
    </p:spTree>
    <p:extLst>
      <p:ext uri="{BB962C8B-B14F-4D97-AF65-F5344CB8AC3E}">
        <p14:creationId xmlns:p14="http://schemas.microsoft.com/office/powerpoint/2010/main"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2</a:t>
            </a:fld>
            <a:endParaRPr lang="en-US"/>
          </a:p>
        </p:txBody>
      </p:sp>
    </p:spTree>
    <p:extLst>
      <p:ext uri="{BB962C8B-B14F-4D97-AF65-F5344CB8AC3E}">
        <p14:creationId xmlns:p14="http://schemas.microsoft.com/office/powerpoint/2010/main" val="38720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ML" dirty="0" smtClean="0">
                <a:solidFill>
                  <a:srgbClr val="222222"/>
                </a:solidFill>
                <a:effectLst/>
                <a:latin typeface="Verdana" panose="020B0604030504040204" pitchFamily="34" charset="0"/>
                <a:ea typeface="Calibri" panose="020F0502020204030204" pitchFamily="34" charset="0"/>
                <a:cs typeface="Arial" panose="020B0604020202020204" pitchFamily="34" charset="0"/>
              </a:rPr>
              <a:t>Tout en reconnaissant que les capacités du RSI sont naturellement  multisectorielles, les parties prenantes peuvent inclure, mais ne sont pas limités aux ministères de la Santé, de l’Environnement, de l’Elevage et de l'Agriculture. Bien qu'il n'y ait pas de directives strictes sur les parties prenantes internes qui devraient être inclus dans le processus de l’évaluation interne, les participants devraient être en mesure de fournir des informations détaillées sur leur domaine d'expertise en ce qui concerne la capacité du RSI et de ses indicateurs.  Les parties prenantes à engager seront identifiées  sur la base de la structure particulière du système de santé national.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fr-ML"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t>3</a:t>
            </a:fld>
            <a:endParaRPr lang="en-US"/>
          </a:p>
        </p:txBody>
      </p:sp>
    </p:spTree>
    <p:extLst>
      <p:ext uri="{BB962C8B-B14F-4D97-AF65-F5344CB8AC3E}">
        <p14:creationId xmlns:p14="http://schemas.microsoft.com/office/powerpoint/2010/main" val="214269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Cette évaluation reposera principalement sur une revue documentaire.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t>4</a:t>
            </a:fld>
            <a:endParaRPr lang="en-US"/>
          </a:p>
        </p:txBody>
      </p:sp>
    </p:spTree>
    <p:extLst>
      <p:ext uri="{BB962C8B-B14F-4D97-AF65-F5344CB8AC3E}">
        <p14:creationId xmlns:p14="http://schemas.microsoft.com/office/powerpoint/2010/main" val="386611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Après la collecte de </a:t>
            </a:r>
            <a:r>
              <a:rPr lang="fr-ML" dirty="0" smtClean="0">
                <a:effectLst/>
                <a:latin typeface="Verdana" panose="020B0604030504040204" pitchFamily="34" charset="0"/>
                <a:ea typeface="Calibri" panose="020F0502020204030204" pitchFamily="34" charset="0"/>
                <a:cs typeface="Times New Roman" panose="02020603050405020304" pitchFamily="18" charset="0"/>
              </a:rPr>
              <a:t>toutes les informations et la documentation appropriées, </a:t>
            </a:r>
            <a:r>
              <a:rPr lang="fr-ML" dirty="0" smtClean="0">
                <a:effectLst/>
                <a:latin typeface="Verdana" panose="020B0604030504040204" pitchFamily="34" charset="0"/>
                <a:ea typeface="Calibri" panose="020F0502020204030204" pitchFamily="34" charset="0"/>
                <a:cs typeface="Arial" panose="020B0604020202020204" pitchFamily="34" charset="0"/>
              </a:rPr>
              <a:t>une analyse des compétences, des lacunes, des possibilités et des difficultés du pays sera réalisée sur la base d’indicateurs contenus dans l’outil d’évaluation externe conjointe.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Les indicateurs permettront d’évaluer les capacités du pays. La codification proposée varie de 1 à 5. Le niveau  1 signifie l’absence de mise en œuvre  et le niveau 5 indique que la mise en œuvre est effective, testée/revue/mise en pratique, et que le pays possède un niveau élevé de compétences pour cet indicateur. Cette notation comporte également une codification en couleur avec la couleur rouge pour le niveau inférieur, jaune pour le médian et vert pour le niveau supérieur.</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5</a:t>
            </a:fld>
            <a:endParaRPr lang="en-US"/>
          </a:p>
        </p:txBody>
      </p:sp>
    </p:spTree>
    <p:extLst>
      <p:ext uri="{BB962C8B-B14F-4D97-AF65-F5344CB8AC3E}">
        <p14:creationId xmlns:p14="http://schemas.microsoft.com/office/powerpoint/2010/main" val="135622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7</a:t>
            </a:fld>
            <a:endParaRPr lang="en-US"/>
          </a:p>
        </p:txBody>
      </p:sp>
    </p:spTree>
    <p:extLst>
      <p:ext uri="{BB962C8B-B14F-4D97-AF65-F5344CB8AC3E}">
        <p14:creationId xmlns:p14="http://schemas.microsoft.com/office/powerpoint/2010/main" val="3631066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8</a:t>
            </a:fld>
            <a:endParaRPr lang="en-US"/>
          </a:p>
        </p:txBody>
      </p:sp>
    </p:spTree>
    <p:extLst>
      <p:ext uri="{BB962C8B-B14F-4D97-AF65-F5344CB8AC3E}">
        <p14:creationId xmlns:p14="http://schemas.microsoft.com/office/powerpoint/2010/main" val="299585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t>5/7/2017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t>5/7/2017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t>5/7/2017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t>5/7/2017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t>‹#›</a:t>
            </a:fld>
            <a:endParaRPr lang="en-US"/>
          </a:p>
        </p:txBody>
      </p:sp>
    </p:spTree>
    <p:extLst>
      <p:ext uri="{BB962C8B-B14F-4D97-AF65-F5344CB8AC3E}">
        <p14:creationId xmlns:p14="http://schemas.microsoft.com/office/powerpoint/2010/main"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4142" y="816428"/>
            <a:ext cx="10635343" cy="4401205"/>
          </a:xfrm>
          <a:prstGeom prst="rect">
            <a:avLst/>
          </a:prstGeom>
        </p:spPr>
        <p:txBody>
          <a:bodyPr wrap="square">
            <a:spAutoFit/>
          </a:bodyPr>
          <a:lstStyle/>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Vue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d’ensemble du processus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a:t>
            </a:r>
            <a:r>
              <a:rPr lang="fr-FR" sz="4800" dirty="0" smtClean="0">
                <a:latin typeface="Verdana" panose="020B0604030504040204" pitchFamily="34" charset="0"/>
                <a:ea typeface="Verdana" panose="020B0604030504040204" pitchFamily="34" charset="0"/>
                <a:cs typeface="Verdana" panose="020B0604030504040204" pitchFamily="34" charset="0"/>
              </a:rPr>
              <a:t>é</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proposées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pour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la mise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en œuvre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au Mali</a:t>
            </a:r>
            <a:endPar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42615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6" y="679018"/>
            <a:ext cx="10635343" cy="3785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Examen de la Feuille de Route </a:t>
            </a:r>
          </a:p>
          <a:p>
            <a:pPr algn="ct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et </a:t>
            </a:r>
            <a:r>
              <a:rPr lang="fr-FR" sz="4800" b="1" dirty="0">
                <a:solidFill>
                  <a:srgbClr val="FFFF00"/>
                </a:solidFill>
                <a:latin typeface="Verdana" panose="020B0604030504040204" pitchFamily="34" charset="0"/>
                <a:ea typeface="Verdana" panose="020B0604030504040204" pitchFamily="34" charset="0"/>
                <a:cs typeface="Verdana" panose="020B0604030504040204" pitchFamily="34" charset="0"/>
              </a:rPr>
              <a:t>du </a:t>
            </a: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Calendrier pour la Mise en Œuvre de l’Evaluation Externe Conjointe du RSI en Mali</a:t>
            </a:r>
            <a:endParaRPr lang="en-US" sz="48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63449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24362629"/>
              </p:ext>
            </p:extLst>
          </p:nvPr>
        </p:nvGraphicFramePr>
        <p:xfrm>
          <a:off x="0" y="1045028"/>
          <a:ext cx="11636829" cy="5248686"/>
        </p:xfrm>
        <a:graphic>
          <a:graphicData uri="http://schemas.openxmlformats.org/drawingml/2006/table">
            <a:tbl>
              <a:tblPr firstRow="1" firstCol="1" bandRow="1">
                <a:tableStyleId>{5C22544A-7EE6-4342-B048-85BDC9FD1C3A}</a:tableStyleId>
              </a:tblPr>
              <a:tblGrid>
                <a:gridCol w="6449788">
                  <a:extLst>
                    <a:ext uri="{9D8B030D-6E8A-4147-A177-3AD203B41FA5}">
                      <a16:colId xmlns:a16="http://schemas.microsoft.com/office/drawing/2014/main" xmlns="" val="20000"/>
                    </a:ext>
                  </a:extLst>
                </a:gridCol>
                <a:gridCol w="1556657">
                  <a:extLst>
                    <a:ext uri="{9D8B030D-6E8A-4147-A177-3AD203B41FA5}">
                      <a16:colId xmlns:a16="http://schemas.microsoft.com/office/drawing/2014/main" xmlns="" val="20001"/>
                    </a:ext>
                  </a:extLst>
                </a:gridCol>
                <a:gridCol w="1317171">
                  <a:extLst>
                    <a:ext uri="{9D8B030D-6E8A-4147-A177-3AD203B41FA5}">
                      <a16:colId xmlns:a16="http://schemas.microsoft.com/office/drawing/2014/main" xmlns="" val="20002"/>
                    </a:ext>
                  </a:extLst>
                </a:gridCol>
                <a:gridCol w="2313213">
                  <a:extLst>
                    <a:ext uri="{9D8B030D-6E8A-4147-A177-3AD203B41FA5}">
                      <a16:colId xmlns:a16="http://schemas.microsoft.com/office/drawing/2014/main" xmlns="" val="20003"/>
                    </a:ext>
                  </a:extLst>
                </a:gridCol>
              </a:tblGrid>
              <a:tr h="120628">
                <a:tc>
                  <a:txBody>
                    <a:bodyPr/>
                    <a:lstStyle/>
                    <a:p>
                      <a:pPr marL="0" marR="0" algn="ctr">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r h="403658">
                <a:tc>
                  <a:txBody>
                    <a:bodyPr/>
                    <a:lstStyle/>
                    <a:p>
                      <a:pPr marL="0" marR="0">
                        <a:lnSpc>
                          <a:spcPct val="115000"/>
                        </a:lnSpc>
                        <a:spcBef>
                          <a:spcPts val="0"/>
                        </a:spcBef>
                        <a:spcAft>
                          <a:spcPts val="0"/>
                        </a:spcAft>
                      </a:pP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1"/>
                  </a:ext>
                </a:extLst>
              </a:tr>
              <a:tr h="775919">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d’information au Ministre de la Santé et de l’Hygiène Publique et partenaires impliqués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2"/>
                  </a:ext>
                </a:extLst>
              </a:tr>
              <a:tr h="1486028">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concertation avec le Point Focal national RSI et partage des documents de la JEE : outil d’évaluation, guide de mise en œuvre et documents divers.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DPC, CDC </a:t>
                      </a:r>
                      <a:r>
                        <a:rPr lang="fr-FR" sz="20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Mali</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3"/>
                  </a:ext>
                </a:extLst>
              </a:tr>
              <a:tr h="1448815">
                <a:tc>
                  <a:txBody>
                    <a:bodyPr/>
                    <a:lstStyle/>
                    <a:p>
                      <a:pPr marL="0" marR="0">
                        <a:lnSpc>
                          <a:spcPct val="115000"/>
                        </a:lnSpc>
                        <a:spcBef>
                          <a:spcPts val="0"/>
                        </a:spcBef>
                        <a:spcAft>
                          <a:spcPts val="0"/>
                        </a:spcAft>
                      </a:pPr>
                      <a:r>
                        <a:rPr lang="fr-FR" sz="20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Désignation du Groupe technique et réunion d’orientation pour retenir les membres de l’équipe nationale chargée de l’évaluation des 19 domaines du RSI</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4"/>
                  </a:ext>
                </a:extLst>
              </a:tr>
              <a:tr h="713642">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d’invitation des membres à la réunion du 8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 </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5"/>
                  </a:ext>
                </a:extLst>
              </a:tr>
            </a:tbl>
          </a:graphicData>
        </a:graphic>
      </p:graphicFrame>
      <p:sp>
        <p:nvSpPr>
          <p:cNvPr id="3" name="Rectangle 2"/>
          <p:cNvSpPr/>
          <p:nvPr/>
        </p:nvSpPr>
        <p:spPr>
          <a:xfrm>
            <a:off x="1935886" y="152400"/>
            <a:ext cx="11028981" cy="6021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nSpc>
                <a:spcPct val="115000"/>
              </a:lnSpc>
            </a:pPr>
            <a:r>
              <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rPr>
              <a:t>Phase </a:t>
            </a:r>
            <a:r>
              <a:rPr lang="fr-FR" sz="3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de Préparation de l’Evaluation Conjointe</a:t>
            </a:r>
            <a:endParaRPr lang="en-US" sz="3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00156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07441877"/>
              </p:ext>
            </p:extLst>
          </p:nvPr>
        </p:nvGraphicFramePr>
        <p:xfrm>
          <a:off x="268515" y="729342"/>
          <a:ext cx="11557000" cy="6105723"/>
        </p:xfrm>
        <a:graphic>
          <a:graphicData uri="http://schemas.openxmlformats.org/drawingml/2006/table">
            <a:tbl>
              <a:tblPr firstRow="1" firstCol="1" bandRow="1">
                <a:tableStyleId>{5C22544A-7EE6-4342-B048-85BDC9FD1C3A}</a:tableStyleId>
              </a:tblPr>
              <a:tblGrid>
                <a:gridCol w="6513285">
                  <a:extLst>
                    <a:ext uri="{9D8B030D-6E8A-4147-A177-3AD203B41FA5}">
                      <a16:colId xmlns:a16="http://schemas.microsoft.com/office/drawing/2014/main" xmlns="" val="20000"/>
                    </a:ext>
                  </a:extLst>
                </a:gridCol>
                <a:gridCol w="1851310">
                  <a:extLst>
                    <a:ext uri="{9D8B030D-6E8A-4147-A177-3AD203B41FA5}">
                      <a16:colId xmlns:a16="http://schemas.microsoft.com/office/drawing/2014/main" xmlns="" val="20001"/>
                    </a:ext>
                  </a:extLst>
                </a:gridCol>
                <a:gridCol w="1000747">
                  <a:extLst>
                    <a:ext uri="{9D8B030D-6E8A-4147-A177-3AD203B41FA5}">
                      <a16:colId xmlns:a16="http://schemas.microsoft.com/office/drawing/2014/main" xmlns="" val="20002"/>
                    </a:ext>
                  </a:extLst>
                </a:gridCol>
                <a:gridCol w="2191658">
                  <a:extLst>
                    <a:ext uri="{9D8B030D-6E8A-4147-A177-3AD203B41FA5}">
                      <a16:colId xmlns:a16="http://schemas.microsoft.com/office/drawing/2014/main" xmlns="" val="20003"/>
                    </a:ext>
                  </a:extLst>
                </a:gridCol>
              </a:tblGrid>
              <a:tr h="230873">
                <a:tc>
                  <a:txBody>
                    <a:bodyPr/>
                    <a:lstStyle/>
                    <a:p>
                      <a:pPr marL="0" marR="0" algn="ctr">
                        <a:lnSpc>
                          <a:spcPct val="115000"/>
                        </a:lnSpc>
                        <a:spcBef>
                          <a:spcPts val="0"/>
                        </a:spcBef>
                        <a:spcAft>
                          <a:spcPts val="0"/>
                        </a:spcAft>
                      </a:pPr>
                      <a:r>
                        <a:rPr lang="fr-FR" sz="16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139241">
                <a:tc>
                  <a:txBody>
                    <a:bodyPr/>
                    <a:lstStyle/>
                    <a:p>
                      <a:pPr marL="0" marR="0">
                        <a:lnSpc>
                          <a:spcPct val="115000"/>
                        </a:lnSpc>
                        <a:spcBef>
                          <a:spcPts val="0"/>
                        </a:spcBef>
                        <a:spcAft>
                          <a:spcPts val="0"/>
                        </a:spcAft>
                      </a:pPr>
                      <a:endParaRPr lang="en-US" sz="800" b="1" cap="all" baseline="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1267563">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Installation de l’équipe nationale d’évaluation </a:t>
                      </a:r>
                      <a:endPar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 feuille de route, des objectifs et de l’outil d’évaluation, définition des modalités de collecte des données, répartition des tâches, identification des sites éventuels et à visiter et mise à disposition des documents de référence.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08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57154">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Travaux préliminaires des 19 groupes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09-20 mai</a:t>
                      </a:r>
                      <a:r>
                        <a:rPr lang="fr-FR" sz="1600" b="0" kern="120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Secteurs</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d’évaluation</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36738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des travaux au Point Focal National RSI (DLM)</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22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Visite des sites (Points d’entrée, et autres)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23 – 24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Points d’entrée</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Point focal national RSI</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422588">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national de validation des travaux des équipes d’auto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25 – 26 mai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Nationale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Synthèse par le Groupe technique restreint des travaux de groupe et préparation de la restitution des résultats de l’auto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26 au 27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7"/>
                  </a:ext>
                </a:extLst>
              </a:tr>
              <a:tr h="36792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des résultats de l’évaluation au 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8"/>
                  </a:ext>
                </a:extLst>
              </a:tr>
              <a:tr h="326103">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Elaboration du rapport d’auto évaluation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9"/>
                  </a:ext>
                </a:extLst>
              </a:tr>
              <a:tr h="291281">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rapport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juin 2017</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10"/>
                  </a:ext>
                </a:extLst>
              </a:tr>
              <a:tr h="38181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rapport au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Bureau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Régional de l’Afrique de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Représentant OMS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11"/>
                  </a:ext>
                </a:extLst>
              </a:tr>
            </a:tbl>
          </a:graphicData>
        </a:graphic>
      </p:graphicFrame>
      <p:sp>
        <p:nvSpPr>
          <p:cNvPr id="4" name="Rectangle 3"/>
          <p:cNvSpPr/>
          <p:nvPr/>
        </p:nvSpPr>
        <p:spPr>
          <a:xfrm>
            <a:off x="3609220" y="-4432"/>
            <a:ext cx="5783956" cy="6021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nSpc>
                <a:spcPct val="115000"/>
              </a:lnSpc>
            </a:pPr>
            <a:r>
              <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rPr>
              <a:t>Phase d’Auto Evaluation</a:t>
            </a:r>
          </a:p>
        </p:txBody>
      </p:sp>
    </p:spTree>
    <p:extLst>
      <p:ext uri="{BB962C8B-B14F-4D97-AF65-F5344CB8AC3E}">
        <p14:creationId xmlns:p14="http://schemas.microsoft.com/office/powerpoint/2010/main" val="3956183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46000515"/>
              </p:ext>
            </p:extLst>
          </p:nvPr>
        </p:nvGraphicFramePr>
        <p:xfrm>
          <a:off x="337457" y="1262743"/>
          <a:ext cx="11201401" cy="5475515"/>
        </p:xfrm>
        <a:graphic>
          <a:graphicData uri="http://schemas.openxmlformats.org/drawingml/2006/table">
            <a:tbl>
              <a:tblPr firstRow="1" firstCol="1" bandRow="1">
                <a:tableStyleId>{5C22544A-7EE6-4342-B048-85BDC9FD1C3A}</a:tableStyleId>
              </a:tblPr>
              <a:tblGrid>
                <a:gridCol w="5246914">
                  <a:extLst>
                    <a:ext uri="{9D8B030D-6E8A-4147-A177-3AD203B41FA5}">
                      <a16:colId xmlns:a16="http://schemas.microsoft.com/office/drawing/2014/main" xmlns="" val="20000"/>
                    </a:ext>
                  </a:extLst>
                </a:gridCol>
                <a:gridCol w="1937657">
                  <a:extLst>
                    <a:ext uri="{9D8B030D-6E8A-4147-A177-3AD203B41FA5}">
                      <a16:colId xmlns:a16="http://schemas.microsoft.com/office/drawing/2014/main" xmlns="" val="20001"/>
                    </a:ext>
                  </a:extLst>
                </a:gridCol>
                <a:gridCol w="1445850">
                  <a:extLst>
                    <a:ext uri="{9D8B030D-6E8A-4147-A177-3AD203B41FA5}">
                      <a16:colId xmlns:a16="http://schemas.microsoft.com/office/drawing/2014/main" xmlns="" val="20002"/>
                    </a:ext>
                  </a:extLst>
                </a:gridCol>
                <a:gridCol w="2570980">
                  <a:extLst>
                    <a:ext uri="{9D8B030D-6E8A-4147-A177-3AD203B41FA5}">
                      <a16:colId xmlns:a16="http://schemas.microsoft.com/office/drawing/2014/main" xmlns="" val="20003"/>
                    </a:ext>
                  </a:extLst>
                </a:gridCol>
              </a:tblGrid>
              <a:tr h="489857">
                <a:tc>
                  <a:txBody>
                    <a:bodyPr/>
                    <a:lstStyle/>
                    <a:p>
                      <a:pPr marL="0" marR="0" algn="ctr">
                        <a:lnSpc>
                          <a:spcPct val="115000"/>
                        </a:lnSpc>
                        <a:spcBef>
                          <a:spcPts val="0"/>
                        </a:spcBef>
                        <a:spcAft>
                          <a:spcPts val="0"/>
                        </a:spcAft>
                      </a:pPr>
                      <a:r>
                        <a:rPr lang="fr-FR" sz="22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1219200">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Arrivée de l’équipe et visite de courtoisie au WR WCO Mali, MSHP et PFN-RSI</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juin 2017</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d’ Afro, DPC et HSE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827314">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de préparation de l’atelier de l’évaluation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externe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juin 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Ministère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914832">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l’évaluation externe 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juin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Internationale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80511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Finalisation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au Ministère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mi-juillet</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a:t>
                      </a:r>
                      <a:endPar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a:t>
                      </a: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21920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Adoption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 le Ministère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partage avec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diffusion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final auprès des parties prenantes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juillet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bl>
          </a:graphicData>
        </a:graphic>
      </p:graphicFrame>
      <p:sp>
        <p:nvSpPr>
          <p:cNvPr id="3" name="Rectangle 2"/>
          <p:cNvSpPr/>
          <p:nvPr/>
        </p:nvSpPr>
        <p:spPr>
          <a:xfrm>
            <a:off x="0" y="38512"/>
            <a:ext cx="11978588" cy="899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5000"/>
              </a:lnSpc>
            </a:pPr>
            <a:r>
              <a:rPr 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rPr>
              <a:t>Phase d’Evaluation Externe conjointe </a:t>
            </a:r>
          </a:p>
          <a:p>
            <a:pPr>
              <a:lnSpc>
                <a:spcPct val="115000"/>
              </a:lnSpc>
            </a:pPr>
            <a:r>
              <a:rPr 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rPr>
              <a:t>(Prévoir minimum 3 à 4 Semaines après la transmission du rapport</a:t>
            </a:r>
            <a:r>
              <a:rPr lang="fr-FR" sz="2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endParaRPr lang="en-US"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3723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9709" y="1532428"/>
            <a:ext cx="11058071" cy="5324535"/>
          </a:xfrm>
          <a:prstGeom prst="rect">
            <a:avLst/>
          </a:prstGeom>
        </p:spPr>
        <p:txBody>
          <a:bodyPr wrap="square">
            <a:spAutoFit/>
          </a:bodyPr>
          <a:lstStyle/>
          <a:p>
            <a:pPr algn="just"/>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just"/>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L’évaluation interne est une enquête par une équipe multisectorielle utilisant les résultats de différentes évaluations pertinents et autres informations disponibles pour</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apprécier l</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es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indicateurs sur l’outil évaluation. </a:t>
            </a:r>
          </a:p>
          <a:p>
            <a:pPr marL="457200" indent="-457200" algn="just">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ML" sz="2800" dirty="0" smtClean="0">
                <a:latin typeface="Verdana" panose="020B0604030504040204" pitchFamily="34" charset="0"/>
                <a:ea typeface="Calibri" panose="020F0502020204030204" pitchFamily="34" charset="0"/>
                <a:cs typeface="Arial" panose="020B0604020202020204" pitchFamily="34" charset="0"/>
              </a:rPr>
              <a:t>La </a:t>
            </a:r>
            <a:r>
              <a:rPr lang="fr-ML" sz="2800" dirty="0">
                <a:latin typeface="Verdana" panose="020B0604030504040204" pitchFamily="34" charset="0"/>
                <a:ea typeface="Calibri" panose="020F0502020204030204" pitchFamily="34" charset="0"/>
                <a:cs typeface="Arial" panose="020B0604020202020204" pitchFamily="34" charset="0"/>
              </a:rPr>
              <a:t>codification des indicateurs de </a:t>
            </a:r>
            <a:r>
              <a:rPr lang="fr-FR" sz="2800" dirty="0">
                <a:latin typeface="Verdana" panose="020B0604030504040204" pitchFamily="34" charset="0"/>
                <a:ea typeface="Verdana" panose="020B0604030504040204" pitchFamily="34" charset="0"/>
                <a:cs typeface="Verdana" panose="020B0604030504040204" pitchFamily="34" charset="0"/>
              </a:rPr>
              <a:t>l’outil </a:t>
            </a:r>
            <a:r>
              <a:rPr lang="fr-ML" sz="2800" dirty="0" smtClean="0">
                <a:latin typeface="Verdana" panose="020B0604030504040204" pitchFamily="34" charset="0"/>
                <a:ea typeface="Calibri" panose="020F0502020204030204" pitchFamily="34" charset="0"/>
                <a:cs typeface="Arial" panose="020B0604020202020204" pitchFamily="34" charset="0"/>
              </a:rPr>
              <a:t>permettra </a:t>
            </a:r>
            <a:r>
              <a:rPr lang="fr-ML" sz="2800" dirty="0">
                <a:latin typeface="Verdana" panose="020B0604030504040204" pitchFamily="34" charset="0"/>
                <a:ea typeface="Calibri" panose="020F0502020204030204" pitchFamily="34" charset="0"/>
                <a:cs typeface="Arial" panose="020B0604020202020204" pitchFamily="34" charset="0"/>
              </a:rPr>
              <a:t>l’évaluation des capacités du pays.</a:t>
            </a:r>
          </a:p>
          <a:p>
            <a:pPr marL="457200" indent="-457200" algn="just">
              <a:buFont typeface="Arial" panose="020B0604020202020204" pitchFamily="34" charset="0"/>
              <a:buChar char="•"/>
            </a:pP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résultats de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interne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sont ensuite transmis à l’équipe d’évaluation extérieure conjointe </a:t>
            </a:r>
          </a:p>
          <a:p>
            <a:pPr marL="457200" indent="-457200" algn="just">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Ces experts effectuent ensuite une visite dans le pays pour mettre en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œuvre</a:t>
            </a:r>
            <a:r>
              <a:rPr lang="fr-FR" sz="2800" dirty="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de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externe conjointe.</a:t>
            </a:r>
            <a:endPar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99607" y="224852"/>
            <a:ext cx="9518754"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ML" sz="3200" b="1" dirty="0">
                <a:solidFill>
                  <a:srgbClr val="FFFF00"/>
                </a:solidFill>
                <a:latin typeface="Verdana" panose="020B0604030504040204" pitchFamily="34" charset="0"/>
                <a:ea typeface="Verdana" panose="020B0604030504040204" pitchFamily="34" charset="0"/>
                <a:cs typeface="Verdana" panose="020B0604030504040204" pitchFamily="34" charset="0"/>
              </a:rPr>
              <a:t>Le Processus de l’Evaluation</a:t>
            </a:r>
          </a:p>
          <a:p>
            <a:endParaRPr lang="fr-FR" sz="3200" b="1" dirty="0">
              <a:solidFill>
                <a:srgbClr val="FFFF00"/>
              </a:solidFill>
            </a:endParaRPr>
          </a:p>
        </p:txBody>
      </p:sp>
    </p:spTree>
    <p:extLst>
      <p:ext uri="{BB962C8B-B14F-4D97-AF65-F5344CB8AC3E}">
        <p14:creationId xmlns:p14="http://schemas.microsoft.com/office/powerpoint/2010/main" val="2020575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853" y="1498144"/>
            <a:ext cx="11617376" cy="4764381"/>
          </a:xfrm>
          <a:prstGeom prst="rect">
            <a:avLst/>
          </a:prstGeom>
        </p:spPr>
        <p:txBody>
          <a:bodyPr wrap="square">
            <a:spAutoFit/>
          </a:bodyPr>
          <a:lstStyle/>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en-US" sz="1200" dirty="0" smtClean="0">
              <a:effectLst/>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Établir </a:t>
            </a:r>
            <a:r>
              <a:rPr lang="fr-FR" sz="2800" dirty="0">
                <a:latin typeface="Verdana" panose="020B0604030504040204" pitchFamily="34" charset="0"/>
                <a:ea typeface="Verdana" panose="020B0604030504040204" pitchFamily="34" charset="0"/>
                <a:cs typeface="Verdana" panose="020B0604030504040204" pitchFamily="34" charset="0"/>
              </a:rPr>
              <a:t>un comité </a:t>
            </a: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représentant 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 pour faire l’évaluation</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a:t>
            </a:r>
            <a:r>
              <a:rPr lang="fr-ML" sz="2800" dirty="0" smtClean="0">
                <a:latin typeface="Verdana" panose="020B0604030504040204" pitchFamily="34" charset="0"/>
                <a:ea typeface="Verdana" panose="020B0604030504040204" pitchFamily="34" charset="0"/>
                <a:cs typeface="Verdana" panose="020B0604030504040204" pitchFamily="34" charset="0"/>
              </a:rPr>
              <a:t>doivent représenter </a:t>
            </a:r>
            <a:r>
              <a:rPr lang="fr-ML" sz="2800" dirty="0">
                <a:latin typeface="Verdana" panose="020B0604030504040204" pitchFamily="34" charset="0"/>
                <a:ea typeface="Verdana" panose="020B0604030504040204" pitchFamily="34" charset="0"/>
                <a:cs typeface="Verdana" panose="020B0604030504040204" pitchFamily="34" charset="0"/>
              </a:rPr>
              <a:t>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Les </a:t>
            </a:r>
            <a:r>
              <a:rPr lang="fr-ML" sz="2800" dirty="0">
                <a:latin typeface="Verdana" panose="020B0604030504040204" pitchFamily="34" charset="0"/>
                <a:ea typeface="Verdana" panose="020B0604030504040204" pitchFamily="34" charset="0"/>
                <a:cs typeface="Verdana" panose="020B0604030504040204" pitchFamily="34" charset="0"/>
              </a:rPr>
              <a:t>acteurs institutionnels devraient inclure, mais sans s’y limiter, les Ministères de la Santé, de l’Agriculture, de la Faune / Environnement ; et d’autres secteurs connexes en vue de la mise en œuvre du RSI (2005</a:t>
            </a:r>
            <a:r>
              <a:rPr lang="fr-ML" sz="2800" dirty="0" smtClean="0">
                <a:latin typeface="Verdana" panose="020B0604030504040204" pitchFamily="34" charset="0"/>
                <a:ea typeface="Verdana" panose="020B0604030504040204" pitchFamily="34" charset="0"/>
                <a:cs typeface="Verdana" panose="020B0604030504040204" pitchFamily="34" charset="0"/>
              </a:rPr>
              <a:t>)</a:t>
            </a:r>
            <a:endParaRPr lang="en-US" sz="28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359764" y="209862"/>
            <a:ext cx="11572406"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Le Processus </a:t>
            </a:r>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d’Evaluation Interne </a:t>
            </a:r>
            <a:r>
              <a:rPr lang="fr-FR" sz="32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au </a:t>
            </a:r>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Mali (1/3)</a:t>
            </a:r>
          </a:p>
          <a:p>
            <a:endParaRPr lang="fr-FR" sz="3200" b="1" dirty="0">
              <a:solidFill>
                <a:srgbClr val="FFFF00"/>
              </a:solidFill>
            </a:endParaRPr>
          </a:p>
        </p:txBody>
      </p:sp>
    </p:spTree>
    <p:extLst>
      <p:ext uri="{BB962C8B-B14F-4D97-AF65-F5344CB8AC3E}">
        <p14:creationId xmlns:p14="http://schemas.microsoft.com/office/powerpoint/2010/main" val="2173986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607" y="1499016"/>
            <a:ext cx="11339984" cy="5189113"/>
          </a:xfrm>
          <a:prstGeom prst="rect">
            <a:avLst/>
          </a:prstGeom>
        </p:spPr>
        <p:txBody>
          <a:bodyPr wrap="square">
            <a:spAutoFit/>
          </a:bodyPr>
          <a:lstStyle/>
          <a:p>
            <a:pPr algn="just">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lnSpc>
                <a:spcPct val="115000"/>
              </a:lnSpc>
              <a:buFont typeface="Arial" panose="020B0604020202020204" pitchFamily="34" charset="0"/>
              <a:buChar char="•"/>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Chercher </a:t>
            </a:r>
            <a:r>
              <a:rPr lang="fr-ML" sz="2800" dirty="0">
                <a:latin typeface="Verdana" panose="020B0604030504040204" pitchFamily="34" charset="0"/>
                <a:ea typeface="Calibri" panose="020F0502020204030204" pitchFamily="34" charset="0"/>
                <a:cs typeface="Times New Roman" panose="02020603050405020304" pitchFamily="18" charset="0"/>
              </a:rPr>
              <a:t>les informations et la documentation appropriées, y compris d’autres évaluations telles que celles des performances des services vétérinaires de l’Organisation Mondiale de la Santé Animale (OIE), celles de Agence Internationale de l’Energie Atomique (AIEA) et </a:t>
            </a:r>
            <a:r>
              <a:rPr lang="fr-ML" sz="2800" dirty="0" smtClean="0">
                <a:latin typeface="Verdana" panose="020B0604030504040204" pitchFamily="34" charset="0"/>
                <a:ea typeface="Calibri" panose="020F0502020204030204" pitchFamily="34" charset="0"/>
                <a:cs typeface="Times New Roman" panose="02020603050405020304" pitchFamily="18" charset="0"/>
              </a:rPr>
              <a:t>d’autres.</a:t>
            </a:r>
          </a:p>
          <a:p>
            <a:pPr marL="457200" indent="-457200" algn="just">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Calibri" panose="020F0502020204030204" pitchFamily="34" charset="0"/>
              <a:cs typeface="Times New Roman" panose="02020603050405020304" pitchFamily="18" charset="0"/>
            </a:endParaRPr>
          </a:p>
          <a:p>
            <a:pPr marL="457200" indent="-457200" algn="just">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Analyser les </a:t>
            </a:r>
            <a:r>
              <a:rPr lang="fr-FR" sz="2800" dirty="0">
                <a:latin typeface="Verdana" panose="020B0604030504040204" pitchFamily="34" charset="0"/>
                <a:ea typeface="Verdana" panose="020B0604030504040204" pitchFamily="34" charset="0"/>
                <a:cs typeface="Verdana" panose="020B0604030504040204" pitchFamily="34" charset="0"/>
              </a:rPr>
              <a:t>compétences,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lacunes,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possibilités et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difficultés </a:t>
            </a:r>
            <a:r>
              <a:rPr lang="fr-FR" sz="2800" dirty="0" smtClean="0">
                <a:latin typeface="Verdana" panose="020B0604030504040204" pitchFamily="34" charset="0"/>
                <a:ea typeface="Verdana" panose="020B0604030504040204" pitchFamily="34" charset="0"/>
                <a:cs typeface="Verdana" panose="020B0604030504040204" pitchFamily="34" charset="0"/>
              </a:rPr>
              <a:t>du Mali sur </a:t>
            </a:r>
            <a:r>
              <a:rPr lang="fr-FR" sz="2800" dirty="0">
                <a:latin typeface="Verdana" panose="020B0604030504040204" pitchFamily="34" charset="0"/>
                <a:ea typeface="Verdana" panose="020B0604030504040204" pitchFamily="34" charset="0"/>
                <a:cs typeface="Verdana" panose="020B0604030504040204" pitchFamily="34" charset="0"/>
              </a:rPr>
              <a:t>la base d’indicateurs décrit dans l’outil d’évaluation externe en utilisant </a:t>
            </a:r>
            <a:r>
              <a:rPr lang="fr-FR" sz="2800" dirty="0" smtClean="0">
                <a:latin typeface="Verdana" panose="020B0604030504040204" pitchFamily="34" charset="0"/>
                <a:ea typeface="Verdana" panose="020B0604030504040204" pitchFamily="34" charset="0"/>
                <a:cs typeface="Verdana" panose="020B0604030504040204" pitchFamily="34" charset="0"/>
              </a:rPr>
              <a:t>les informations et la documentation disponible.</a:t>
            </a:r>
            <a:endParaRPr lang="fr-ML" sz="1200" dirty="0" smtClean="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99607" y="224852"/>
            <a:ext cx="11167672"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Processus d’Evaluation Interne en Mali (2/3)</a:t>
            </a:r>
          </a:p>
          <a:p>
            <a:endParaRPr lang="fr-FR" sz="3200" b="1" dirty="0">
              <a:solidFill>
                <a:srgbClr val="FFFF00"/>
              </a:solidFill>
            </a:endParaRPr>
          </a:p>
        </p:txBody>
      </p:sp>
    </p:spTree>
    <p:extLst>
      <p:ext uri="{BB962C8B-B14F-4D97-AF65-F5344CB8AC3E}">
        <p14:creationId xmlns:p14="http://schemas.microsoft.com/office/powerpoint/2010/main" val="228184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5507" y="1598099"/>
            <a:ext cx="11235871" cy="5259901"/>
          </a:xfrm>
          <a:prstGeom prst="rect">
            <a:avLst/>
          </a:prstGeom>
        </p:spPr>
        <p:txBody>
          <a:bodyPr wrap="square">
            <a:spAutoFit/>
          </a:bodyPr>
          <a:lstStyle/>
          <a:p>
            <a:pPr>
              <a:lnSpc>
                <a:spcPct val="115000"/>
              </a:lnSpc>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 </a:t>
            </a:r>
            <a:r>
              <a:rPr lang="fr-ML" sz="1200" dirty="0">
                <a:latin typeface="Verdana" panose="020B0604030504040204" pitchFamily="34" charset="0"/>
                <a:ea typeface="Calibri" panose="020F0502020204030204" pitchFamily="34" charset="0"/>
                <a:cs typeface="Arial" panose="020B0604020202020204" pitchFamily="34" charset="0"/>
              </a:rPr>
              <a:t> </a:t>
            </a:r>
            <a:r>
              <a:rPr lang="fr-ML" sz="2800" dirty="0" smtClean="0">
                <a:latin typeface="Verdana" panose="020B0604030504040204" pitchFamily="34" charset="0"/>
                <a:ea typeface="Verdana" panose="020B0604030504040204" pitchFamily="34" charset="0"/>
                <a:cs typeface="Verdana" panose="020B0604030504040204" pitchFamily="34" charset="0"/>
              </a:rPr>
              <a:t>Préparer </a:t>
            </a:r>
            <a:r>
              <a:rPr lang="fr-ML" sz="2800" dirty="0">
                <a:latin typeface="Verdana" panose="020B0604030504040204" pitchFamily="34" charset="0"/>
                <a:ea typeface="Verdana" panose="020B0604030504040204" pitchFamily="34" charset="0"/>
                <a:cs typeface="Verdana" panose="020B0604030504040204" pitchFamily="34" charset="0"/>
              </a:rPr>
              <a:t>un rapport d’évaluation interne en utilisant l’outil d’évaluation externe </a:t>
            </a:r>
            <a:r>
              <a:rPr lang="fr-ML" sz="2800" dirty="0" smtClean="0">
                <a:latin typeface="Verdana" panose="020B0604030504040204" pitchFamily="34" charset="0"/>
                <a:ea typeface="Verdana" panose="020B0604030504040204" pitchFamily="34" charset="0"/>
                <a:cs typeface="Verdana" panose="020B0604030504040204" pitchFamily="34" charset="0"/>
              </a:rPr>
              <a:t>conjointe</a:t>
            </a:r>
          </a:p>
          <a:p>
            <a:pPr marL="171450" indent="-171450">
              <a:lnSpc>
                <a:spcPct val="115000"/>
              </a:lnSpc>
              <a:buFont typeface="Arial" panose="020B0604020202020204" pitchFamily="34" charset="0"/>
              <a:buChar char="•"/>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Transmettre le rapport </a:t>
            </a:r>
            <a:r>
              <a:rPr lang="fr-FR" sz="2800" dirty="0">
                <a:latin typeface="Verdana" panose="020B0604030504040204" pitchFamily="34" charset="0"/>
                <a:ea typeface="Verdana" panose="020B0604030504040204" pitchFamily="34" charset="0"/>
                <a:cs typeface="Verdana" panose="020B0604030504040204" pitchFamily="34" charset="0"/>
              </a:rPr>
              <a:t>d’évaluation</a:t>
            </a:r>
            <a:r>
              <a:rPr lang="fr-ML" sz="2800" dirty="0" smtClean="0">
                <a:latin typeface="Verdana" panose="020B0604030504040204" pitchFamily="34" charset="0"/>
                <a:ea typeface="Verdana" panose="020B0604030504040204" pitchFamily="34" charset="0"/>
                <a:cs typeface="Verdana" panose="020B0604030504040204" pitchFamily="34" charset="0"/>
              </a:rPr>
              <a:t> interne au Représente de l’OMS Mali qui va le transmettre au </a:t>
            </a:r>
            <a:r>
              <a:rPr lang="fr-FR" sz="2800" dirty="0">
                <a:latin typeface="Verdana" panose="020B0604030504040204" pitchFamily="34" charset="0"/>
                <a:ea typeface="Verdana" panose="020B0604030504040204" pitchFamily="34" charset="0"/>
                <a:cs typeface="Verdana" panose="020B0604030504040204" pitchFamily="34" charset="0"/>
              </a:rPr>
              <a:t>Bureau régional </a:t>
            </a:r>
            <a:r>
              <a:rPr lang="fr-FR" sz="2800" dirty="0" smtClean="0">
                <a:latin typeface="Verdana" panose="020B0604030504040204" pitchFamily="34" charset="0"/>
                <a:ea typeface="Verdana" panose="020B0604030504040204" pitchFamily="34" charset="0"/>
                <a:cs typeface="Verdana" panose="020B0604030504040204" pitchFamily="34" charset="0"/>
              </a:rPr>
              <a:t>de l’OMS pour l'Afrique</a:t>
            </a:r>
          </a:p>
          <a:p>
            <a:pPr marL="457200" indent="-457200">
              <a:lnSpc>
                <a:spcPct val="115000"/>
              </a:lnSpc>
              <a:buFont typeface="Arial" panose="020B0604020202020204" pitchFamily="34" charset="0"/>
              <a:buChar char="•"/>
            </a:pPr>
            <a:endParaRPr lang="fr-FR"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457200" algn="l"/>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Préparer la visite de l’</a:t>
            </a:r>
            <a:r>
              <a:rPr lang="fr-ML" sz="2800" dirty="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quipe d’</a:t>
            </a:r>
            <a:r>
              <a:rPr lang="fr-ML" sz="2800" dirty="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valuation </a:t>
            </a:r>
            <a:r>
              <a:rPr lang="fr-ML" sz="2800" dirty="0">
                <a:latin typeface="Verdana" panose="020B0604030504040204" pitchFamily="34" charset="0"/>
                <a:ea typeface="Verdana" panose="020B0604030504040204" pitchFamily="34" charset="0"/>
                <a:cs typeface="Verdana" panose="020B0604030504040204" pitchFamily="34" charset="0"/>
              </a:rPr>
              <a:t>externe conjointe </a:t>
            </a:r>
            <a:r>
              <a:rPr lang="fr-ML" sz="2800" dirty="0" smtClean="0">
                <a:latin typeface="Verdana" panose="020B0604030504040204" pitchFamily="34" charset="0"/>
                <a:ea typeface="Verdana" panose="020B0604030504040204" pitchFamily="34" charset="0"/>
                <a:cs typeface="Verdana" panose="020B0604030504040204" pitchFamily="34" charset="0"/>
              </a:rPr>
              <a:t>composée d’experts venant </a:t>
            </a:r>
            <a:r>
              <a:rPr lang="fr-ML" sz="2800" dirty="0">
                <a:latin typeface="Verdana" panose="020B0604030504040204" pitchFamily="34" charset="0"/>
                <a:ea typeface="Verdana" panose="020B0604030504040204" pitchFamily="34" charset="0"/>
                <a:cs typeface="Verdana" panose="020B0604030504040204" pitchFamily="34" charset="0"/>
              </a:rPr>
              <a:t>des Etats Membres, de l’OMS, de l’OIE, de la FAO et d’autres organisations internationales </a:t>
            </a:r>
            <a:r>
              <a:rPr lang="fr-ML" sz="2800" dirty="0" smtClean="0">
                <a:latin typeface="Verdana" panose="020B0604030504040204" pitchFamily="34" charset="0"/>
                <a:ea typeface="Verdana" panose="020B0604030504040204" pitchFamily="34" charset="0"/>
                <a:cs typeface="Verdana" panose="020B0604030504040204" pitchFamily="34" charset="0"/>
              </a:rPr>
              <a:t>clés</a:t>
            </a:r>
            <a:r>
              <a:rPr lang="fr-ML" sz="2800" dirty="0">
                <a:latin typeface="Verdana" panose="020B0604030504040204" pitchFamily="34" charset="0"/>
                <a:ea typeface="Verdana" panose="020B0604030504040204" pitchFamily="34" charset="0"/>
                <a:cs typeface="Verdana" panose="020B0604030504040204" pitchFamily="34" charset="0"/>
              </a:rPr>
              <a:t>.</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24656" y="194872"/>
            <a:ext cx="11317574"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Processus d’Evaluation Interne en Mali (3/3)</a:t>
            </a:r>
          </a:p>
          <a:p>
            <a:endParaRPr lang="fr-FR" sz="3200" b="1" dirty="0">
              <a:solidFill>
                <a:srgbClr val="FFFF00"/>
              </a:solidFill>
            </a:endParaRPr>
          </a:p>
        </p:txBody>
      </p:sp>
    </p:spTree>
    <p:extLst>
      <p:ext uri="{BB962C8B-B14F-4D97-AF65-F5344CB8AC3E}">
        <p14:creationId xmlns:p14="http://schemas.microsoft.com/office/powerpoint/2010/main" val="6858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0124" y="217714"/>
            <a:ext cx="10687475"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Approche </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propos</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é</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 pour </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mise en </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œuvre </a:t>
            </a:r>
          </a:p>
          <a:p>
            <a:pPr algn="ct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l’évaluation des capacités RSI en </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Mali</a:t>
            </a:r>
          </a:p>
        </p:txBody>
      </p:sp>
      <p:sp>
        <p:nvSpPr>
          <p:cNvPr id="3" name="Rectangle 2"/>
          <p:cNvSpPr/>
          <p:nvPr/>
        </p:nvSpPr>
        <p:spPr>
          <a:xfrm>
            <a:off x="1012372" y="1665515"/>
            <a:ext cx="10341428" cy="4416594"/>
          </a:xfrm>
          <a:prstGeom prst="rect">
            <a:avLst/>
          </a:prstGeom>
        </p:spPr>
        <p:txBody>
          <a:bodyPr wrap="square">
            <a:spAutoFit/>
          </a:bodyPr>
          <a:lstStyle/>
          <a:p>
            <a:pPr>
              <a:lnSpc>
                <a:spcPct val="115000"/>
              </a:lnSpc>
              <a:tabLst>
                <a:tab pos="457200" algn="l"/>
                <a:tab pos="2033270" algn="l"/>
              </a:tabLst>
            </a:pPr>
            <a:r>
              <a:rPr lang="fr-FR" sz="3200" dirty="0" smtClean="0">
                <a:latin typeface="Verdana" panose="020B0604030504040204" pitchFamily="34" charset="0"/>
                <a:ea typeface="Verdana" panose="020B0604030504040204" pitchFamily="34" charset="0"/>
                <a:cs typeface="Verdana" panose="020B0604030504040204" pitchFamily="34" charset="0"/>
              </a:rPr>
              <a:t>L’équipe d’évaluation </a:t>
            </a:r>
            <a:r>
              <a:rPr lang="fr-ML" sz="3200" dirty="0">
                <a:latin typeface="Verdana" panose="020B0604030504040204" pitchFamily="34" charset="0"/>
                <a:ea typeface="Verdana" panose="020B0604030504040204" pitchFamily="34" charset="0"/>
                <a:cs typeface="Verdana" panose="020B0604030504040204" pitchFamily="34" charset="0"/>
              </a:rPr>
              <a:t>multisectorielle des 19 capacités techniques définies dans l’outil d’évaluation externe conjointe pourraient </a:t>
            </a:r>
            <a:r>
              <a:rPr lang="fr-ML" sz="3200" dirty="0" smtClean="0">
                <a:latin typeface="Verdana" panose="020B0604030504040204" pitchFamily="34" charset="0"/>
                <a:ea typeface="Verdana" panose="020B0604030504040204" pitchFamily="34" charset="0"/>
                <a:cs typeface="Verdana" panose="020B0604030504040204" pitchFamily="34" charset="0"/>
              </a:rPr>
              <a:t>se répartir en </a:t>
            </a:r>
            <a:r>
              <a:rPr lang="fr-ML" sz="3200" dirty="0">
                <a:latin typeface="Verdana" panose="020B0604030504040204" pitchFamily="34" charset="0"/>
                <a:ea typeface="Verdana" panose="020B0604030504040204" pitchFamily="34" charset="0"/>
                <a:cs typeface="Verdana" panose="020B0604030504040204" pitchFamily="34" charset="0"/>
              </a:rPr>
              <a:t>trois groupes de </a:t>
            </a:r>
            <a:r>
              <a:rPr lang="fr-ML" sz="3200" dirty="0" smtClean="0">
                <a:latin typeface="Verdana" panose="020B0604030504040204" pitchFamily="34" charset="0"/>
                <a:ea typeface="Verdana" panose="020B0604030504040204" pitchFamily="34" charset="0"/>
                <a:cs typeface="Verdana" panose="020B0604030504040204" pitchFamily="34" charset="0"/>
              </a:rPr>
              <a:t>travail.</a:t>
            </a:r>
          </a:p>
          <a:p>
            <a:pPr>
              <a:lnSpc>
                <a:spcPct val="115000"/>
              </a:lnSpc>
              <a:tabLst>
                <a:tab pos="457200" algn="l"/>
                <a:tab pos="2033270" algn="l"/>
              </a:tabLst>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a:latin typeface="Verdana" panose="020B0604030504040204" pitchFamily="34" charset="0"/>
                <a:ea typeface="Verdana" panose="020B0604030504040204" pitchFamily="34" charset="0"/>
                <a:cs typeface="Verdana" panose="020B0604030504040204" pitchFamily="34" charset="0"/>
              </a:rPr>
              <a:t>Prévention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Détection</a:t>
            </a: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Riposte</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1029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7714"/>
            <a:ext cx="10983686" cy="653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lnSpc>
                <a:spcPct val="115000"/>
              </a:lnSpc>
              <a:tabLst>
                <a:tab pos="457200" algn="l"/>
                <a:tab pos="2033270" algn="l"/>
              </a:tabLst>
            </a:pPr>
            <a:r>
              <a:rPr lang="fr-FR" sz="3400" b="1"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400" b="1"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3400" b="1" dirty="0" smtClean="0"/>
          </a:p>
        </p:txBody>
      </p:sp>
      <p:graphicFrame>
        <p:nvGraphicFramePr>
          <p:cNvPr id="3" name="Table 2"/>
          <p:cNvGraphicFramePr>
            <a:graphicFrameLocks noGrp="1"/>
          </p:cNvGraphicFramePr>
          <p:nvPr>
            <p:extLst/>
          </p:nvPr>
        </p:nvGraphicFramePr>
        <p:xfrm>
          <a:off x="610296" y="947144"/>
          <a:ext cx="9763093" cy="5888736"/>
        </p:xfrm>
        <a:graphic>
          <a:graphicData uri="http://schemas.openxmlformats.org/drawingml/2006/table">
            <a:tbl>
              <a:tblPr firstRow="1" firstCol="1" bandRow="1">
                <a:tableStyleId>{5C22544A-7EE6-4342-B048-85BDC9FD1C3A}</a:tableStyleId>
              </a:tblPr>
              <a:tblGrid>
                <a:gridCol w="9763093">
                  <a:extLst>
                    <a:ext uri="{9D8B030D-6E8A-4147-A177-3AD203B41FA5}">
                      <a16:colId xmlns:a16="http://schemas.microsoft.com/office/drawing/2014/main" xmlns="" val="20000"/>
                    </a:ext>
                  </a:extLst>
                </a:gridCol>
              </a:tblGrid>
              <a:tr h="403673">
                <a:tc>
                  <a:txBody>
                    <a:bodyPr/>
                    <a:lstStyle/>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Prévenir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Législation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nationale, Politique et Financement</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1"/>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Coordination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RSI, Communication et </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Plaidoyer</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2"/>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Résistance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antimicrobienne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3"/>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Zoonose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4"/>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Sécurité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alimentaire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5"/>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6. Sûreté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la sécurité biologique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6"/>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7. Vaccination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7"/>
                  </a:ext>
                </a:extLst>
              </a:tr>
              <a:tr h="403673">
                <a:tc>
                  <a:txBody>
                    <a:bodyPr/>
                    <a:lstStyle/>
                    <a:p>
                      <a:pPr marL="0" marR="0" algn="l">
                        <a:lnSpc>
                          <a:spcPct val="115000"/>
                        </a:lnSpc>
                        <a:spcBef>
                          <a:spcPts val="0"/>
                        </a:spcBef>
                        <a:spcAft>
                          <a:spcPts val="0"/>
                        </a:spcAft>
                      </a:pPr>
                      <a:endPar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Détecter</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8"/>
                  </a:ext>
                </a:extLst>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Système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laboratoire national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9"/>
                  </a:ext>
                </a:extLst>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Surveillance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 temps réel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10"/>
                  </a:ext>
                </a:extLst>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Notification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11"/>
                  </a:ext>
                </a:extLst>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Développement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des ressources humaines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12"/>
                  </a:ext>
                </a:extLst>
              </a:tr>
            </a:tbl>
          </a:graphicData>
        </a:graphic>
      </p:graphicFrame>
    </p:spTree>
    <p:extLst>
      <p:ext uri="{BB962C8B-B14F-4D97-AF65-F5344CB8AC3E}">
        <p14:creationId xmlns:p14="http://schemas.microsoft.com/office/powerpoint/2010/main" val="876966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1188"/>
            <a:ext cx="10983686" cy="1323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lnSpc>
                <a:spcPct val="115000"/>
              </a:lnSpc>
              <a:tabLst>
                <a:tab pos="457200" algn="l"/>
                <a:tab pos="2033270" algn="l"/>
              </a:tabLst>
            </a:pPr>
            <a:r>
              <a:rPr lang="fr-FR" sz="3600" b="1" dirty="0" smtClean="0">
                <a:latin typeface="Verdana" panose="020B0604030504040204" pitchFamily="34" charset="0"/>
                <a:ea typeface="Verdana" panose="020B0604030504040204" pitchFamily="34" charset="0"/>
                <a:cs typeface="Verdana" panose="020B0604030504040204" pitchFamily="34" charset="0"/>
              </a:rPr>
              <a:t>     Les 19 Domaines Techniques de </a:t>
            </a:r>
            <a:r>
              <a:rPr lang="fr-ML" sz="3600" b="1"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14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2487396394"/>
              </p:ext>
            </p:extLst>
          </p:nvPr>
        </p:nvGraphicFramePr>
        <p:xfrm>
          <a:off x="941488" y="1364820"/>
          <a:ext cx="10949638" cy="5493180"/>
        </p:xfrm>
        <a:graphic>
          <a:graphicData uri="http://schemas.openxmlformats.org/drawingml/2006/table">
            <a:tbl>
              <a:tblPr firstRow="1" firstCol="1" bandRow="1">
                <a:tableStyleId>{5C22544A-7EE6-4342-B048-85BDC9FD1C3A}</a:tableStyleId>
              </a:tblPr>
              <a:tblGrid>
                <a:gridCol w="10949638">
                  <a:extLst>
                    <a:ext uri="{9D8B030D-6E8A-4147-A177-3AD203B41FA5}">
                      <a16:colId xmlns:a16="http://schemas.microsoft.com/office/drawing/2014/main" xmlns="" val="20000"/>
                    </a:ext>
                  </a:extLst>
                </a:gridCol>
              </a:tblGrid>
              <a:tr h="402336">
                <a:tc>
                  <a:txBody>
                    <a:bodyPr/>
                    <a:lstStyle/>
                    <a:p>
                      <a:pPr marL="0" marR="0" algn="l">
                        <a:lnSpc>
                          <a:spcPct val="115000"/>
                        </a:lnSpc>
                        <a:spcBef>
                          <a:spcPts val="0"/>
                        </a:spcBef>
                        <a:spcAft>
                          <a:spcPts val="0"/>
                        </a:spcAft>
                      </a:pPr>
                      <a:endPar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Riposter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Préparation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Interventions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Lien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entre la santé publique et les autorités chargées de la sécurité</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Moyens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médicaux et déploiement du personnel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Communication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sur les risques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402336">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Autres</a:t>
                      </a:r>
                      <a:r>
                        <a:rPr lang="en-US" sz="2400" b="1"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Points</a:t>
                      </a:r>
                      <a:r>
                        <a:rPr lang="en-US" sz="2400" b="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baseline="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d’entrée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Evenements</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d’origine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chimique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Situations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radiologique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445692">
                <a:tc>
                  <a:txBody>
                    <a:bodyPr/>
                    <a:lstStyle/>
                    <a:p>
                      <a:pPr marL="0" marR="0" algn="just">
                        <a:lnSpc>
                          <a:spcPct val="115000"/>
                        </a:lnSpc>
                        <a:spcBef>
                          <a:spcPts val="0"/>
                        </a:spcBef>
                        <a:spcAft>
                          <a:spcPts val="0"/>
                        </a:spcAft>
                      </a:pP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90205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91446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1390</TotalTime>
  <Words>1377</Words>
  <Application>Microsoft Office PowerPoint</Application>
  <PresentationFormat>Widescreen</PresentationFormat>
  <Paragraphs>231</Paragraphs>
  <Slides>13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FrutigerLTStd-Cn</vt:lpstr>
      <vt:lpstr>FrutigerLTStd-LightCn</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Woodfill, Celia (CDC/CGH/DGHA)</cp:lastModifiedBy>
  <cp:revision>92</cp:revision>
  <dcterms:created xsi:type="dcterms:W3CDTF">2017-05-05T17:56:26Z</dcterms:created>
  <dcterms:modified xsi:type="dcterms:W3CDTF">2017-05-07T13:42:08Z</dcterms:modified>
</cp:coreProperties>
</file>