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7"/>
  </p:notesMasterIdLst>
  <p:sldIdLst>
    <p:sldId id="345" r:id="rId2"/>
    <p:sldId id="353" r:id="rId3"/>
    <p:sldId id="258" r:id="rId4"/>
    <p:sldId id="355" r:id="rId5"/>
    <p:sldId id="354" r:id="rId6"/>
    <p:sldId id="343" r:id="rId7"/>
    <p:sldId id="337" r:id="rId8"/>
    <p:sldId id="266" r:id="rId9"/>
    <p:sldId id="348" r:id="rId10"/>
    <p:sldId id="347" r:id="rId11"/>
    <p:sldId id="350" r:id="rId12"/>
    <p:sldId id="341" r:id="rId13"/>
    <p:sldId id="342" r:id="rId14"/>
    <p:sldId id="351" r:id="rId15"/>
    <p:sldId id="35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000" autoAdjust="0"/>
    <p:restoredTop sz="78839" autoAdjust="0"/>
  </p:normalViewPr>
  <p:slideViewPr>
    <p:cSldViewPr snapToGrid="0">
      <p:cViewPr>
        <p:scale>
          <a:sx n="70" d="100"/>
          <a:sy n="70" d="100"/>
        </p:scale>
        <p:origin x="1166" y="53"/>
      </p:cViewPr>
      <p:guideLst/>
    </p:cSldViewPr>
  </p:slid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0CA95-69FD-4908-A996-4DA07927BAE9}" type="datetimeFigureOut">
              <a:rPr lang="en-US" smtClean="0"/>
              <a:t>5/6/2017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3D4C8-2232-4380-8148-6860D14E9649}" type="slidenum">
              <a:rPr lang="en-US" smtClean="0"/>
              <a:t>‹#›</a:t>
            </a:fld>
            <a:endParaRPr lang="en-US"/>
          </a:p>
        </p:txBody>
      </p:sp>
    </p:spTree>
    <p:extLst>
      <p:ext uri="{BB962C8B-B14F-4D97-AF65-F5344CB8AC3E}">
        <p14:creationId xmlns:p14="http://schemas.microsoft.com/office/powerpoint/2010/main" val="126976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u="none" strike="noStrike" baseline="0" dirty="0" err="1" smtClean="0">
                <a:latin typeface="FrutigerLTStd-Cn"/>
              </a:rPr>
              <a:t>Processus</a:t>
            </a:r>
            <a:r>
              <a:rPr lang="en-US" sz="1600" b="0" i="0" u="none" strike="noStrike" baseline="0" dirty="0" smtClean="0">
                <a:latin typeface="FrutigerLTStd-Cn"/>
              </a:rPr>
              <a:t> (WHO</a:t>
            </a:r>
            <a:r>
              <a:rPr lang="en-US" sz="1600" b="0" i="0" u="none" strike="noStrike" dirty="0" smtClean="0">
                <a:latin typeface="FrutigerLTStd-Cn"/>
              </a:rPr>
              <a:t> 2016)</a:t>
            </a:r>
            <a:endParaRPr lang="en-US" sz="1600" b="0" i="0" u="none" strike="noStrike" baseline="0" dirty="0" smtClean="0">
              <a:latin typeface="FrutigerLTStd-Cn"/>
            </a:endParaRPr>
          </a:p>
          <a:p>
            <a:r>
              <a:rPr lang="fr-FR" b="0" i="0" u="none" strike="noStrike" baseline="0" dirty="0" smtClean="0">
                <a:latin typeface="FrutigerLTStd-LightCn"/>
              </a:rPr>
              <a:t>La première étape de l’évaluation est une enquête de pays réalisée par le pays lui-même en utilisant</a:t>
            </a:r>
          </a:p>
          <a:p>
            <a:r>
              <a:rPr lang="fr-FR" b="0" i="0" u="none" strike="noStrike" baseline="0" dirty="0" smtClean="0">
                <a:latin typeface="FrutigerLTStd-LightCn"/>
              </a:rPr>
              <a:t>des données </a:t>
            </a:r>
            <a:r>
              <a:rPr lang="fr-FR" b="0" i="0" u="none" strike="noStrike" baseline="0" dirty="0" err="1" smtClean="0">
                <a:latin typeface="FrutigerLTStd-LightCn"/>
              </a:rPr>
              <a:t>autodéclarées</a:t>
            </a:r>
            <a:r>
              <a:rPr lang="fr-FR" b="0" i="0" u="none" strike="noStrike" baseline="0" dirty="0" smtClean="0">
                <a:latin typeface="FrutigerLTStd-LightCn"/>
              </a:rPr>
              <a:t> pour les différents indicateurs de l’outil d’évaluation extérieure conjointe. Ces</a:t>
            </a:r>
          </a:p>
          <a:p>
            <a:r>
              <a:rPr lang="fr-FR" b="0" i="0" u="none" strike="noStrike" baseline="0" dirty="0" smtClean="0">
                <a:latin typeface="FrutigerLTStd-LightCn"/>
              </a:rPr>
              <a:t>informations sont ensuite transmises à l’équipe d’évaluation extérieure conjointe constituée d’experts</a:t>
            </a:r>
          </a:p>
          <a:p>
            <a:r>
              <a:rPr lang="fr-FR" b="0" i="0" u="none" strike="noStrike" baseline="0" dirty="0" smtClean="0">
                <a:latin typeface="FrutigerLTStd-LightCn"/>
              </a:rPr>
              <a:t>nationaux et internationaux. L’examen de ces données autoévaluées permet aux membres de l’équipe de</a:t>
            </a:r>
          </a:p>
          <a:p>
            <a:r>
              <a:rPr lang="fr-FR" b="0" i="0" u="none" strike="noStrike" baseline="0" dirty="0" smtClean="0">
                <a:latin typeface="FrutigerLTStd-LightCn"/>
              </a:rPr>
              <a:t>se faire une première idée des compétences du pays en matière de sécurité sanitaire. Ces experts effectuent</a:t>
            </a:r>
          </a:p>
          <a:p>
            <a:r>
              <a:rPr lang="fr-FR" b="0" i="0" u="none" strike="noStrike" baseline="0" dirty="0" smtClean="0">
                <a:latin typeface="FrutigerLTStd-LightCn"/>
              </a:rPr>
              <a:t>ensuite une visite dans le pays pour mener des discussions approfondies sur les données </a:t>
            </a:r>
            <a:r>
              <a:rPr lang="fr-FR" b="0" i="0" u="none" strike="noStrike" baseline="0" dirty="0" err="1" smtClean="0">
                <a:latin typeface="FrutigerLTStd-LightCn"/>
              </a:rPr>
              <a:t>autodéclarées</a:t>
            </a:r>
            <a:r>
              <a:rPr lang="fr-FR" b="0" i="0" u="none" strike="noStrike" baseline="0" dirty="0" smtClean="0">
                <a:latin typeface="FrutigerLTStd-LightCn"/>
              </a:rPr>
              <a:t>,</a:t>
            </a:r>
          </a:p>
          <a:p>
            <a:r>
              <a:rPr lang="fr-FR" b="0" i="0" u="none" strike="noStrike" baseline="0" dirty="0" smtClean="0">
                <a:latin typeface="FrutigerLTStd-LightCn"/>
              </a:rPr>
              <a:t>ainsi que des visites sur site structurées, et participent à des réunions organisées par le pays hôte. L’équipe</a:t>
            </a:r>
          </a:p>
          <a:p>
            <a:r>
              <a:rPr lang="fr-FR" b="0" i="0" u="none" strike="noStrike" baseline="0" dirty="0" smtClean="0">
                <a:latin typeface="FrutigerLTStd-LightCn"/>
              </a:rPr>
              <a:t>d’évaluation utilise les résultats de différentes évaluations et examens pertinents, comme l’indicateur de</a:t>
            </a:r>
          </a:p>
          <a:p>
            <a:r>
              <a:rPr lang="fr-FR" b="0" i="0" u="none" strike="noStrike" baseline="0" dirty="0" smtClean="0">
                <a:latin typeface="FrutigerLTStd-LightCn"/>
              </a:rPr>
              <a:t>performances des services vétérinaires (PVS) de l’Organisation mondiale de la santé animale (OIE), le suivi</a:t>
            </a:r>
          </a:p>
          <a:p>
            <a:r>
              <a:rPr lang="fr-FR" b="0" i="0" u="none" strike="noStrike" baseline="0" dirty="0" smtClean="0">
                <a:latin typeface="FrutigerLTStd-LightCn"/>
              </a:rPr>
              <a:t>et l’évaluation de la réduction des risques de catastrophe, etc.</a:t>
            </a:r>
          </a:p>
          <a:p>
            <a:r>
              <a:rPr lang="fr-FR" b="0" i="0" u="none" strike="noStrike" baseline="0" dirty="0" smtClean="0">
                <a:latin typeface="FrutigerLTStd-LightCn"/>
              </a:rPr>
              <a:t>À l’issue de sa visite, l’équipe d’évaluation rédige un rapport présentant le niveau de chaque indicateur et</a:t>
            </a:r>
          </a:p>
          <a:p>
            <a:r>
              <a:rPr lang="fr-FR" b="0" i="0" u="none" strike="noStrike" baseline="0" dirty="0" smtClean="0">
                <a:latin typeface="FrutigerLTStd-LightCn"/>
              </a:rPr>
              <a:t>une analyse des compétences, des lacunes, des possibilités et des difficultés du pays. Ces informations sont</a:t>
            </a:r>
          </a:p>
          <a:p>
            <a:r>
              <a:rPr lang="fr-FR" b="0" i="0" u="none" strike="noStrike" baseline="0" dirty="0" smtClean="0">
                <a:latin typeface="FrutigerLTStd-LightCn"/>
              </a:rPr>
              <a:t>partagées avec le pays hôte et, avec la permission de ce dernier, avec d’autres parties prenantes, afin de</a:t>
            </a:r>
          </a:p>
          <a:p>
            <a:r>
              <a:rPr lang="fr-FR" b="0" i="0" u="none" strike="noStrike" baseline="0" dirty="0" smtClean="0">
                <a:latin typeface="FrutigerLTStd-LightCn"/>
              </a:rPr>
              <a:t>faciliter l’appui international aux efforts du pays pour mettre en </a:t>
            </a:r>
            <a:r>
              <a:rPr lang="fr-FR" b="0" i="0" u="none" strike="noStrike" baseline="0" dirty="0" err="1" smtClean="0">
                <a:latin typeface="FrutigerLTStd-LightCn"/>
              </a:rPr>
              <a:t>oeuvre</a:t>
            </a:r>
            <a:r>
              <a:rPr lang="fr-FR" b="0" i="0" u="none" strike="noStrike" baseline="0" dirty="0" smtClean="0">
                <a:latin typeface="FrutigerLTStd-LightCn"/>
              </a:rPr>
              <a:t> les principales capacités, de partager</a:t>
            </a:r>
          </a:p>
          <a:p>
            <a:r>
              <a:rPr lang="fr-FR" b="0" i="0" u="none" strike="noStrike" baseline="0" dirty="0" smtClean="0">
                <a:latin typeface="FrutigerLTStd-LightCn"/>
              </a:rPr>
              <a:t>les meilleures pratiques et les enseignements tirés, de promouvoir la responsabilisation internationale, de</a:t>
            </a:r>
          </a:p>
          <a:p>
            <a:r>
              <a:rPr lang="fr-FR" b="0" i="0" u="none" strike="noStrike" baseline="0" dirty="0" smtClean="0">
                <a:latin typeface="FrutigerLTStd-LightCn"/>
              </a:rPr>
              <a:t>faire participer les parties prenantes, et d’éclairer et de guider l’application du RSI à la fois dans le pays</a:t>
            </a:r>
          </a:p>
          <a:p>
            <a:r>
              <a:rPr lang="fr-FR" b="0" i="0" u="none" strike="noStrike" baseline="0" dirty="0" smtClean="0">
                <a:latin typeface="FrutigerLTStd-LightCn"/>
              </a:rPr>
              <a:t>hôte et dans le monde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7</a:t>
            </a:fld>
            <a:endParaRPr lang="en-US"/>
          </a:p>
        </p:txBody>
      </p:sp>
    </p:spTree>
    <p:extLst>
      <p:ext uri="{BB962C8B-B14F-4D97-AF65-F5344CB8AC3E}">
        <p14:creationId xmlns:p14="http://schemas.microsoft.com/office/powerpoint/2010/main" val="387209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ML" dirty="0" smtClean="0">
                <a:solidFill>
                  <a:srgbClr val="222222"/>
                </a:solidFill>
                <a:effectLst/>
                <a:latin typeface="Verdana" panose="020B0604030504040204" pitchFamily="34" charset="0"/>
                <a:ea typeface="Calibri" panose="020F0502020204030204" pitchFamily="34" charset="0"/>
                <a:cs typeface="Arial" panose="020B0604020202020204" pitchFamily="34" charset="0"/>
              </a:rPr>
              <a:t>Tout en reconnaissant que les capacités du RSI sont naturellement  multisectorielles, les parties prenantes peuvent inclure, mais ne sont pas limités aux ministères de la Santé, de l’Environnement, de l’Elevage et de l'Agriculture. Bien qu'il n'y ait pas de directives strictes sur les parties prenantes internes qui devraient être inclus dans le processus de l’évaluation interne, les participants devraient être en mesure de fournir des informations détaillées sur leur domaine d'expertise en ce qui concerne la capacité du RSI et de ses indicateurs.  Les parties prenantes à engager seront identifiées  sur la base de la structure particulière du système de santé national.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fr-ML"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t>8</a:t>
            </a:fld>
            <a:endParaRPr lang="en-US"/>
          </a:p>
        </p:txBody>
      </p:sp>
    </p:spTree>
    <p:extLst>
      <p:ext uri="{BB962C8B-B14F-4D97-AF65-F5344CB8AC3E}">
        <p14:creationId xmlns:p14="http://schemas.microsoft.com/office/powerpoint/2010/main" val="214269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Cette </a:t>
            </a:r>
            <a:r>
              <a:rPr lang="fr-ML" dirty="0" smtClean="0">
                <a:effectLst/>
                <a:latin typeface="Verdana" panose="020B0604030504040204" pitchFamily="34" charset="0"/>
                <a:ea typeface="Calibri" panose="020F0502020204030204" pitchFamily="34" charset="0"/>
                <a:cs typeface="Arial" panose="020B0604020202020204" pitchFamily="34" charset="0"/>
              </a:rPr>
              <a:t>évaluation reposera principalement sur une revue documentaire</a:t>
            </a:r>
            <a:r>
              <a:rPr lang="fr-ML" dirty="0" smtClean="0">
                <a:effectLst/>
                <a:latin typeface="Verdana" panose="020B0604030504040204" pitchFamily="34" charset="0"/>
                <a:ea typeface="Calibri" panose="020F0502020204030204" pitchFamily="34" charset="0"/>
                <a:cs typeface="Arial" panose="020B0604020202020204" pitchFamily="34" charset="0"/>
              </a:rPr>
              <a:t>.</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t>9</a:t>
            </a:fld>
            <a:endParaRPr lang="en-US"/>
          </a:p>
        </p:txBody>
      </p:sp>
    </p:spTree>
    <p:extLst>
      <p:ext uri="{BB962C8B-B14F-4D97-AF65-F5344CB8AC3E}">
        <p14:creationId xmlns:p14="http://schemas.microsoft.com/office/powerpoint/2010/main" val="386611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Après </a:t>
            </a:r>
            <a:r>
              <a:rPr lang="fr-ML" dirty="0" smtClean="0">
                <a:effectLst/>
                <a:latin typeface="Verdana" panose="020B0604030504040204" pitchFamily="34" charset="0"/>
                <a:ea typeface="Calibri" panose="020F0502020204030204" pitchFamily="34" charset="0"/>
                <a:cs typeface="Arial" panose="020B0604020202020204" pitchFamily="34" charset="0"/>
              </a:rPr>
              <a:t>la collecte de </a:t>
            </a:r>
            <a:r>
              <a:rPr lang="fr-ML" dirty="0" smtClean="0">
                <a:effectLst/>
                <a:latin typeface="Verdana" panose="020B0604030504040204" pitchFamily="34" charset="0"/>
                <a:ea typeface="Calibri" panose="020F0502020204030204" pitchFamily="34" charset="0"/>
                <a:cs typeface="Times New Roman" panose="02020603050405020304" pitchFamily="18" charset="0"/>
              </a:rPr>
              <a:t>toutes les informations et la documentation appropriées, </a:t>
            </a:r>
            <a:r>
              <a:rPr lang="fr-ML" dirty="0" smtClean="0">
                <a:effectLst/>
                <a:latin typeface="Verdana" panose="020B0604030504040204" pitchFamily="34" charset="0"/>
                <a:ea typeface="Calibri" panose="020F0502020204030204" pitchFamily="34" charset="0"/>
                <a:cs typeface="Arial" panose="020B0604020202020204" pitchFamily="34" charset="0"/>
              </a:rPr>
              <a:t>une analyse des compétences, des lacunes, des possibilités et des difficultés du pays sera réalisée sur la base d’indicateurs contenus dans l’outil d’évaluation externe conjointe.</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Les indicateurs permettront d’évaluer les capacités du pays. La codification proposée varie de 1 à 5. Le niveau  1 signifie l’absence de mise en œuvre  et le niveau 5 indique que la mise en œuvre est effective, testée/revue/mise en pratique, et que le pays possède un niveau élevé de compétences pour cet indicateur. Cette notation comporte également une codification en couleur avec la couleur rouge pour le niveau inférieur, jaune pour le médian et vert pour le niveau supérieur.</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10</a:t>
            </a:fld>
            <a:endParaRPr lang="en-US"/>
          </a:p>
        </p:txBody>
      </p:sp>
    </p:spTree>
    <p:extLst>
      <p:ext uri="{BB962C8B-B14F-4D97-AF65-F5344CB8AC3E}">
        <p14:creationId xmlns:p14="http://schemas.microsoft.com/office/powerpoint/2010/main" val="1356221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12</a:t>
            </a:fld>
            <a:endParaRPr lang="en-US"/>
          </a:p>
        </p:txBody>
      </p:sp>
    </p:spTree>
    <p:extLst>
      <p:ext uri="{BB962C8B-B14F-4D97-AF65-F5344CB8AC3E}">
        <p14:creationId xmlns:p14="http://schemas.microsoft.com/office/powerpoint/2010/main" val="3631066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13</a:t>
            </a:fld>
            <a:endParaRPr lang="en-US"/>
          </a:p>
        </p:txBody>
      </p:sp>
    </p:spTree>
    <p:extLst>
      <p:ext uri="{BB962C8B-B14F-4D97-AF65-F5344CB8AC3E}">
        <p14:creationId xmlns:p14="http://schemas.microsoft.com/office/powerpoint/2010/main" val="2995852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21040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04543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62303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83338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489B3-EE81-43BB-A318-657A76001A4C}" type="datetimeFigureOut">
              <a:rPr lang="en-US" smtClean="0"/>
              <a:t>5/6/2017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56677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489B3-EE81-43BB-A318-657A76001A4C}" type="datetimeFigureOut">
              <a:rPr lang="en-US" smtClean="0"/>
              <a:t>5/6/2017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04468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489B3-EE81-43BB-A318-657A76001A4C}" type="datetimeFigureOut">
              <a:rPr lang="en-US" smtClean="0"/>
              <a:t>5/6/2017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36396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489B3-EE81-43BB-A318-657A76001A4C}" type="datetimeFigureOut">
              <a:rPr lang="en-US" smtClean="0"/>
              <a:t>5/6/2017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23413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489B3-EE81-43BB-A318-657A76001A4C}" type="datetimeFigureOut">
              <a:rPr lang="en-US" smtClean="0"/>
              <a:t>5/6/2017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17656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t>5/6/2017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56186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t>5/6/2017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254749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89B3-EE81-43BB-A318-657A76001A4C}" type="datetimeFigureOut">
              <a:rPr lang="en-US" smtClean="0"/>
              <a:t>5/6/2017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90085-BACD-4228-88C8-95065FE918A2}" type="slidenum">
              <a:rPr lang="en-US" smtClean="0"/>
              <a:t>‹#›</a:t>
            </a:fld>
            <a:endParaRPr lang="en-US"/>
          </a:p>
        </p:txBody>
      </p:sp>
    </p:spTree>
    <p:extLst>
      <p:ext uri="{BB962C8B-B14F-4D97-AF65-F5344CB8AC3E}">
        <p14:creationId xmlns:p14="http://schemas.microsoft.com/office/powerpoint/2010/main" val="3576892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6" y="664028"/>
            <a:ext cx="10635343" cy="3046988"/>
          </a:xfrm>
          <a:prstGeom prst="rect">
            <a:avLst/>
          </a:prstGeom>
        </p:spPr>
        <p:txBody>
          <a:bodyPr wrap="square">
            <a:spAutoFit/>
          </a:bodyPr>
          <a:lstStyle/>
          <a:p>
            <a:pPr algn="ctr"/>
            <a:r>
              <a:rPr lang="fr-FR" sz="4800" dirty="0" err="1" smtClean="0">
                <a:solidFill>
                  <a:srgbClr val="222222"/>
                </a:solidFill>
                <a:latin typeface="Verdana" panose="020B0604030504040204" pitchFamily="34" charset="0"/>
                <a:ea typeface="Verdana" panose="020B0604030504040204" pitchFamily="34" charset="0"/>
                <a:cs typeface="Verdana" panose="020B0604030504040204" pitchFamily="34" charset="0"/>
              </a:rPr>
              <a:t>Examination</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du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Feuille de Route </a:t>
            </a:r>
          </a:p>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et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du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Calendrier pour la Mise en Œuvre de l’Evaluation Externe Conjointe du RSI en Mali</a:t>
            </a:r>
            <a:endParaRPr lang="en-US" sz="48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63449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958" y="468085"/>
            <a:ext cx="11235871" cy="7017306"/>
          </a:xfrm>
          <a:prstGeom prst="rect">
            <a:avLst/>
          </a:prstGeom>
        </p:spPr>
        <p:txBody>
          <a:bodyPr wrap="square">
            <a:spAutoFit/>
          </a:bodyPr>
          <a:lstStyle/>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Processus d’</a:t>
            </a:r>
            <a:r>
              <a:rPr lang="fr-FR" sz="3600" dirty="0" smtClean="0">
                <a:latin typeface="Verdana" panose="020B0604030504040204" pitchFamily="34" charset="0"/>
                <a:ea typeface="Verdana" panose="020B0604030504040204" pitchFamily="34" charset="0"/>
                <a:cs typeface="Verdana" panose="020B0604030504040204" pitchFamily="34" charset="0"/>
              </a:rPr>
              <a:t>E</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en Mali (3/3)</a:t>
            </a:r>
            <a:endPar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 </a:t>
            </a:r>
            <a:r>
              <a:rPr lang="fr-ML" sz="1200" dirty="0">
                <a:latin typeface="Verdana" panose="020B0604030504040204" pitchFamily="34" charset="0"/>
                <a:ea typeface="Calibri" panose="020F0502020204030204" pitchFamily="34" charset="0"/>
                <a:cs typeface="Arial" panose="020B0604020202020204" pitchFamily="34" charset="0"/>
              </a:rPr>
              <a:t> </a:t>
            </a:r>
            <a:endParaRPr lang="fr-ML" sz="1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r>
              <a:rPr lang="fr-ML" sz="2800" dirty="0" smtClean="0">
                <a:latin typeface="Verdana" panose="020B0604030504040204" pitchFamily="34" charset="0"/>
                <a:ea typeface="Verdana" panose="020B0604030504040204" pitchFamily="34" charset="0"/>
                <a:cs typeface="Verdana" panose="020B0604030504040204" pitchFamily="34" charset="0"/>
              </a:rPr>
              <a:t>Préparer </a:t>
            </a:r>
            <a:r>
              <a:rPr lang="fr-ML" sz="2800" dirty="0">
                <a:latin typeface="Verdana" panose="020B0604030504040204" pitchFamily="34" charset="0"/>
                <a:ea typeface="Verdana" panose="020B0604030504040204" pitchFamily="34" charset="0"/>
                <a:cs typeface="Verdana" panose="020B0604030504040204" pitchFamily="34" charset="0"/>
              </a:rPr>
              <a:t>un rapport d’évaluation interne en utilisant l’outil d’évaluation externe </a:t>
            </a:r>
            <a:r>
              <a:rPr lang="fr-ML" sz="2800" dirty="0" smtClean="0">
                <a:latin typeface="Verdana" panose="020B0604030504040204" pitchFamily="34" charset="0"/>
                <a:ea typeface="Verdana" panose="020B0604030504040204" pitchFamily="34" charset="0"/>
                <a:cs typeface="Verdana" panose="020B0604030504040204" pitchFamily="34" charset="0"/>
              </a:rPr>
              <a:t>conjointe</a:t>
            </a:r>
          </a:p>
          <a:p>
            <a:pPr marL="171450" indent="-171450">
              <a:lnSpc>
                <a:spcPct val="115000"/>
              </a:lnSpc>
              <a:buFont typeface="Arial" panose="020B0604020202020204" pitchFamily="34" charset="0"/>
              <a:buChar char="•"/>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r>
              <a:rPr lang="fr-ML" sz="2800" dirty="0" smtClean="0">
                <a:latin typeface="Verdana" panose="020B0604030504040204" pitchFamily="34" charset="0"/>
                <a:ea typeface="Verdana" panose="020B0604030504040204" pitchFamily="34" charset="0"/>
                <a:cs typeface="Verdana" panose="020B0604030504040204" pitchFamily="34" charset="0"/>
              </a:rPr>
              <a:t>Transmettre le rapport </a:t>
            </a:r>
            <a:r>
              <a:rPr lang="fr-FR" sz="2800" dirty="0">
                <a:latin typeface="Verdana" panose="020B0604030504040204" pitchFamily="34" charset="0"/>
                <a:ea typeface="Verdana" panose="020B0604030504040204" pitchFamily="34" charset="0"/>
                <a:cs typeface="Verdana" panose="020B0604030504040204" pitchFamily="34" charset="0"/>
              </a:rPr>
              <a:t>d’évaluation</a:t>
            </a:r>
            <a:r>
              <a:rPr lang="fr-ML" sz="2800" dirty="0" smtClean="0">
                <a:latin typeface="Verdana" panose="020B0604030504040204" pitchFamily="34" charset="0"/>
                <a:ea typeface="Verdana" panose="020B0604030504040204" pitchFamily="34" charset="0"/>
                <a:cs typeface="Verdana" panose="020B0604030504040204" pitchFamily="34" charset="0"/>
              </a:rPr>
              <a:t> interne au Représente de l’OMS Mali qui va le transmettre au </a:t>
            </a:r>
            <a:r>
              <a:rPr lang="fr-FR" sz="2800" dirty="0">
                <a:latin typeface="Verdana" panose="020B0604030504040204" pitchFamily="34" charset="0"/>
                <a:ea typeface="Verdana" panose="020B0604030504040204" pitchFamily="34" charset="0"/>
                <a:cs typeface="Verdana" panose="020B0604030504040204" pitchFamily="34" charset="0"/>
              </a:rPr>
              <a:t>Bureau régional </a:t>
            </a:r>
            <a:r>
              <a:rPr lang="fr-FR" sz="2800" dirty="0" smtClean="0">
                <a:latin typeface="Verdana" panose="020B0604030504040204" pitchFamily="34" charset="0"/>
                <a:ea typeface="Verdana" panose="020B0604030504040204" pitchFamily="34" charset="0"/>
                <a:cs typeface="Verdana" panose="020B0604030504040204" pitchFamily="34" charset="0"/>
              </a:rPr>
              <a:t>de l’OMS pour l'Afrique</a:t>
            </a:r>
          </a:p>
          <a:p>
            <a:pPr marL="457200" indent="-457200">
              <a:lnSpc>
                <a:spcPct val="115000"/>
              </a:lnSpc>
              <a:buFont typeface="Arial" panose="020B0604020202020204" pitchFamily="34" charset="0"/>
              <a:buChar char="•"/>
            </a:pPr>
            <a:endParaRPr lang="fr-FR"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457200" algn="l"/>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Préparer pour le </a:t>
            </a:r>
            <a:r>
              <a:rPr lang="fr-ML" sz="2800" dirty="0" err="1" smtClean="0">
                <a:latin typeface="Verdana" panose="020B0604030504040204" pitchFamily="34" charset="0"/>
                <a:ea typeface="Verdana" panose="020B0604030504040204" pitchFamily="34" charset="0"/>
                <a:cs typeface="Verdana" panose="020B0604030504040204" pitchFamily="34" charset="0"/>
              </a:rPr>
              <a:t>visit</a:t>
            </a:r>
            <a:r>
              <a:rPr lang="fr-ML" sz="2800" dirty="0" smtClean="0">
                <a:latin typeface="Verdana" panose="020B0604030504040204" pitchFamily="34" charset="0"/>
                <a:ea typeface="Verdana" panose="020B0604030504040204" pitchFamily="34" charset="0"/>
                <a:cs typeface="Verdana" panose="020B0604030504040204" pitchFamily="34" charset="0"/>
              </a:rPr>
              <a:t> de l’</a:t>
            </a:r>
            <a:r>
              <a:rPr lang="fr-ML" sz="2800" dirty="0" err="1" smtClean="0">
                <a:latin typeface="Verdana" panose="020B0604030504040204" pitchFamily="34" charset="0"/>
                <a:ea typeface="Verdana" panose="020B0604030504040204" pitchFamily="34" charset="0"/>
                <a:cs typeface="Verdana" panose="020B0604030504040204" pitchFamily="34" charset="0"/>
              </a:rPr>
              <a:t>equipe</a:t>
            </a:r>
            <a:r>
              <a:rPr lang="fr-ML" sz="2800" dirty="0" smtClean="0">
                <a:latin typeface="Verdana" panose="020B0604030504040204" pitchFamily="34" charset="0"/>
                <a:ea typeface="Verdana" panose="020B0604030504040204" pitchFamily="34" charset="0"/>
                <a:cs typeface="Verdana" panose="020B0604030504040204" pitchFamily="34" charset="0"/>
              </a:rPr>
              <a:t> </a:t>
            </a:r>
            <a:r>
              <a:rPr lang="fr-ML" sz="2800" dirty="0">
                <a:latin typeface="Verdana" panose="020B0604030504040204" pitchFamily="34" charset="0"/>
                <a:ea typeface="Verdana" panose="020B0604030504040204" pitchFamily="34" charset="0"/>
                <a:cs typeface="Verdana" panose="020B0604030504040204" pitchFamily="34" charset="0"/>
              </a:rPr>
              <a:t>d’</a:t>
            </a:r>
            <a:r>
              <a:rPr lang="fr-ML" sz="2800" dirty="0" err="1">
                <a:latin typeface="Verdana" panose="020B0604030504040204" pitchFamily="34" charset="0"/>
                <a:ea typeface="Verdana" panose="020B0604030504040204" pitchFamily="34" charset="0"/>
                <a:cs typeface="Verdana" panose="020B0604030504040204" pitchFamily="34" charset="0"/>
              </a:rPr>
              <a:t>evaluation</a:t>
            </a:r>
            <a:r>
              <a:rPr lang="fr-ML" sz="2800" dirty="0">
                <a:latin typeface="Verdana" panose="020B0604030504040204" pitchFamily="34" charset="0"/>
                <a:ea typeface="Verdana" panose="020B0604030504040204" pitchFamily="34" charset="0"/>
                <a:cs typeface="Verdana" panose="020B0604030504040204" pitchFamily="34" charset="0"/>
              </a:rPr>
              <a:t> externe conjointe </a:t>
            </a:r>
            <a:r>
              <a:rPr lang="fr-ML" sz="2800" dirty="0" err="1" smtClean="0">
                <a:latin typeface="Verdana" panose="020B0604030504040204" pitchFamily="34" charset="0"/>
                <a:ea typeface="Verdana" panose="020B0604030504040204" pitchFamily="34" charset="0"/>
                <a:cs typeface="Verdana" panose="020B0604030504040204" pitchFamily="34" charset="0"/>
              </a:rPr>
              <a:t>composee</a:t>
            </a:r>
            <a:r>
              <a:rPr lang="fr-ML" sz="2800" dirty="0" smtClean="0">
                <a:latin typeface="Verdana" panose="020B0604030504040204" pitchFamily="34" charset="0"/>
                <a:ea typeface="Verdana" panose="020B0604030504040204" pitchFamily="34" charset="0"/>
                <a:cs typeface="Verdana" panose="020B0604030504040204" pitchFamily="34" charset="0"/>
              </a:rPr>
              <a:t> </a:t>
            </a:r>
            <a:r>
              <a:rPr lang="fr-ML" sz="2800" dirty="0">
                <a:latin typeface="Verdana" panose="020B0604030504040204" pitchFamily="34" charset="0"/>
                <a:ea typeface="Verdana" panose="020B0604030504040204" pitchFamily="34" charset="0"/>
                <a:cs typeface="Verdana" panose="020B0604030504040204" pitchFamily="34" charset="0"/>
              </a:rPr>
              <a:t>des experts en la </a:t>
            </a:r>
            <a:r>
              <a:rPr lang="fr-ML" sz="2800" dirty="0" err="1">
                <a:latin typeface="Verdana" panose="020B0604030504040204" pitchFamily="34" charset="0"/>
                <a:ea typeface="Verdana" panose="020B0604030504040204" pitchFamily="34" charset="0"/>
                <a:cs typeface="Verdana" panose="020B0604030504040204" pitchFamily="34" charset="0"/>
              </a:rPr>
              <a:t>matiere</a:t>
            </a:r>
            <a:r>
              <a:rPr lang="fr-ML" sz="2800" dirty="0">
                <a:latin typeface="Verdana" panose="020B0604030504040204" pitchFamily="34" charset="0"/>
                <a:ea typeface="Verdana" panose="020B0604030504040204" pitchFamily="34" charset="0"/>
                <a:cs typeface="Verdana" panose="020B0604030504040204" pitchFamily="34" charset="0"/>
              </a:rPr>
              <a:t> provenant des Etats Membres, de l’OMS, de l’OIE, de la FAO et d’autres organisations internationales </a:t>
            </a:r>
            <a:r>
              <a:rPr lang="fr-ML" sz="2800" dirty="0" err="1">
                <a:latin typeface="Verdana" panose="020B0604030504040204" pitchFamily="34" charset="0"/>
                <a:ea typeface="Verdana" panose="020B0604030504040204" pitchFamily="34" charset="0"/>
                <a:cs typeface="Verdana" panose="020B0604030504040204" pitchFamily="34" charset="0"/>
              </a:rPr>
              <a:t>cles</a:t>
            </a:r>
            <a:endParaRPr lang="fr-ML" sz="2800" dirty="0">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457200" algn="l"/>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endParaRPr lang="en-US" sz="2800" dirty="0">
              <a:latin typeface="Verdana" panose="020B0604030504040204" pitchFamily="34" charset="0"/>
              <a:ea typeface="Verdana" panose="020B0604030504040204" pitchFamily="34" charset="0"/>
              <a:cs typeface="Verdana" panose="020B0604030504040204" pitchFamily="34"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8588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0124" y="217714"/>
            <a:ext cx="10687475" cy="1200329"/>
          </a:xfrm>
          <a:prstGeom prst="rect">
            <a:avLst/>
          </a:prstGeom>
        </p:spPr>
        <p:txBody>
          <a:bodyPr wrap="square">
            <a:spAutoFit/>
          </a:bodyPr>
          <a:lstStyle/>
          <a:p>
            <a:pPr algn="ct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Approche </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propos</a:t>
            </a: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é</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 pour </a:t>
            </a: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mise en </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œuvre </a:t>
            </a:r>
          </a:p>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l’évaluation des capacités RSI en </a:t>
            </a:r>
            <a:r>
              <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rPr>
              <a:t>Mali</a:t>
            </a:r>
            <a:endPar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p:cNvSpPr/>
          <p:nvPr/>
        </p:nvSpPr>
        <p:spPr>
          <a:xfrm>
            <a:off x="1012372" y="1665515"/>
            <a:ext cx="10341428" cy="4416594"/>
          </a:xfrm>
          <a:prstGeom prst="rect">
            <a:avLst/>
          </a:prstGeom>
        </p:spPr>
        <p:txBody>
          <a:bodyPr wrap="square">
            <a:spAutoFit/>
          </a:bodyPr>
          <a:lstStyle/>
          <a:p>
            <a:pPr>
              <a:lnSpc>
                <a:spcPct val="115000"/>
              </a:lnSpc>
              <a:tabLst>
                <a:tab pos="457200" algn="l"/>
                <a:tab pos="2033270" algn="l"/>
              </a:tabLst>
            </a:pPr>
            <a:r>
              <a:rPr lang="fr-FR" sz="3200" dirty="0" smtClean="0">
                <a:latin typeface="Verdana" panose="020B0604030504040204" pitchFamily="34" charset="0"/>
                <a:ea typeface="Verdana" panose="020B0604030504040204" pitchFamily="34" charset="0"/>
                <a:cs typeface="Verdana" panose="020B0604030504040204" pitchFamily="34" charset="0"/>
              </a:rPr>
              <a:t>L’évaluation </a:t>
            </a:r>
            <a:r>
              <a:rPr lang="fr-ML" sz="3200" dirty="0">
                <a:latin typeface="Verdana" panose="020B0604030504040204" pitchFamily="34" charset="0"/>
                <a:ea typeface="Verdana" panose="020B0604030504040204" pitchFamily="34" charset="0"/>
                <a:cs typeface="Verdana" panose="020B0604030504040204" pitchFamily="34" charset="0"/>
              </a:rPr>
              <a:t>multisectorielle des 19 capacités techniques définies dans l’outil d’évaluation externe conjointe pourraient mettre par trois groupes de </a:t>
            </a:r>
            <a:r>
              <a:rPr lang="fr-ML" sz="3200" dirty="0" smtClean="0">
                <a:latin typeface="Verdana" panose="020B0604030504040204" pitchFamily="34" charset="0"/>
                <a:ea typeface="Verdana" panose="020B0604030504040204" pitchFamily="34" charset="0"/>
                <a:cs typeface="Verdana" panose="020B0604030504040204" pitchFamily="34" charset="0"/>
              </a:rPr>
              <a:t>travaille-</a:t>
            </a:r>
          </a:p>
          <a:p>
            <a:pPr>
              <a:lnSpc>
                <a:spcPct val="115000"/>
              </a:lnSpc>
              <a:tabLst>
                <a:tab pos="457200" algn="l"/>
                <a:tab pos="2033270" algn="l"/>
              </a:tabLst>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a:latin typeface="Verdana" panose="020B0604030504040204" pitchFamily="34" charset="0"/>
                <a:ea typeface="Verdana" panose="020B0604030504040204" pitchFamily="34" charset="0"/>
                <a:cs typeface="Verdana" panose="020B0604030504040204" pitchFamily="34" charset="0"/>
              </a:rPr>
              <a:t>Prévention </a:t>
            </a:r>
            <a:endParaRPr lang="fr-ML"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Détection</a:t>
            </a: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Riposte</a:t>
            </a: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1029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7714"/>
            <a:ext cx="10983686" cy="653512"/>
          </a:xfrm>
          <a:prstGeom prst="rect">
            <a:avLst/>
          </a:prstGeom>
        </p:spPr>
        <p:txBody>
          <a:bodyPr wrap="square">
            <a:spAutoFit/>
          </a:bodyPr>
          <a:lstStyle/>
          <a:p>
            <a:pPr algn="ctr">
              <a:lnSpc>
                <a:spcPct val="115000"/>
              </a:lnSpc>
              <a:tabLst>
                <a:tab pos="457200" algn="l"/>
                <a:tab pos="2033270" algn="l"/>
              </a:tabLst>
            </a:pPr>
            <a:r>
              <a:rPr lang="fr-FR" sz="3400" dirty="0" smtClean="0">
                <a:latin typeface="Verdana" panose="020B0604030504040204" pitchFamily="34" charset="0"/>
                <a:ea typeface="Verdana" panose="020B0604030504040204" pitchFamily="34" charset="0"/>
                <a:cs typeface="Verdana" panose="020B0604030504040204" pitchFamily="34" charset="0"/>
              </a:rPr>
              <a:t>Les 19 Domaines Techniques de </a:t>
            </a:r>
            <a:r>
              <a:rPr lang="fr-ML" sz="3400"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3400" dirty="0" smtClean="0"/>
          </a:p>
        </p:txBody>
      </p:sp>
      <p:graphicFrame>
        <p:nvGraphicFramePr>
          <p:cNvPr id="3" name="Table 2"/>
          <p:cNvGraphicFramePr>
            <a:graphicFrameLocks noGrp="1"/>
          </p:cNvGraphicFramePr>
          <p:nvPr>
            <p:extLst/>
          </p:nvPr>
        </p:nvGraphicFramePr>
        <p:xfrm>
          <a:off x="610296" y="947144"/>
          <a:ext cx="9763093" cy="5888736"/>
        </p:xfrm>
        <a:graphic>
          <a:graphicData uri="http://schemas.openxmlformats.org/drawingml/2006/table">
            <a:tbl>
              <a:tblPr firstRow="1" firstCol="1" bandRow="1">
                <a:tableStyleId>{5C22544A-7EE6-4342-B048-85BDC9FD1C3A}</a:tableStyleId>
              </a:tblPr>
              <a:tblGrid>
                <a:gridCol w="9763093"/>
              </a:tblGrid>
              <a:tr h="403673">
                <a:tc>
                  <a:txBody>
                    <a:bodyPr/>
                    <a:lstStyle/>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Prévenir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Législation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nationale, Politique et Financement</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Coordination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RSI, Communication et </a:t>
                      </a: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Plaidoyer</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Résistance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antimicrobienne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Zoonose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Sécurité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alimentaire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6. Sûreté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la sécurité biologique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7. Vaccination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l">
                        <a:lnSpc>
                          <a:spcPct val="115000"/>
                        </a:lnSpc>
                        <a:spcBef>
                          <a:spcPts val="0"/>
                        </a:spcBef>
                        <a:spcAft>
                          <a:spcPts val="0"/>
                        </a:spcAft>
                      </a:pPr>
                      <a:endPar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Détecter</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Système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laboratoire national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Surveillance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 temps réel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Notification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Développement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des ressources humaines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876966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5685"/>
            <a:ext cx="10983686" cy="729430"/>
          </a:xfrm>
          <a:prstGeom prst="rect">
            <a:avLst/>
          </a:prstGeom>
        </p:spPr>
        <p:txBody>
          <a:bodyPr wrap="square">
            <a:spAutoFit/>
          </a:bodyPr>
          <a:lstStyle/>
          <a:p>
            <a:pPr algn="ctr">
              <a:lnSpc>
                <a:spcPct val="115000"/>
              </a:lnSpc>
              <a:tabLst>
                <a:tab pos="457200" algn="l"/>
                <a:tab pos="2033270" algn="l"/>
              </a:tabLst>
            </a:pPr>
            <a:r>
              <a:rPr lang="fr-FR" sz="3600" dirty="0" smtClean="0">
                <a:latin typeface="Verdana" panose="020B0604030504040204" pitchFamily="34" charset="0"/>
                <a:ea typeface="Verdana" panose="020B0604030504040204" pitchFamily="34" charset="0"/>
                <a:cs typeface="Verdana" panose="020B0604030504040204" pitchFamily="34" charset="0"/>
              </a:rPr>
              <a:t>     Les </a:t>
            </a:r>
            <a:r>
              <a:rPr lang="fr-FR" sz="3600" dirty="0" smtClean="0">
                <a:latin typeface="Verdana" panose="020B0604030504040204" pitchFamily="34" charset="0"/>
                <a:ea typeface="Verdana" panose="020B0604030504040204" pitchFamily="34" charset="0"/>
                <a:cs typeface="Verdana" panose="020B0604030504040204" pitchFamily="34" charset="0"/>
              </a:rPr>
              <a:t>19 Domaines Techniques de </a:t>
            </a:r>
            <a:r>
              <a:rPr lang="fr-ML" sz="3600"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1400" dirty="0" smtClean="0"/>
          </a:p>
        </p:txBody>
      </p:sp>
      <p:graphicFrame>
        <p:nvGraphicFramePr>
          <p:cNvPr id="3" name="Table 2"/>
          <p:cNvGraphicFramePr>
            <a:graphicFrameLocks noGrp="1"/>
          </p:cNvGraphicFramePr>
          <p:nvPr>
            <p:extLst/>
          </p:nvPr>
        </p:nvGraphicFramePr>
        <p:xfrm>
          <a:off x="1046419" y="947149"/>
          <a:ext cx="10949638" cy="5493180"/>
        </p:xfrm>
        <a:graphic>
          <a:graphicData uri="http://schemas.openxmlformats.org/drawingml/2006/table">
            <a:tbl>
              <a:tblPr firstRow="1" firstCol="1" bandRow="1">
                <a:tableStyleId>{5C22544A-7EE6-4342-B048-85BDC9FD1C3A}</a:tableStyleId>
              </a:tblPr>
              <a:tblGrid>
                <a:gridCol w="10949638"/>
              </a:tblGrid>
              <a:tr h="402336">
                <a:tc>
                  <a:txBody>
                    <a:bodyPr/>
                    <a:lstStyle/>
                    <a:p>
                      <a:pPr marL="0" marR="0" algn="l">
                        <a:lnSpc>
                          <a:spcPct val="115000"/>
                        </a:lnSpc>
                        <a:spcBef>
                          <a:spcPts val="0"/>
                        </a:spcBef>
                        <a:spcAft>
                          <a:spcPts val="0"/>
                        </a:spcAft>
                      </a:pPr>
                      <a:endPar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Riposter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Préparation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Interventions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Lien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entre la santé publique et les autorités chargées de la sécurité</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Moyens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médicaux et déploiement du personnel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Communication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sur les risques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endParaRPr lang="en-US"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en-US" sz="2400" b="1"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Autres</a:t>
                      </a:r>
                      <a:r>
                        <a:rPr lang="en-US" sz="2400" b="1"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Points</a:t>
                      </a:r>
                      <a:r>
                        <a:rPr lang="en-US" sz="2400" b="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baseline="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d’entrée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Evenements</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d’origine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chimique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Situations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radiologique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45692">
                <a:tc>
                  <a:txBody>
                    <a:bodyPr/>
                    <a:lstStyle/>
                    <a:p>
                      <a:pPr marL="0" marR="0" algn="just">
                        <a:lnSpc>
                          <a:spcPct val="115000"/>
                        </a:lnSpc>
                        <a:spcBef>
                          <a:spcPts val="0"/>
                        </a:spcBef>
                        <a:spcAft>
                          <a:spcPts val="0"/>
                        </a:spcAft>
                      </a:pP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902057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7191" y="1252249"/>
            <a:ext cx="6922088" cy="769441"/>
          </a:xfrm>
          <a:prstGeom prst="rect">
            <a:avLst/>
          </a:prstGeom>
        </p:spPr>
        <p:txBody>
          <a:bodyPr wrap="none">
            <a:spAutoFit/>
          </a:bodyPr>
          <a:lstStyle/>
          <a:p>
            <a:r>
              <a:rPr lang="fr-FR" sz="4400" dirty="0">
                <a:latin typeface="Verdana" panose="020B0604030504040204" pitchFamily="34" charset="0"/>
                <a:ea typeface="Verdana" panose="020B0604030504040204" pitchFamily="34" charset="0"/>
                <a:cs typeface="Verdana" panose="020B0604030504040204" pitchFamily="34" charset="0"/>
              </a:rPr>
              <a:t>Discussion et </a:t>
            </a:r>
            <a:r>
              <a:rPr lang="fr-FR" sz="4400" dirty="0" smtClean="0">
                <a:latin typeface="Verdana" panose="020B0604030504040204" pitchFamily="34" charset="0"/>
                <a:ea typeface="Verdana" panose="020B0604030504040204" pitchFamily="34" charset="0"/>
                <a:cs typeface="Verdana" panose="020B0604030504040204" pitchFamily="34" charset="0"/>
              </a:rPr>
              <a:t>Questions</a:t>
            </a:r>
            <a:endParaRPr lang="fr-FR" sz="4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91446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601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24362629"/>
              </p:ext>
            </p:extLst>
          </p:nvPr>
        </p:nvGraphicFramePr>
        <p:xfrm>
          <a:off x="0" y="1045028"/>
          <a:ext cx="11636829" cy="5248686"/>
        </p:xfrm>
        <a:graphic>
          <a:graphicData uri="http://schemas.openxmlformats.org/drawingml/2006/table">
            <a:tbl>
              <a:tblPr firstRow="1" firstCol="1" bandRow="1">
                <a:tableStyleId>{5C22544A-7EE6-4342-B048-85BDC9FD1C3A}</a:tableStyleId>
              </a:tblPr>
              <a:tblGrid>
                <a:gridCol w="6449788"/>
                <a:gridCol w="1556657"/>
                <a:gridCol w="1317171"/>
                <a:gridCol w="2313213"/>
              </a:tblGrid>
              <a:tr h="120628">
                <a:tc>
                  <a:txBody>
                    <a:bodyPr/>
                    <a:lstStyle/>
                    <a:p>
                      <a:pPr marL="0" marR="0" algn="ctr">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03658">
                <a:tc>
                  <a:txBody>
                    <a:bodyPr/>
                    <a:lstStyle/>
                    <a:p>
                      <a:pPr marL="0" marR="0">
                        <a:lnSpc>
                          <a:spcPct val="115000"/>
                        </a:lnSpc>
                        <a:spcBef>
                          <a:spcPts val="0"/>
                        </a:spcBef>
                        <a:spcAft>
                          <a:spcPts val="0"/>
                        </a:spcAft>
                      </a:pP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75919">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d’information au Ministre de la Santé et de l’Hygiène Publique et partenaires impliqués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486028">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concertation avec le Point Focal national RSI et partage des documents de la JEE : outil d’évaluation, guide de mise en œuvre et documents divers.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DPC, CDC </a:t>
                      </a:r>
                      <a:r>
                        <a:rPr lang="fr-FR" sz="20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Mali</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448815">
                <a:tc>
                  <a:txBody>
                    <a:bodyPr/>
                    <a:lstStyle/>
                    <a:p>
                      <a:pPr marL="0" marR="0">
                        <a:lnSpc>
                          <a:spcPct val="115000"/>
                        </a:lnSpc>
                        <a:spcBef>
                          <a:spcPts val="0"/>
                        </a:spcBef>
                        <a:spcAft>
                          <a:spcPts val="0"/>
                        </a:spcAft>
                      </a:pPr>
                      <a:r>
                        <a:rPr lang="fr-FR" sz="20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Désignation du Groupe technique et réunion d’orientation pour retenir les membres de l’équipe nationale chargée de l’évaluation des 19 domaines du RSI</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3642">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d’invitation des membres à la réunion du 8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 </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3" name="Rectangle 2"/>
          <p:cNvSpPr/>
          <p:nvPr/>
        </p:nvSpPr>
        <p:spPr>
          <a:xfrm>
            <a:off x="1935886" y="152400"/>
            <a:ext cx="8303042" cy="602153"/>
          </a:xfrm>
          <a:prstGeom prst="rect">
            <a:avLst/>
          </a:prstGeom>
        </p:spPr>
        <p:txBody>
          <a:bodyPr wrap="none">
            <a:spAutoFit/>
          </a:bodyPr>
          <a:lstStyle/>
          <a:p>
            <a:pPr>
              <a:lnSpc>
                <a:spcPct val="115000"/>
              </a:lnSpc>
            </a:pPr>
            <a:r>
              <a:rPr lang="fr-FR" sz="3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Phase </a:t>
            </a:r>
            <a:r>
              <a:rPr lang="fr-FR" sz="32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Préparation </a:t>
            </a:r>
            <a:r>
              <a:rPr lang="fr-FR" sz="3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Evaluation </a:t>
            </a:r>
            <a:r>
              <a:rPr lang="fr-FR" sz="32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Conjointe</a:t>
            </a:r>
            <a:endParaRPr lang="en-US" sz="32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500156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07441877"/>
              </p:ext>
            </p:extLst>
          </p:nvPr>
        </p:nvGraphicFramePr>
        <p:xfrm>
          <a:off x="268515" y="729342"/>
          <a:ext cx="11557000" cy="6048876"/>
        </p:xfrm>
        <a:graphic>
          <a:graphicData uri="http://schemas.openxmlformats.org/drawingml/2006/table">
            <a:tbl>
              <a:tblPr firstRow="1" firstCol="1" bandRow="1">
                <a:tableStyleId>{5C22544A-7EE6-4342-B048-85BDC9FD1C3A}</a:tableStyleId>
              </a:tblPr>
              <a:tblGrid>
                <a:gridCol w="6513285"/>
                <a:gridCol w="1851310"/>
                <a:gridCol w="1000747"/>
                <a:gridCol w="2191658"/>
              </a:tblGrid>
              <a:tr h="230873">
                <a:tc>
                  <a:txBody>
                    <a:bodyPr/>
                    <a:lstStyle/>
                    <a:p>
                      <a:pPr marL="0" marR="0" algn="ctr">
                        <a:lnSpc>
                          <a:spcPct val="115000"/>
                        </a:lnSpc>
                        <a:spcBef>
                          <a:spcPts val="0"/>
                        </a:spcBef>
                        <a:spcAft>
                          <a:spcPts val="0"/>
                        </a:spcAft>
                      </a:pPr>
                      <a:r>
                        <a:rPr lang="fr-FR" sz="16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9241">
                <a:tc>
                  <a:txBody>
                    <a:bodyPr/>
                    <a:lstStyle/>
                    <a:p>
                      <a:pPr marL="0" marR="0">
                        <a:lnSpc>
                          <a:spcPct val="115000"/>
                        </a:lnSpc>
                        <a:spcBef>
                          <a:spcPts val="0"/>
                        </a:spcBef>
                        <a:spcAft>
                          <a:spcPts val="0"/>
                        </a:spcAft>
                      </a:pPr>
                      <a:endParaRPr lang="en-US" sz="800" b="1" cap="all" baseline="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67563">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Installation de l’équipe nationale d’évaluation </a:t>
                      </a:r>
                      <a:endPar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 feuille de route, des objectifs et de l’outil d’évaluation, définition des modalités de collecte des données, répartition des tâches, identification des sites éventuels et à visiter et mise à disposition des documents de référence.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08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7154">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Travaux préliminaires des 19 groupes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09-20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mai</a:t>
                      </a:r>
                      <a:r>
                        <a:rPr lang="fr-FR" sz="1600" b="0" kern="120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Secteurs</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d’évaluation</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738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des travaux au Point Focal National RSI (DLM)</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22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Visite des sites (Points d’entrée, et autres)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23 – 24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Points d’entrée</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Point focal national RSI</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2588">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national de validation des travaux des équipes d’auto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25 – 26 mai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Nationale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Synthèse par le Groupe technique restreint des travaux de groupe et préparation de la restitution des résultats de l’auto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26 au 27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792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des résultats de l’évaluation au 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6103">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Elaboration du rapport d’auto évaluation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281">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rapport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juin 2017</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81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rapport au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Bureau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Régional de l’Afrique de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Représentant OMS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Rectangle 3"/>
          <p:cNvSpPr/>
          <p:nvPr/>
        </p:nvSpPr>
        <p:spPr>
          <a:xfrm>
            <a:off x="3609220" y="-4432"/>
            <a:ext cx="4492192" cy="553998"/>
          </a:xfrm>
          <a:prstGeom prst="rect">
            <a:avLst/>
          </a:prstGeom>
        </p:spPr>
        <p:txBody>
          <a:bodyPr wrap="none">
            <a:spAutoFit/>
          </a:bodyPr>
          <a:lstStyle/>
          <a:p>
            <a:r>
              <a:rPr lang="fr-FR" sz="3000" dirty="0">
                <a:latin typeface="Verdana" panose="020B0604030504040204" pitchFamily="34" charset="0"/>
                <a:ea typeface="Verdana" panose="020B0604030504040204" pitchFamily="34" charset="0"/>
                <a:cs typeface="Verdana" panose="020B0604030504040204" pitchFamily="34" charset="0"/>
              </a:rPr>
              <a:t>Phase </a:t>
            </a:r>
            <a:r>
              <a:rPr lang="fr-FR" sz="3000" dirty="0" smtClean="0">
                <a:latin typeface="Verdana" panose="020B0604030504040204" pitchFamily="34" charset="0"/>
                <a:ea typeface="Verdana" panose="020B0604030504040204" pitchFamily="34" charset="0"/>
                <a:cs typeface="Verdana" panose="020B0604030504040204" pitchFamily="34" charset="0"/>
              </a:rPr>
              <a:t>Auto Evaluation</a:t>
            </a:r>
            <a:endParaRPr lang="fr-FR" sz="3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56183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46000515"/>
              </p:ext>
            </p:extLst>
          </p:nvPr>
        </p:nvGraphicFramePr>
        <p:xfrm>
          <a:off x="337457" y="1262743"/>
          <a:ext cx="11201401" cy="5475515"/>
        </p:xfrm>
        <a:graphic>
          <a:graphicData uri="http://schemas.openxmlformats.org/drawingml/2006/table">
            <a:tbl>
              <a:tblPr firstRow="1" firstCol="1" bandRow="1">
                <a:tableStyleId>{5C22544A-7EE6-4342-B048-85BDC9FD1C3A}</a:tableStyleId>
              </a:tblPr>
              <a:tblGrid>
                <a:gridCol w="5246914"/>
                <a:gridCol w="1937657"/>
                <a:gridCol w="1445850"/>
                <a:gridCol w="2570980"/>
              </a:tblGrid>
              <a:tr h="489857">
                <a:tc>
                  <a:txBody>
                    <a:bodyPr/>
                    <a:lstStyle/>
                    <a:p>
                      <a:pPr marL="0" marR="0" algn="ctr">
                        <a:lnSpc>
                          <a:spcPct val="115000"/>
                        </a:lnSpc>
                        <a:spcBef>
                          <a:spcPts val="0"/>
                        </a:spcBef>
                        <a:spcAft>
                          <a:spcPts val="0"/>
                        </a:spcAft>
                      </a:pPr>
                      <a:r>
                        <a:rPr lang="fr-FR" sz="22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19200">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Arrivée de l’équipe et visite de courtoisie au WR WCO Mali, MSHP et PFN-RSI</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juin 2017</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d’ Afro, DPC et HSE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27314">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de préparation de l’atelier de l’évaluation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externe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juin 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Ministère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4832">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l’évaluation externe 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juin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Internationale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0511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Finalisation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au Ministère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mi-juillet</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a:t>
                      </a:r>
                      <a:endPar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a:t>
                      </a: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1920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Adoption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 le Ministère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partage avec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diffusion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final auprès des parties prenantes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juillet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Rectangle 2"/>
          <p:cNvSpPr/>
          <p:nvPr/>
        </p:nvSpPr>
        <p:spPr>
          <a:xfrm>
            <a:off x="-439730" y="117317"/>
            <a:ext cx="12536125" cy="1862048"/>
          </a:xfrm>
          <a:prstGeom prst="rect">
            <a:avLst/>
          </a:prstGeom>
        </p:spPr>
        <p:txBody>
          <a:bodyPr wrap="none">
            <a:spAutoFit/>
          </a:bodyPr>
          <a:lstStyle/>
          <a:p>
            <a:pPr algn="ctr">
              <a:lnSpc>
                <a:spcPct val="115000"/>
              </a:lnSpc>
            </a:pPr>
            <a:r>
              <a:rPr lang="fr-FR" sz="3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Phase d’Evaluation Externe </a:t>
            </a:r>
            <a:r>
              <a:rPr lang="fr-FR" sz="3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conjointe </a:t>
            </a:r>
          </a:p>
          <a:p>
            <a:pPr algn="ctr">
              <a:lnSpc>
                <a:spcPct val="115000"/>
              </a:lnSpc>
            </a:pP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a:t>
            </a:r>
            <a:r>
              <a:rPr lang="fr-FR"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Prévoir </a:t>
            </a: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minimum 3 </a:t>
            </a:r>
            <a:r>
              <a:rPr lang="fr-FR"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à 4 </a:t>
            </a: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Semaines après </a:t>
            </a:r>
            <a:r>
              <a:rPr lang="fr-FR"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la transmission du </a:t>
            </a:r>
            <a:r>
              <a:rPr lang="fr-FR" sz="2600"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rapport)</a:t>
            </a:r>
            <a:endParaRPr lang="en-US" sz="2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pPr>
            <a:endParaRPr lang="en-US" sz="3600"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937232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7191" y="1252249"/>
            <a:ext cx="6922088" cy="769441"/>
          </a:xfrm>
          <a:prstGeom prst="rect">
            <a:avLst/>
          </a:prstGeom>
        </p:spPr>
        <p:txBody>
          <a:bodyPr wrap="none">
            <a:spAutoFit/>
          </a:bodyPr>
          <a:lstStyle/>
          <a:p>
            <a:r>
              <a:rPr lang="fr-FR" sz="4400" dirty="0">
                <a:latin typeface="Verdana" panose="020B0604030504040204" pitchFamily="34" charset="0"/>
                <a:ea typeface="Verdana" panose="020B0604030504040204" pitchFamily="34" charset="0"/>
                <a:cs typeface="Verdana" panose="020B0604030504040204" pitchFamily="34" charset="0"/>
              </a:rPr>
              <a:t>Discussion et </a:t>
            </a:r>
            <a:r>
              <a:rPr lang="fr-FR" sz="4400" dirty="0" smtClean="0">
                <a:latin typeface="Verdana" panose="020B0604030504040204" pitchFamily="34" charset="0"/>
                <a:ea typeface="Verdana" panose="020B0604030504040204" pitchFamily="34" charset="0"/>
                <a:cs typeface="Verdana" panose="020B0604030504040204" pitchFamily="34" charset="0"/>
              </a:rPr>
              <a:t>Questions</a:t>
            </a:r>
            <a:endParaRPr lang="fr-FR" sz="4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01573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4142" y="816428"/>
            <a:ext cx="10635343" cy="4401205"/>
          </a:xfrm>
          <a:prstGeom prst="rect">
            <a:avLst/>
          </a:prstGeom>
        </p:spPr>
        <p:txBody>
          <a:bodyPr wrap="square">
            <a:spAutoFit/>
          </a:bodyPr>
          <a:lstStyle/>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Vue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d’ensemble du processus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d’</a:t>
            </a:r>
            <a:r>
              <a:rPr lang="fr-FR" sz="4800" dirty="0" smtClean="0">
                <a:latin typeface="Verdana" panose="020B0604030504040204" pitchFamily="34" charset="0"/>
                <a:ea typeface="Verdana" panose="020B0604030504040204" pitchFamily="34" charset="0"/>
                <a:cs typeface="Verdana" panose="020B0604030504040204" pitchFamily="34" charset="0"/>
              </a:rPr>
              <a:t>é</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et</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Approche propose pour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le mise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en œuvre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en Mali</a:t>
            </a:r>
            <a:endPar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42615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1043" y="152401"/>
            <a:ext cx="11058071" cy="5878532"/>
          </a:xfrm>
          <a:prstGeom prst="rect">
            <a:avLst/>
          </a:prstGeom>
        </p:spPr>
        <p:txBody>
          <a:bodyPr wrap="square">
            <a:spAutoFit/>
          </a:bodyPr>
          <a:lstStyle/>
          <a:p>
            <a:pPr algn="ctr"/>
            <a:r>
              <a:rPr lang="fr-ML" sz="3600" dirty="0" smtClean="0">
                <a:effectLst/>
                <a:latin typeface="Verdana" panose="020B0604030504040204" pitchFamily="34" charset="0"/>
                <a:ea typeface="Verdana" panose="020B0604030504040204" pitchFamily="34" charset="0"/>
                <a:cs typeface="Verdana" panose="020B0604030504040204" pitchFamily="34" charset="0"/>
              </a:rPr>
              <a:t>Processus de l’Evaluation</a:t>
            </a:r>
          </a:p>
          <a:p>
            <a:pPr algn="ct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algn="ct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L’évaluation interne est une enquête par un équipe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multisectorielle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utilisant les résultats de différentes évaluations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pertinents et autres informations disponible pour</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800" dirty="0" smtClean="0">
                <a:latin typeface="Verdana" panose="020B0604030504040204" pitchFamily="34" charset="0"/>
                <a:ea typeface="Verdana" panose="020B0604030504040204" pitchFamily="34" charset="0"/>
                <a:cs typeface="Verdana" panose="020B0604030504040204" pitchFamily="34" charset="0"/>
              </a:rPr>
              <a:t>l</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es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indicateurs sur l’outil évaluation. </a:t>
            </a:r>
          </a:p>
          <a:p>
            <a:pPr marL="457200" indent="-457200">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2800" dirty="0" smtClean="0">
                <a:latin typeface="Verdana" panose="020B0604030504040204" pitchFamily="34" charset="0"/>
                <a:ea typeface="Calibri" panose="020F0502020204030204" pitchFamily="34" charset="0"/>
                <a:cs typeface="Arial" panose="020B0604020202020204" pitchFamily="34" charset="0"/>
              </a:rPr>
              <a:t>Le </a:t>
            </a:r>
            <a:r>
              <a:rPr lang="fr-ML" sz="2800" dirty="0">
                <a:latin typeface="Verdana" panose="020B0604030504040204" pitchFamily="34" charset="0"/>
                <a:ea typeface="Calibri" panose="020F0502020204030204" pitchFamily="34" charset="0"/>
                <a:cs typeface="Arial" panose="020B0604020202020204" pitchFamily="34" charset="0"/>
              </a:rPr>
              <a:t>codification des indicateurs de </a:t>
            </a:r>
            <a:r>
              <a:rPr lang="fr-FR" sz="2800" dirty="0">
                <a:latin typeface="Verdana" panose="020B0604030504040204" pitchFamily="34" charset="0"/>
                <a:ea typeface="Verdana" panose="020B0604030504040204" pitchFamily="34" charset="0"/>
                <a:cs typeface="Verdana" panose="020B0604030504040204" pitchFamily="34" charset="0"/>
              </a:rPr>
              <a:t>l’outil </a:t>
            </a:r>
            <a:r>
              <a:rPr lang="fr-ML" sz="2800" dirty="0" smtClean="0">
                <a:latin typeface="Verdana" panose="020B0604030504040204" pitchFamily="34" charset="0"/>
                <a:ea typeface="Calibri" panose="020F0502020204030204" pitchFamily="34" charset="0"/>
                <a:cs typeface="Arial" panose="020B0604020202020204" pitchFamily="34" charset="0"/>
              </a:rPr>
              <a:t>permettront </a:t>
            </a:r>
            <a:r>
              <a:rPr lang="fr-ML" sz="2800" dirty="0">
                <a:latin typeface="Verdana" panose="020B0604030504040204" pitchFamily="34" charset="0"/>
                <a:ea typeface="Calibri" panose="020F0502020204030204" pitchFamily="34" charset="0"/>
                <a:cs typeface="Arial" panose="020B0604020202020204" pitchFamily="34" charset="0"/>
              </a:rPr>
              <a:t>l’évaluation des capacités du pays.</a:t>
            </a:r>
          </a:p>
          <a:p>
            <a:pPr marL="457200" indent="-457200">
              <a:buFont typeface="Arial" panose="020B0604020202020204" pitchFamily="34" charset="0"/>
              <a:buChar char="•"/>
            </a:pP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Les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résultats de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interne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sont ensuite transmises à l’équipe d’évaluation extérieure conjointe </a:t>
            </a:r>
          </a:p>
          <a:p>
            <a:pPr marL="457200" indent="-457200">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Ces experts effectuent ensuite une visite dans le pays pour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mise en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œuvre</a:t>
            </a:r>
            <a:r>
              <a:rPr lang="fr-FR" sz="2800" dirty="0">
                <a:latin typeface="Verdana" panose="020B0604030504040204" pitchFamily="34" charset="0"/>
                <a:ea typeface="Verdana" panose="020B0604030504040204" pitchFamily="34" charset="0"/>
                <a:cs typeface="Verdana" panose="020B0604030504040204" pitchFamily="34" charset="0"/>
              </a:rPr>
              <a:t> 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externe conjointe</a:t>
            </a:r>
            <a:endPar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20575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215" y="435429"/>
            <a:ext cx="10528299" cy="6911123"/>
          </a:xfrm>
          <a:prstGeom prst="rect">
            <a:avLst/>
          </a:prstGeom>
        </p:spPr>
        <p:txBody>
          <a:bodyPr wrap="square">
            <a:spAutoFit/>
          </a:bodyPr>
          <a:lstStyle/>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Processus d’</a:t>
            </a:r>
            <a:r>
              <a:rPr lang="fr-FR" sz="3600" dirty="0" smtClean="0">
                <a:latin typeface="Verdana" panose="020B0604030504040204" pitchFamily="34" charset="0"/>
                <a:ea typeface="Verdana" panose="020B0604030504040204" pitchFamily="34" charset="0"/>
                <a:cs typeface="Verdana" panose="020B0604030504040204" pitchFamily="34" charset="0"/>
              </a:rPr>
              <a:t>E</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en Mali (1/3)</a:t>
            </a:r>
            <a:endPar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endParaRPr lang="fr-ML" sz="1200" dirty="0" smtClean="0">
              <a:effectLst/>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2033270" algn="l"/>
              </a:tabLst>
            </a:pPr>
            <a:endParaRPr lang="en-US" sz="1200" dirty="0" smtClean="0">
              <a:effectLst/>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Établir </a:t>
            </a:r>
            <a:r>
              <a:rPr lang="fr-FR" sz="2800" dirty="0">
                <a:latin typeface="Verdana" panose="020B0604030504040204" pitchFamily="34" charset="0"/>
                <a:ea typeface="Verdana" panose="020B0604030504040204" pitchFamily="34" charset="0"/>
                <a:cs typeface="Verdana" panose="020B0604030504040204" pitchFamily="34" charset="0"/>
              </a:rPr>
              <a:t>un comité </a:t>
            </a: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représentant 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 pour faire l’évaluation</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a:t>
            </a:r>
            <a:r>
              <a:rPr lang="fr-ML" sz="2800" dirty="0" smtClean="0">
                <a:latin typeface="Verdana" panose="020B0604030504040204" pitchFamily="34" charset="0"/>
                <a:ea typeface="Verdana" panose="020B0604030504040204" pitchFamily="34" charset="0"/>
                <a:cs typeface="Verdana" panose="020B0604030504040204" pitchFamily="34" charset="0"/>
              </a:rPr>
              <a:t>doivent représenter </a:t>
            </a:r>
            <a:r>
              <a:rPr lang="fr-ML" sz="2800" dirty="0">
                <a:latin typeface="Verdana" panose="020B0604030504040204" pitchFamily="34" charset="0"/>
                <a:ea typeface="Verdana" panose="020B0604030504040204" pitchFamily="34" charset="0"/>
                <a:cs typeface="Verdana" panose="020B0604030504040204" pitchFamily="34" charset="0"/>
              </a:rPr>
              <a:t>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Les </a:t>
            </a:r>
            <a:r>
              <a:rPr lang="fr-ML" sz="2800" dirty="0">
                <a:latin typeface="Verdana" panose="020B0604030504040204" pitchFamily="34" charset="0"/>
                <a:ea typeface="Verdana" panose="020B0604030504040204" pitchFamily="34" charset="0"/>
                <a:cs typeface="Verdana" panose="020B0604030504040204" pitchFamily="34" charset="0"/>
              </a:rPr>
              <a:t>acteurs institutionnels devraient inclure, mais sans s’y limiter, les Ministères de la Santé, de l’Agriculture, de la Faune / Environnement ; et d’autres secteurs connexes en vue de la mise en œuvre du RSI (2005)</a:t>
            </a:r>
            <a:endParaRPr lang="en-US" sz="28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endParaRPr lang="fr-ML" sz="28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endParaRPr lang="fr-ML" sz="12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73986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9815" y="337457"/>
            <a:ext cx="11050814" cy="7158883"/>
          </a:xfrm>
          <a:prstGeom prst="rect">
            <a:avLst/>
          </a:prstGeom>
        </p:spPr>
        <p:txBody>
          <a:bodyPr wrap="square">
            <a:spAutoFit/>
          </a:bodyPr>
          <a:lstStyle/>
          <a:p>
            <a:pPr algn="ct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Processus d’</a:t>
            </a:r>
            <a:r>
              <a:rPr lang="fr-FR" sz="3600" dirty="0" smtClean="0">
                <a:latin typeface="Verdana" panose="020B0604030504040204" pitchFamily="34" charset="0"/>
                <a:ea typeface="Verdana" panose="020B0604030504040204" pitchFamily="34" charset="0"/>
                <a:cs typeface="Verdana" panose="020B0604030504040204" pitchFamily="34" charset="0"/>
              </a:rPr>
              <a:t>E</a:t>
            </a:r>
            <a:r>
              <a:rPr lang="fr-FR" sz="36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en Mali (2/3)</a:t>
            </a:r>
            <a:endParaRPr lang="fr-FR" sz="36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Chercher </a:t>
            </a:r>
            <a:r>
              <a:rPr lang="fr-ML" sz="2800" dirty="0">
                <a:latin typeface="Verdana" panose="020B0604030504040204" pitchFamily="34" charset="0"/>
                <a:ea typeface="Calibri" panose="020F0502020204030204" pitchFamily="34" charset="0"/>
                <a:cs typeface="Times New Roman" panose="02020603050405020304" pitchFamily="18" charset="0"/>
              </a:rPr>
              <a:t>les informations et la documentation appropriées, y compris d’autres évaluations telles que celles des performances des services vétérinaires de l’Organisation Mondiale de la Santé Animale (OIE), celles de Agence Internationale de l’Energie Atomique (AIEA) et </a:t>
            </a:r>
            <a:r>
              <a:rPr lang="fr-ML" sz="2800" dirty="0" smtClean="0">
                <a:latin typeface="Verdana" panose="020B0604030504040204" pitchFamily="34" charset="0"/>
                <a:ea typeface="Calibri" panose="020F0502020204030204" pitchFamily="34" charset="0"/>
                <a:cs typeface="Times New Roman" panose="02020603050405020304" pitchFamily="18" charset="0"/>
              </a:rPr>
              <a:t>d’autres</a:t>
            </a:r>
          </a:p>
          <a:p>
            <a:pPr marL="457200" indent="-45720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Calibri" panose="020F0502020204030204" pitchFamily="34" charset="0"/>
              <a:cs typeface="Times New Roman" panose="02020603050405020304" pitchFamily="18" charset="0"/>
            </a:endParaRPr>
          </a:p>
          <a:p>
            <a:pPr marL="457200" indent="-457200">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Analyser des </a:t>
            </a:r>
            <a:r>
              <a:rPr lang="fr-FR" sz="2800" dirty="0">
                <a:latin typeface="Verdana" panose="020B0604030504040204" pitchFamily="34" charset="0"/>
                <a:ea typeface="Verdana" panose="020B0604030504040204" pitchFamily="34" charset="0"/>
                <a:cs typeface="Verdana" panose="020B0604030504040204" pitchFamily="34" charset="0"/>
              </a:rPr>
              <a:t>compétences, des lacunes, des possibilités et des difficultés de la Mail sur la base d’indicateurs décrit dans l’outil d’évaluation externe en utilisant </a:t>
            </a:r>
            <a:r>
              <a:rPr lang="fr-FR" sz="2800" dirty="0" smtClean="0">
                <a:latin typeface="Verdana" panose="020B0604030504040204" pitchFamily="34" charset="0"/>
                <a:ea typeface="Verdana" panose="020B0604030504040204" pitchFamily="34" charset="0"/>
                <a:cs typeface="Verdana" panose="020B0604030504040204" pitchFamily="34" charset="0"/>
              </a:rPr>
              <a:t>les informations and la documentation disponible</a:t>
            </a:r>
            <a:endParaRPr lang="fr-FR" sz="2800" dirty="0">
              <a:latin typeface="Verdana" panose="020B0604030504040204" pitchFamily="34" charset="0"/>
              <a:ea typeface="Verdana" panose="020B0604030504040204" pitchFamily="34" charset="0"/>
              <a:cs typeface="Verdana" panose="020B0604030504040204" pitchFamily="34" charset="0"/>
            </a:endParaRPr>
          </a:p>
          <a:p>
            <a:pPr lvl="1">
              <a:lnSpc>
                <a:spcPct val="115000"/>
              </a:lnSpc>
              <a:tabLst>
                <a:tab pos="2033270" algn="l"/>
              </a:tabLst>
            </a:pPr>
            <a:endParaRPr lang="fr-ML" sz="2800" dirty="0" smtClean="0">
              <a:latin typeface="Verdana" panose="020B0604030504040204" pitchFamily="34" charset="0"/>
              <a:ea typeface="Calibri" panose="020F0502020204030204" pitchFamily="34" charset="0"/>
              <a:cs typeface="Times New Roman" panose="02020603050405020304" pitchFamily="18" charset="0"/>
            </a:endParaRPr>
          </a:p>
          <a:p>
            <a:pPr marL="457200" indent="-457200">
              <a:lnSpc>
                <a:spcPct val="115000"/>
              </a:lnSpc>
              <a:buFont typeface="Arial" panose="020B0604020202020204" pitchFamily="34" charset="0"/>
              <a:buChar char="•"/>
              <a:tabLst>
                <a:tab pos="2033270" algn="l"/>
              </a:tabLst>
            </a:pPr>
            <a:endParaRPr lang="fr-ML" sz="12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81843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2587</TotalTime>
  <Words>1369</Words>
  <Application>Microsoft Office PowerPoint</Application>
  <PresentationFormat>Widescreen</PresentationFormat>
  <Paragraphs>238</Paragraphs>
  <Slides>15</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FrutigerLTStd-Cn</vt:lpstr>
      <vt:lpstr>FrutigerLTStd-LightCn</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Woodfill, Celia (CDC/CGH/DGHP)</dc:creator>
  <cp:lastModifiedBy>Woodfill, Celia (CDC/CGH/DGHP)</cp:lastModifiedBy>
  <cp:revision>89</cp:revision>
  <dcterms:created xsi:type="dcterms:W3CDTF">2017-05-05T17:56:26Z</dcterms:created>
  <dcterms:modified xsi:type="dcterms:W3CDTF">2017-05-07T13:28:39Z</dcterms:modified>
</cp:coreProperties>
</file>