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notesSlides/notesSlide6.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48" r:id="rId1"/>
  </p:sldMasterIdLst>
  <p:notesMasterIdLst>
    <p:notesMasterId r:id="rId17"/>
  </p:notesMasterIdLst>
  <p:sldIdLst>
    <p:sldId id="345" r:id="rId2"/>
    <p:sldId id="353" r:id="rId3"/>
    <p:sldId id="258" r:id="rId4"/>
    <p:sldId id="355" r:id="rId5"/>
    <p:sldId id="354" r:id="rId6"/>
    <p:sldId id="343" r:id="rId7"/>
    <p:sldId id="337" r:id="rId8"/>
    <p:sldId id="266" r:id="rId9"/>
    <p:sldId id="348" r:id="rId10"/>
    <p:sldId id="347" r:id="rId11"/>
    <p:sldId id="350" r:id="rId12"/>
    <p:sldId id="341" r:id="rId13"/>
    <p:sldId id="342" r:id="rId14"/>
    <p:sldId id="351" r:id="rId15"/>
    <p:sldId id="352" r:id="rId1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000" autoAdjust="0"/>
    <p:restoredTop sz="78839" autoAdjust="0"/>
  </p:normalViewPr>
  <p:slideViewPr>
    <p:cSldViewPr snapToGrid="0">
      <p:cViewPr>
        <p:scale>
          <a:sx n="70" d="100"/>
          <a:sy n="70" d="100"/>
        </p:scale>
        <p:origin x="-744" y="468"/>
      </p:cViewPr>
      <p:guideLst>
        <p:guide orient="horz" pos="2160"/>
        <p:guide pos="3840"/>
      </p:guideLst>
    </p:cSldViewPr>
  </p:slideViewPr>
  <p:notesTextViewPr>
    <p:cViewPr>
      <p:scale>
        <a:sx n="1" d="1"/>
        <a:sy n="1" d="1"/>
      </p:scale>
      <p:origin x="0" y="0"/>
    </p:cViewPr>
  </p:notesTextViewPr>
  <p:sorterViewPr>
    <p:cViewPr>
      <p:scale>
        <a:sx n="60" d="100"/>
        <a:sy n="60"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1F0CA95-69FD-4908-A996-4DA07927BAE9}" type="datetimeFigureOut">
              <a:rPr lang="en-US" smtClean="0"/>
              <a:pPr/>
              <a:t>5/9/2017</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593D4C8-2232-4380-8148-6860D14E9649}" type="slidenum">
              <a:rPr lang="en-US" smtClean="0"/>
              <a:pPr/>
              <a:t>‹N°›</a:t>
            </a:fld>
            <a:endParaRPr lang="en-US"/>
          </a:p>
        </p:txBody>
      </p:sp>
    </p:spTree>
    <p:extLst>
      <p:ext uri="{BB962C8B-B14F-4D97-AF65-F5344CB8AC3E}">
        <p14:creationId xmlns="" xmlns:p14="http://schemas.microsoft.com/office/powerpoint/2010/main" val="126976554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600" b="0" i="0" u="none" strike="noStrike" baseline="0" dirty="0" err="1" smtClean="0">
                <a:latin typeface="FrutigerLTStd-Cn"/>
              </a:rPr>
              <a:t>Processus</a:t>
            </a:r>
            <a:r>
              <a:rPr lang="en-US" sz="1600" b="0" i="0" u="none" strike="noStrike" baseline="0" dirty="0" smtClean="0">
                <a:latin typeface="FrutigerLTStd-Cn"/>
              </a:rPr>
              <a:t> (WHO</a:t>
            </a:r>
            <a:r>
              <a:rPr lang="en-US" sz="1600" b="0" i="0" u="none" strike="noStrike" dirty="0" smtClean="0">
                <a:latin typeface="FrutigerLTStd-Cn"/>
              </a:rPr>
              <a:t> 2016)</a:t>
            </a:r>
            <a:endParaRPr lang="en-US" sz="1600" b="0" i="0" u="none" strike="noStrike" baseline="0" dirty="0" smtClean="0">
              <a:latin typeface="FrutigerLTStd-Cn"/>
            </a:endParaRPr>
          </a:p>
          <a:p>
            <a:r>
              <a:rPr lang="fr-FR" b="0" i="0" u="none" strike="noStrike" baseline="0" dirty="0" smtClean="0">
                <a:latin typeface="FrutigerLTStd-LightCn"/>
              </a:rPr>
              <a:t>La première étape de l’évaluation est une enquête de pays réalisée par le pays lui-même en utilisant</a:t>
            </a:r>
          </a:p>
          <a:p>
            <a:r>
              <a:rPr lang="fr-FR" b="0" i="0" u="none" strike="noStrike" baseline="0" dirty="0" smtClean="0">
                <a:latin typeface="FrutigerLTStd-LightCn"/>
              </a:rPr>
              <a:t>des données </a:t>
            </a:r>
            <a:r>
              <a:rPr lang="fr-FR" b="0" i="0" u="none" strike="noStrike" baseline="0" dirty="0" err="1" smtClean="0">
                <a:latin typeface="FrutigerLTStd-LightCn"/>
              </a:rPr>
              <a:t>autodéclarées</a:t>
            </a:r>
            <a:r>
              <a:rPr lang="fr-FR" b="0" i="0" u="none" strike="noStrike" baseline="0" dirty="0" smtClean="0">
                <a:latin typeface="FrutigerLTStd-LightCn"/>
              </a:rPr>
              <a:t> pour les différents indicateurs de l’outil d’évaluation extérieure conjointe. Ces</a:t>
            </a:r>
          </a:p>
          <a:p>
            <a:r>
              <a:rPr lang="fr-FR" b="0" i="0" u="none" strike="noStrike" baseline="0" dirty="0" smtClean="0">
                <a:latin typeface="FrutigerLTStd-LightCn"/>
              </a:rPr>
              <a:t>informations sont ensuite transmises à l’équipe d’évaluation extérieure conjointe constituée d’experts</a:t>
            </a:r>
          </a:p>
          <a:p>
            <a:r>
              <a:rPr lang="fr-FR" b="0" i="0" u="none" strike="noStrike" baseline="0" dirty="0" smtClean="0">
                <a:latin typeface="FrutigerLTStd-LightCn"/>
              </a:rPr>
              <a:t>nationaux et internationaux. L’examen de ces données autoévaluées permet aux membres de l’équipe de</a:t>
            </a:r>
          </a:p>
          <a:p>
            <a:r>
              <a:rPr lang="fr-FR" b="0" i="0" u="none" strike="noStrike" baseline="0" dirty="0" smtClean="0">
                <a:latin typeface="FrutigerLTStd-LightCn"/>
              </a:rPr>
              <a:t>se faire une première idée des compétences du pays en matière de sécurité sanitaire. Ces experts effectuent</a:t>
            </a:r>
          </a:p>
          <a:p>
            <a:r>
              <a:rPr lang="fr-FR" b="0" i="0" u="none" strike="noStrike" baseline="0" dirty="0" smtClean="0">
                <a:latin typeface="FrutigerLTStd-LightCn"/>
              </a:rPr>
              <a:t>ensuite une visite dans le pays pour mener des discussions approfondies sur les données </a:t>
            </a:r>
            <a:r>
              <a:rPr lang="fr-FR" b="0" i="0" u="none" strike="noStrike" baseline="0" dirty="0" err="1" smtClean="0">
                <a:latin typeface="FrutigerLTStd-LightCn"/>
              </a:rPr>
              <a:t>autodéclarées</a:t>
            </a:r>
            <a:r>
              <a:rPr lang="fr-FR" b="0" i="0" u="none" strike="noStrike" baseline="0" dirty="0" smtClean="0">
                <a:latin typeface="FrutigerLTStd-LightCn"/>
              </a:rPr>
              <a:t>,</a:t>
            </a:r>
          </a:p>
          <a:p>
            <a:r>
              <a:rPr lang="fr-FR" b="0" i="0" u="none" strike="noStrike" baseline="0" dirty="0" smtClean="0">
                <a:latin typeface="FrutigerLTStd-LightCn"/>
              </a:rPr>
              <a:t>ainsi que des visites sur site structurées, et participent à des réunions organisées par le pays hôte. L’équipe</a:t>
            </a:r>
          </a:p>
          <a:p>
            <a:r>
              <a:rPr lang="fr-FR" b="0" i="0" u="none" strike="noStrike" baseline="0" dirty="0" smtClean="0">
                <a:latin typeface="FrutigerLTStd-LightCn"/>
              </a:rPr>
              <a:t>d’évaluation utilise les résultats de différentes évaluations et examens pertinents, comme l’indicateur de</a:t>
            </a:r>
          </a:p>
          <a:p>
            <a:r>
              <a:rPr lang="fr-FR" b="0" i="0" u="none" strike="noStrike" baseline="0" dirty="0" smtClean="0">
                <a:latin typeface="FrutigerLTStd-LightCn"/>
              </a:rPr>
              <a:t>performances des services vétérinaires (PVS) de l’Organisation mondiale de la santé animale (OIE), le suivi</a:t>
            </a:r>
          </a:p>
          <a:p>
            <a:r>
              <a:rPr lang="fr-FR" b="0" i="0" u="none" strike="noStrike" baseline="0" dirty="0" smtClean="0">
                <a:latin typeface="FrutigerLTStd-LightCn"/>
              </a:rPr>
              <a:t>et l’évaluation de la réduction des risques de catastrophe, etc.</a:t>
            </a:r>
          </a:p>
          <a:p>
            <a:r>
              <a:rPr lang="fr-FR" b="0" i="0" u="none" strike="noStrike" baseline="0" dirty="0" smtClean="0">
                <a:latin typeface="FrutigerLTStd-LightCn"/>
              </a:rPr>
              <a:t>À l’issue de sa visite, l’équipe d’évaluation rédige un rapport présentant le niveau de chaque indicateur et</a:t>
            </a:r>
          </a:p>
          <a:p>
            <a:r>
              <a:rPr lang="fr-FR" b="0" i="0" u="none" strike="noStrike" baseline="0" dirty="0" smtClean="0">
                <a:latin typeface="FrutigerLTStd-LightCn"/>
              </a:rPr>
              <a:t>une analyse des compétences, des lacunes, des possibilités et des difficultés du pays. Ces informations sont</a:t>
            </a:r>
          </a:p>
          <a:p>
            <a:r>
              <a:rPr lang="fr-FR" b="0" i="0" u="none" strike="noStrike" baseline="0" dirty="0" smtClean="0">
                <a:latin typeface="FrutigerLTStd-LightCn"/>
              </a:rPr>
              <a:t>partagées avec le pays hôte et, avec la permission de ce dernier, avec d’autres parties prenantes, afin de</a:t>
            </a:r>
          </a:p>
          <a:p>
            <a:r>
              <a:rPr lang="fr-FR" b="0" i="0" u="none" strike="noStrike" baseline="0" dirty="0" smtClean="0">
                <a:latin typeface="FrutigerLTStd-LightCn"/>
              </a:rPr>
              <a:t>faciliter l’appui international aux efforts du pays pour mettre en </a:t>
            </a:r>
            <a:r>
              <a:rPr lang="fr-FR" b="0" i="0" u="none" strike="noStrike" baseline="0" dirty="0" err="1" smtClean="0">
                <a:latin typeface="FrutigerLTStd-LightCn"/>
              </a:rPr>
              <a:t>oeuvre</a:t>
            </a:r>
            <a:r>
              <a:rPr lang="fr-FR" b="0" i="0" u="none" strike="noStrike" baseline="0" dirty="0" smtClean="0">
                <a:latin typeface="FrutigerLTStd-LightCn"/>
              </a:rPr>
              <a:t> les principales capacités, de partager</a:t>
            </a:r>
          </a:p>
          <a:p>
            <a:r>
              <a:rPr lang="fr-FR" b="0" i="0" u="none" strike="noStrike" baseline="0" dirty="0" smtClean="0">
                <a:latin typeface="FrutigerLTStd-LightCn"/>
              </a:rPr>
              <a:t>les meilleures pratiques et les enseignements tirés, de promouvoir la responsabilisation internationale, de</a:t>
            </a:r>
          </a:p>
          <a:p>
            <a:r>
              <a:rPr lang="fr-FR" b="0" i="0" u="none" strike="noStrike" baseline="0" dirty="0" smtClean="0">
                <a:latin typeface="FrutigerLTStd-LightCn"/>
              </a:rPr>
              <a:t>faire participer les parties prenantes, et d’éclairer et de guider l’application du RSI à la fois dans le pays</a:t>
            </a:r>
          </a:p>
          <a:p>
            <a:r>
              <a:rPr lang="fr-FR" b="0" i="0" u="none" strike="noStrike" baseline="0" dirty="0" smtClean="0">
                <a:latin typeface="FrutigerLTStd-LightCn"/>
              </a:rPr>
              <a:t>hôte et dans le monde</a:t>
            </a:r>
            <a:endParaRPr lang="en-US" dirty="0"/>
          </a:p>
        </p:txBody>
      </p:sp>
      <p:sp>
        <p:nvSpPr>
          <p:cNvPr id="4" name="Slide Number Placeholder 3"/>
          <p:cNvSpPr>
            <a:spLocks noGrp="1"/>
          </p:cNvSpPr>
          <p:nvPr>
            <p:ph type="sldNum" sz="quarter" idx="10"/>
          </p:nvPr>
        </p:nvSpPr>
        <p:spPr/>
        <p:txBody>
          <a:bodyPr/>
          <a:lstStyle/>
          <a:p>
            <a:fld id="{5593D4C8-2232-4380-8148-6860D14E9649}" type="slidenum">
              <a:rPr lang="en-US" smtClean="0"/>
              <a:pPr/>
              <a:t>7</a:t>
            </a:fld>
            <a:endParaRPr lang="en-US"/>
          </a:p>
        </p:txBody>
      </p:sp>
    </p:spTree>
    <p:extLst>
      <p:ext uri="{BB962C8B-B14F-4D97-AF65-F5344CB8AC3E}">
        <p14:creationId xmlns="" xmlns:p14="http://schemas.microsoft.com/office/powerpoint/2010/main" val="38720952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fr-ML" sz="1200" kern="1200" dirty="0" smtClean="0">
                <a:solidFill>
                  <a:schemeClr val="tx1"/>
                </a:solidFill>
                <a:effectLst/>
                <a:latin typeface="+mn-lt"/>
                <a:ea typeface="+mn-ea"/>
                <a:cs typeface="+mn-cs"/>
              </a:rPr>
              <a:t>Dans la première étape, le pays hôte prépare un rapport d’auto évaluation, en collaboration avec des experts représentant tous les secteurs et acteurs concernés, en utilisant l’outil d’évaluation externe conjointe.  Le résultat reflète en interne les capacités du pays dans tous les 19 domaines techniques.  Etant donné que la mise en place et le maintien de ces capacités est une activité multisectorielle, les acteurs institutionnels devraient inclure, mais sans s’y limiter, les Ministères de la Santé, de l’Agriculture, de la Faune / Environnement ; et d’autres secteurs connexes en vue de la mise en œuvre du RSI (2005).  </a:t>
            </a:r>
            <a:endParaRPr lang="en-US" sz="1200" kern="1200" dirty="0" smtClean="0">
              <a:solidFill>
                <a:schemeClr val="tx1"/>
              </a:solidFill>
              <a:effectLst/>
              <a:latin typeface="+mn-lt"/>
              <a:ea typeface="+mn-ea"/>
              <a:cs typeface="+mn-cs"/>
            </a:endParaRPr>
          </a:p>
          <a:p>
            <a:r>
              <a:rPr lang="fr-ML" sz="1200" kern="1200" dirty="0" smtClean="0">
                <a:solidFill>
                  <a:schemeClr val="tx1"/>
                </a:solidFill>
                <a:effectLst/>
                <a:latin typeface="+mn-lt"/>
                <a:ea typeface="+mn-ea"/>
                <a:cs typeface="+mn-cs"/>
              </a:rPr>
              <a:t> </a:t>
            </a:r>
            <a:endParaRPr lang="en-US" sz="1200" kern="1200" dirty="0" smtClean="0">
              <a:solidFill>
                <a:schemeClr val="tx1"/>
              </a:solidFill>
              <a:effectLst/>
              <a:latin typeface="+mn-lt"/>
              <a:ea typeface="+mn-ea"/>
              <a:cs typeface="+mn-cs"/>
            </a:endParaRPr>
          </a:p>
          <a:p>
            <a:r>
              <a:rPr lang="fr-ML" sz="1200" kern="1200" dirty="0" smtClean="0">
                <a:solidFill>
                  <a:schemeClr val="tx1"/>
                </a:solidFill>
                <a:effectLst/>
                <a:latin typeface="+mn-lt"/>
                <a:ea typeface="+mn-ea"/>
                <a:cs typeface="+mn-cs"/>
              </a:rPr>
              <a:t>Dans cette approche multisectorielle, il est fondamental de reconnaitre que les risques de sante humaine peuvent provenir d’autres êtres humains, des animaux domestiques / du bétail, de la faune, et / ou de la nourriture, des produits chimiques et des rayonnements qui leur sont lies.  Par conséquent, une capacité suffisante de prévention et de détection des éventements ou menaces doit exister dans tous les secteurs concernés.  De même, les fonctions de réponse aux épidémies et évènements, quelle qu’en soit l’origine ou la source, doivent exister dans de multiples secteurs, y compris non seulement la santé humaine et animale, mais aussi les catastrophes, la sécurité et les autres secteurs concernes en vue de la mise en œuvre du RSI (2005).  </a:t>
            </a:r>
            <a:endParaRPr lang="en-US" sz="1200" kern="1200" dirty="0" smtClean="0">
              <a:solidFill>
                <a:schemeClr val="tx1"/>
              </a:solidFill>
              <a:effectLst/>
              <a:latin typeface="+mn-lt"/>
              <a:ea typeface="+mn-ea"/>
              <a:cs typeface="+mn-cs"/>
            </a:endParaRPr>
          </a:p>
          <a:p>
            <a:r>
              <a:rPr lang="fr-ML" sz="1200" kern="1200" dirty="0" smtClean="0">
                <a:solidFill>
                  <a:schemeClr val="tx1"/>
                </a:solidFill>
                <a:effectLst/>
                <a:latin typeface="+mn-lt"/>
                <a:ea typeface="+mn-ea"/>
                <a:cs typeface="+mn-cs"/>
              </a:rPr>
              <a:t> </a:t>
            </a:r>
          </a:p>
          <a:p>
            <a:pPr marL="0" marR="0" lvl="0" indent="0" algn="l" defTabSz="914400" rtl="0" eaLnBrk="1" fontAlgn="auto" latinLnBrk="0" hangingPunct="1">
              <a:lnSpc>
                <a:spcPct val="100000"/>
              </a:lnSpc>
              <a:spcBef>
                <a:spcPts val="0"/>
              </a:spcBef>
              <a:spcAft>
                <a:spcPts val="0"/>
              </a:spcAft>
              <a:buClrTx/>
              <a:buSzTx/>
              <a:buFontTx/>
              <a:buNone/>
              <a:tabLst/>
              <a:defRPr/>
            </a:pPr>
            <a:r>
              <a:rPr lang="fr-ML" dirty="0" smtClean="0">
                <a:solidFill>
                  <a:srgbClr val="222222"/>
                </a:solidFill>
                <a:effectLst/>
                <a:latin typeface="Verdana" panose="020B0604030504040204" pitchFamily="34" charset="0"/>
                <a:ea typeface="Calibri" panose="020F0502020204030204" pitchFamily="34" charset="0"/>
                <a:cs typeface="Arial" panose="020B0604020202020204" pitchFamily="34" charset="0"/>
              </a:rPr>
              <a:t>Tout en reconnaissant que les capacités du RSI sont naturellement  multisectorielles, les parties prenantes peuvent inclure, mais ne sont pas limités aux ministères de la Santé, de l’Environnement, de l’Elevage et de l'Agriculture. Bien qu'il n'y ait pas de directives strictes sur les parties prenantes internes qui devraient être inclus dans le processus de l’évaluation interne, les participants devraient être en mesure de fournir des informations détaillées sur leur domaine d'expertise en ce qui concerne la capacité du RSI et de ses indicateurs.  Les parties prenantes à engager seront identifiées  sur la base de la structure particulière du système de santé national. </a:t>
            </a:r>
            <a:endParaRPr lang="en-US" sz="1100" dirty="0" smtClean="0">
              <a:effectLst/>
              <a:latin typeface="Calibri" panose="020F0502020204030204" pitchFamily="34" charset="0"/>
              <a:ea typeface="Calibri" panose="020F0502020204030204" pitchFamily="34" charset="0"/>
              <a:cs typeface="Times New Roman" panose="02020603050405020304" pitchFamily="18" charset="0"/>
            </a:endParaRPr>
          </a:p>
          <a:p>
            <a:endParaRPr lang="fr-ML" sz="1200" kern="1200" dirty="0" smtClean="0">
              <a:solidFill>
                <a:schemeClr val="tx1"/>
              </a:solidFill>
              <a:effectLst/>
              <a:latin typeface="+mn-lt"/>
              <a:ea typeface="+mn-ea"/>
              <a:cs typeface="+mn-cs"/>
            </a:endParaRPr>
          </a:p>
          <a:p>
            <a:r>
              <a:rPr lang="fr-ML" sz="1200" kern="1200" dirty="0" smtClean="0">
                <a:solidFill>
                  <a:schemeClr val="tx1"/>
                </a:solidFill>
                <a:effectLst/>
                <a:latin typeface="+mn-lt"/>
                <a:ea typeface="+mn-ea"/>
                <a:cs typeface="+mn-cs"/>
              </a:rPr>
              <a:t>L’auto-évaluation devrait comprendre toutes les informations et la documentation appropriées, y compris d’autres évaluations telles que celles des performances des services vétérinaires de l’Organisation Mondiale de la Santé Animale (OIE), celles de l’AIEA (International Atomic </a:t>
            </a:r>
            <a:r>
              <a:rPr lang="fr-ML" sz="1200" kern="1200" dirty="0" err="1" smtClean="0">
                <a:solidFill>
                  <a:schemeClr val="tx1"/>
                </a:solidFill>
                <a:effectLst/>
                <a:latin typeface="+mn-lt"/>
                <a:ea typeface="+mn-ea"/>
                <a:cs typeface="+mn-cs"/>
              </a:rPr>
              <a:t>Energy</a:t>
            </a:r>
            <a:r>
              <a:rPr lang="fr-ML" sz="1200" kern="1200" dirty="0" smtClean="0">
                <a:solidFill>
                  <a:schemeClr val="tx1"/>
                </a:solidFill>
                <a:effectLst/>
                <a:latin typeface="+mn-lt"/>
                <a:ea typeface="+mn-ea"/>
                <a:cs typeface="+mn-cs"/>
              </a:rPr>
              <a:t> Agency) et d’autres.</a:t>
            </a:r>
            <a:endParaRPr lang="en-US" sz="1200" kern="1200" dirty="0" smtClean="0">
              <a:solidFill>
                <a:schemeClr val="tx1"/>
              </a:solidFill>
              <a:effectLst/>
              <a:latin typeface="+mn-lt"/>
              <a:ea typeface="+mn-ea"/>
              <a:cs typeface="+mn-cs"/>
            </a:endParaRPr>
          </a:p>
          <a:p>
            <a:pPr>
              <a:lnSpc>
                <a:spcPct val="115000"/>
              </a:lnSpc>
              <a:tabLst>
                <a:tab pos="2033270" algn="l"/>
              </a:tabLst>
            </a:pPr>
            <a:endParaRPr lang="fr-ML" dirty="0" smtClean="0">
              <a:effectLst/>
              <a:latin typeface="Verdana" panose="020B0604030504040204" pitchFamily="34" charset="0"/>
              <a:ea typeface="Calibri" panose="020F0502020204030204" pitchFamily="34" charset="0"/>
              <a:cs typeface="Arial" panose="020B0604020202020204" pitchFamily="34" charset="0"/>
            </a:endParaRPr>
          </a:p>
        </p:txBody>
      </p:sp>
      <p:sp>
        <p:nvSpPr>
          <p:cNvPr id="4" name="Slide Number Placeholder 3"/>
          <p:cNvSpPr>
            <a:spLocks noGrp="1"/>
          </p:cNvSpPr>
          <p:nvPr>
            <p:ph type="sldNum" sz="quarter" idx="10"/>
          </p:nvPr>
        </p:nvSpPr>
        <p:spPr/>
        <p:txBody>
          <a:bodyPr/>
          <a:lstStyle/>
          <a:p>
            <a:fld id="{5593D4C8-2232-4380-8148-6860D14E9649}" type="slidenum">
              <a:rPr lang="en-US" smtClean="0"/>
              <a:pPr/>
              <a:t>8</a:t>
            </a:fld>
            <a:endParaRPr lang="en-US"/>
          </a:p>
        </p:txBody>
      </p:sp>
    </p:spTree>
    <p:extLst>
      <p:ext uri="{BB962C8B-B14F-4D97-AF65-F5344CB8AC3E}">
        <p14:creationId xmlns="" xmlns:p14="http://schemas.microsoft.com/office/powerpoint/2010/main" val="214269294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fr-ML" sz="1200" kern="1200" dirty="0" smtClean="0">
                <a:solidFill>
                  <a:schemeClr val="tx1"/>
                </a:solidFill>
                <a:effectLst/>
                <a:latin typeface="+mn-lt"/>
                <a:ea typeface="+mn-ea"/>
                <a:cs typeface="+mn-cs"/>
              </a:rPr>
              <a:t>Dans la première étape, le pays hôte prépare un rapport d’auto évaluation, en collaboration avec des experts représentant tous les secteurs et acteurs concernés, en utilisant l’outil d’évaluation externe conjointe.  Le résultat reflète en interne les capacités du pays dans tous les 19 domaines techniques.  Etant donné que la mise en place et le maintien de ces capacités est une activité multisectorielle, les acteurs institutionnels devraient inclure, mais sans s’y limiter, les Ministères de la Santé, de l’Agriculture, de la Faune / Environnement ; et d’autres secteurs connexes en vue de la mise en œuvre du RSI (2005).  </a:t>
            </a:r>
            <a:endParaRPr lang="en-US" sz="1200" kern="1200" dirty="0" smtClean="0">
              <a:solidFill>
                <a:schemeClr val="tx1"/>
              </a:solidFill>
              <a:effectLst/>
              <a:latin typeface="+mn-lt"/>
              <a:ea typeface="+mn-ea"/>
              <a:cs typeface="+mn-cs"/>
            </a:endParaRPr>
          </a:p>
          <a:p>
            <a:r>
              <a:rPr lang="fr-ML" sz="1200" kern="1200" dirty="0" smtClean="0">
                <a:solidFill>
                  <a:schemeClr val="tx1"/>
                </a:solidFill>
                <a:effectLst/>
                <a:latin typeface="+mn-lt"/>
                <a:ea typeface="+mn-ea"/>
                <a:cs typeface="+mn-cs"/>
              </a:rPr>
              <a:t> </a:t>
            </a:r>
            <a:endParaRPr lang="en-US" sz="1200" kern="1200" dirty="0" smtClean="0">
              <a:solidFill>
                <a:schemeClr val="tx1"/>
              </a:solidFill>
              <a:effectLst/>
              <a:latin typeface="+mn-lt"/>
              <a:ea typeface="+mn-ea"/>
              <a:cs typeface="+mn-cs"/>
            </a:endParaRPr>
          </a:p>
          <a:p>
            <a:r>
              <a:rPr lang="fr-ML" sz="1200" kern="1200" dirty="0" smtClean="0">
                <a:solidFill>
                  <a:schemeClr val="tx1"/>
                </a:solidFill>
                <a:effectLst/>
                <a:latin typeface="+mn-lt"/>
                <a:ea typeface="+mn-ea"/>
                <a:cs typeface="+mn-cs"/>
              </a:rPr>
              <a:t>Dans cette approche multisectorielle, il est fondamental de reconnaitre que les risques de sante humaine peuvent provenir d’autres êtres humains, des animaux domestiques / du bétail, de la faune, et / ou de la nourriture, des produits chimiques et des rayonnements qui leur sont lies.  Par conséquent, une capacité suffisante de prévention et de détection des éventements ou menaces doit exister dans tous les secteurs concernés.  De même, les fonctions de réponse aux épidémies et évènements, quelle qu’en soit l’origine ou la source, doivent exister dans de multiples secteurs, y compris non seulement la santé humaine et animale, mais aussi les catastrophes, la sécurité et les autres secteurs concernes en vue de la mise en œuvre du RSI (2005).  </a:t>
            </a:r>
            <a:endParaRPr lang="en-US" sz="1200" kern="1200" dirty="0" smtClean="0">
              <a:solidFill>
                <a:schemeClr val="tx1"/>
              </a:solidFill>
              <a:effectLst/>
              <a:latin typeface="+mn-lt"/>
              <a:ea typeface="+mn-ea"/>
              <a:cs typeface="+mn-cs"/>
            </a:endParaRPr>
          </a:p>
          <a:p>
            <a:r>
              <a:rPr lang="fr-ML" sz="1200" kern="1200" dirty="0" smtClean="0">
                <a:solidFill>
                  <a:schemeClr val="tx1"/>
                </a:solidFill>
                <a:effectLst/>
                <a:latin typeface="+mn-lt"/>
                <a:ea typeface="+mn-ea"/>
                <a:cs typeface="+mn-cs"/>
              </a:rPr>
              <a:t> </a:t>
            </a:r>
            <a:endParaRPr lang="en-US" sz="1200" kern="1200" dirty="0" smtClean="0">
              <a:solidFill>
                <a:schemeClr val="tx1"/>
              </a:solidFill>
              <a:effectLst/>
              <a:latin typeface="+mn-lt"/>
              <a:ea typeface="+mn-ea"/>
              <a:cs typeface="+mn-cs"/>
            </a:endParaRPr>
          </a:p>
          <a:p>
            <a:r>
              <a:rPr lang="fr-ML" sz="1200" kern="1200" dirty="0" smtClean="0">
                <a:solidFill>
                  <a:schemeClr val="tx1"/>
                </a:solidFill>
                <a:effectLst/>
                <a:latin typeface="+mn-lt"/>
                <a:ea typeface="+mn-ea"/>
                <a:cs typeface="+mn-cs"/>
              </a:rPr>
              <a:t>L’auto-évaluation devrait comprendre toutes les informations et la documentation appropriées, y compris d’autres évaluations telles que celles des performances des services vétérinaires de l’Organisation Mondiale de la Santé Animale (OIE), celles de l’AIEA (International Atomic </a:t>
            </a:r>
            <a:r>
              <a:rPr lang="fr-ML" sz="1200" kern="1200" dirty="0" err="1" smtClean="0">
                <a:solidFill>
                  <a:schemeClr val="tx1"/>
                </a:solidFill>
                <a:effectLst/>
                <a:latin typeface="+mn-lt"/>
                <a:ea typeface="+mn-ea"/>
                <a:cs typeface="+mn-cs"/>
              </a:rPr>
              <a:t>Energy</a:t>
            </a:r>
            <a:r>
              <a:rPr lang="fr-ML" sz="1200" kern="1200" dirty="0" smtClean="0">
                <a:solidFill>
                  <a:schemeClr val="tx1"/>
                </a:solidFill>
                <a:effectLst/>
                <a:latin typeface="+mn-lt"/>
                <a:ea typeface="+mn-ea"/>
                <a:cs typeface="+mn-cs"/>
              </a:rPr>
              <a:t> Agency) et d’autres.</a:t>
            </a:r>
            <a:endParaRPr lang="en-US" sz="1200" kern="1200" dirty="0" smtClean="0">
              <a:solidFill>
                <a:schemeClr val="tx1"/>
              </a:solidFill>
              <a:effectLst/>
              <a:latin typeface="+mn-lt"/>
              <a:ea typeface="+mn-ea"/>
              <a:cs typeface="+mn-cs"/>
            </a:endParaRPr>
          </a:p>
          <a:p>
            <a:pPr>
              <a:lnSpc>
                <a:spcPct val="115000"/>
              </a:lnSpc>
              <a:tabLst>
                <a:tab pos="2033270" algn="l"/>
              </a:tabLst>
            </a:pPr>
            <a:endParaRPr lang="fr-ML" dirty="0" smtClean="0">
              <a:effectLst/>
              <a:latin typeface="Verdana" panose="020B0604030504040204" pitchFamily="34" charset="0"/>
              <a:ea typeface="Calibri" panose="020F0502020204030204" pitchFamily="34" charset="0"/>
              <a:cs typeface="Arial" panose="020B0604020202020204" pitchFamily="34" charset="0"/>
            </a:endParaRPr>
          </a:p>
          <a:p>
            <a:pPr>
              <a:lnSpc>
                <a:spcPct val="115000"/>
              </a:lnSpc>
              <a:tabLst>
                <a:tab pos="2033270" algn="l"/>
              </a:tabLst>
            </a:pPr>
            <a:r>
              <a:rPr lang="fr-ML" dirty="0" smtClean="0">
                <a:effectLst/>
                <a:latin typeface="Verdana" panose="020B0604030504040204" pitchFamily="34" charset="0"/>
                <a:ea typeface="Calibri" panose="020F0502020204030204" pitchFamily="34" charset="0"/>
                <a:cs typeface="Arial" panose="020B0604020202020204" pitchFamily="34" charset="0"/>
              </a:rPr>
              <a:t>Cette évaluation reposera principalement sur une revue documentaire.</a:t>
            </a:r>
            <a:endParaRPr lang="en-US" sz="1100" dirty="0" smtClean="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Slide Number Placeholder 3"/>
          <p:cNvSpPr>
            <a:spLocks noGrp="1"/>
          </p:cNvSpPr>
          <p:nvPr>
            <p:ph type="sldNum" sz="quarter" idx="10"/>
          </p:nvPr>
        </p:nvSpPr>
        <p:spPr/>
        <p:txBody>
          <a:bodyPr/>
          <a:lstStyle/>
          <a:p>
            <a:fld id="{5593D4C8-2232-4380-8148-6860D14E9649}" type="slidenum">
              <a:rPr lang="en-US" smtClean="0"/>
              <a:pPr/>
              <a:t>9</a:t>
            </a:fld>
            <a:endParaRPr lang="en-US"/>
          </a:p>
        </p:txBody>
      </p:sp>
    </p:spTree>
    <p:extLst>
      <p:ext uri="{BB962C8B-B14F-4D97-AF65-F5344CB8AC3E}">
        <p14:creationId xmlns="" xmlns:p14="http://schemas.microsoft.com/office/powerpoint/2010/main" val="386611444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115000"/>
              </a:lnSpc>
            </a:pPr>
            <a:r>
              <a:rPr lang="fr-ML" dirty="0" smtClean="0">
                <a:effectLst/>
                <a:latin typeface="Verdana" panose="020B0604030504040204" pitchFamily="34" charset="0"/>
                <a:ea typeface="Calibri" panose="020F0502020204030204" pitchFamily="34" charset="0"/>
                <a:cs typeface="Arial" panose="020B0604020202020204" pitchFamily="34" charset="0"/>
              </a:rPr>
              <a:t>Après la collecte de </a:t>
            </a:r>
            <a:r>
              <a:rPr lang="fr-ML" dirty="0" smtClean="0">
                <a:effectLst/>
                <a:latin typeface="Verdana" panose="020B0604030504040204" pitchFamily="34" charset="0"/>
                <a:ea typeface="Calibri" panose="020F0502020204030204" pitchFamily="34" charset="0"/>
                <a:cs typeface="Times New Roman" panose="02020603050405020304" pitchFamily="18" charset="0"/>
              </a:rPr>
              <a:t>toutes les informations et la documentation appropriées, </a:t>
            </a:r>
            <a:r>
              <a:rPr lang="fr-ML" dirty="0" smtClean="0">
                <a:effectLst/>
                <a:latin typeface="Verdana" panose="020B0604030504040204" pitchFamily="34" charset="0"/>
                <a:ea typeface="Calibri" panose="020F0502020204030204" pitchFamily="34" charset="0"/>
                <a:cs typeface="Arial" panose="020B0604020202020204" pitchFamily="34" charset="0"/>
              </a:rPr>
              <a:t>une analyse des compétences, des lacunes, des possibilités et des difficultés du pays sera réalisée sur la base d’indicateurs contenus dans l’outil d’évaluation externe conjointe.</a:t>
            </a:r>
            <a:endParaRPr lang="en-US" sz="1100" dirty="0" smtClean="0">
              <a:effectLst/>
              <a:latin typeface="Calibri" panose="020F0502020204030204" pitchFamily="34" charset="0"/>
              <a:ea typeface="Calibri" panose="020F0502020204030204" pitchFamily="34" charset="0"/>
              <a:cs typeface="Times New Roman" panose="02020603050405020304" pitchFamily="18" charset="0"/>
            </a:endParaRPr>
          </a:p>
          <a:p>
            <a:pPr>
              <a:lnSpc>
                <a:spcPct val="115000"/>
              </a:lnSpc>
            </a:pPr>
            <a:r>
              <a:rPr lang="fr-ML" dirty="0" smtClean="0">
                <a:effectLst/>
                <a:latin typeface="Verdana" panose="020B0604030504040204" pitchFamily="34" charset="0"/>
                <a:ea typeface="Calibri" panose="020F0502020204030204" pitchFamily="34" charset="0"/>
                <a:cs typeface="Arial" panose="020B0604020202020204" pitchFamily="34" charset="0"/>
              </a:rPr>
              <a:t> </a:t>
            </a:r>
            <a:endParaRPr lang="en-US" sz="1100" dirty="0" smtClean="0">
              <a:effectLst/>
              <a:latin typeface="Calibri" panose="020F0502020204030204" pitchFamily="34" charset="0"/>
              <a:ea typeface="Calibri" panose="020F0502020204030204" pitchFamily="34" charset="0"/>
              <a:cs typeface="Times New Roman" panose="02020603050405020304" pitchFamily="18" charset="0"/>
            </a:endParaRPr>
          </a:p>
          <a:p>
            <a:pPr>
              <a:lnSpc>
                <a:spcPct val="115000"/>
              </a:lnSpc>
            </a:pPr>
            <a:r>
              <a:rPr lang="fr-ML" dirty="0" smtClean="0">
                <a:effectLst/>
                <a:latin typeface="Verdana" panose="020B0604030504040204" pitchFamily="34" charset="0"/>
                <a:ea typeface="Calibri" panose="020F0502020204030204" pitchFamily="34" charset="0"/>
                <a:cs typeface="Arial" panose="020B0604020202020204" pitchFamily="34" charset="0"/>
              </a:rPr>
              <a:t>Les indicateurs permettront d’évaluer les capacités du pays. La codification proposée varie de 1 à 5. Le niveau  1 signifie l’absence de mise en œuvre  et le niveau 5 indique que la mise en œuvre est effective, testée/revue/mise en pratique, et que le pays possède un niveau élevé de compétences pour cet indicateur. Cette notation comporte également une codification en couleur avec la couleur rouge pour le niveau inférieur, jaune pour le médian et vert pour le niveau supérieur.</a:t>
            </a:r>
            <a:endParaRPr lang="en-US" sz="1100" dirty="0" smtClean="0">
              <a:effectLst/>
              <a:latin typeface="Calibri" panose="020F0502020204030204" pitchFamily="34" charset="0"/>
              <a:ea typeface="Calibri" panose="020F0502020204030204" pitchFamily="34" charset="0"/>
              <a:cs typeface="Times New Roman" panose="02020603050405020304" pitchFamily="18" charset="0"/>
            </a:endParaRPr>
          </a:p>
          <a:p>
            <a:pPr>
              <a:lnSpc>
                <a:spcPct val="115000"/>
              </a:lnSpc>
              <a:tabLst>
                <a:tab pos="2033270" algn="l"/>
              </a:tabLst>
            </a:pPr>
            <a:r>
              <a:rPr lang="fr-ML" dirty="0" smtClean="0">
                <a:effectLst/>
                <a:latin typeface="Verdana" panose="020B0604030504040204" pitchFamily="34" charset="0"/>
                <a:ea typeface="Calibri" panose="020F0502020204030204" pitchFamily="34" charset="0"/>
                <a:cs typeface="Arial" panose="020B0604020202020204" pitchFamily="34" charset="0"/>
              </a:rPr>
              <a:t> </a:t>
            </a:r>
            <a:endParaRPr lang="en-US" sz="1100" dirty="0" smtClean="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
        <p:nvSpPr>
          <p:cNvPr id="4" name="Slide Number Placeholder 3"/>
          <p:cNvSpPr>
            <a:spLocks noGrp="1"/>
          </p:cNvSpPr>
          <p:nvPr>
            <p:ph type="sldNum" sz="quarter" idx="10"/>
          </p:nvPr>
        </p:nvSpPr>
        <p:spPr/>
        <p:txBody>
          <a:bodyPr/>
          <a:lstStyle/>
          <a:p>
            <a:fld id="{5593D4C8-2232-4380-8148-6860D14E9649}" type="slidenum">
              <a:rPr lang="en-US" smtClean="0"/>
              <a:pPr/>
              <a:t>10</a:t>
            </a:fld>
            <a:endParaRPr lang="en-US"/>
          </a:p>
        </p:txBody>
      </p:sp>
    </p:spTree>
    <p:extLst>
      <p:ext uri="{BB962C8B-B14F-4D97-AF65-F5344CB8AC3E}">
        <p14:creationId xmlns="" xmlns:p14="http://schemas.microsoft.com/office/powerpoint/2010/main" val="135622159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WHO </a:t>
            </a:r>
          </a:p>
          <a:p>
            <a:r>
              <a:rPr lang="fr-FR" sz="1200" dirty="0" smtClean="0"/>
              <a:t>L’outil présenté ici est organisé autour des éléments fondamentaux suivants</a:t>
            </a:r>
          </a:p>
          <a:p>
            <a:r>
              <a:rPr lang="fr-FR" sz="1200" dirty="0" smtClean="0"/>
              <a:t>• Prévenir et réduire la probabilité de survenue de flambées épidémiques et d’autres dangers et événements</a:t>
            </a:r>
          </a:p>
          <a:p>
            <a:r>
              <a:rPr lang="fr-FR" sz="1200" dirty="0" smtClean="0"/>
              <a:t>de santé publique tels que définis par le RSI (2005) est essentiel.</a:t>
            </a:r>
          </a:p>
          <a:p>
            <a:r>
              <a:rPr lang="fr-FR" sz="1200" dirty="0" smtClean="0"/>
              <a:t>• Détecter les menaces tôt peut sauver des vies.</a:t>
            </a:r>
          </a:p>
          <a:p>
            <a:r>
              <a:rPr lang="fr-FR" sz="1200" dirty="0" smtClean="0"/>
              <a:t>• Une riposte rapide et efficace nécessite une coordination et une communication multisectorielles, nationales</a:t>
            </a:r>
          </a:p>
          <a:p>
            <a:r>
              <a:rPr lang="en-US" sz="1200" dirty="0" smtClean="0"/>
              <a:t>et </a:t>
            </a:r>
            <a:r>
              <a:rPr lang="en-US" sz="1200" dirty="0" err="1" smtClean="0"/>
              <a:t>internationales</a:t>
            </a:r>
            <a:r>
              <a:rPr lang="en-US" sz="1200" dirty="0" smtClean="0"/>
              <a:t>.</a:t>
            </a:r>
          </a:p>
          <a:p>
            <a:r>
              <a:rPr lang="en-US" dirty="0" smtClean="0"/>
              <a:t>2016 JEE</a:t>
            </a:r>
            <a:endParaRPr lang="en-US" dirty="0"/>
          </a:p>
        </p:txBody>
      </p:sp>
      <p:sp>
        <p:nvSpPr>
          <p:cNvPr id="4" name="Slide Number Placeholder 3"/>
          <p:cNvSpPr>
            <a:spLocks noGrp="1"/>
          </p:cNvSpPr>
          <p:nvPr>
            <p:ph type="sldNum" sz="quarter" idx="10"/>
          </p:nvPr>
        </p:nvSpPr>
        <p:spPr/>
        <p:txBody>
          <a:bodyPr/>
          <a:lstStyle/>
          <a:p>
            <a:fld id="{5593D4C8-2232-4380-8148-6860D14E9649}" type="slidenum">
              <a:rPr lang="en-US" smtClean="0"/>
              <a:pPr/>
              <a:t>12</a:t>
            </a:fld>
            <a:endParaRPr lang="en-US"/>
          </a:p>
        </p:txBody>
      </p:sp>
    </p:spTree>
    <p:extLst>
      <p:ext uri="{BB962C8B-B14F-4D97-AF65-F5344CB8AC3E}">
        <p14:creationId xmlns="" xmlns:p14="http://schemas.microsoft.com/office/powerpoint/2010/main" val="363106657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WHO </a:t>
            </a:r>
          </a:p>
          <a:p>
            <a:r>
              <a:rPr lang="fr-FR" sz="1200" dirty="0" smtClean="0"/>
              <a:t>L’outil présenté ici est organisé autour des éléments fondamentaux suivants</a:t>
            </a:r>
          </a:p>
          <a:p>
            <a:r>
              <a:rPr lang="fr-FR" sz="1200" dirty="0" smtClean="0"/>
              <a:t>• Prévenir et réduire la probabilité de survenue de flambées épidémiques et d’autres dangers et événements</a:t>
            </a:r>
          </a:p>
          <a:p>
            <a:r>
              <a:rPr lang="fr-FR" sz="1200" dirty="0" smtClean="0"/>
              <a:t>de santé publique tels que définis par le RSI (2005) est essentiel.</a:t>
            </a:r>
          </a:p>
          <a:p>
            <a:r>
              <a:rPr lang="fr-FR" sz="1200" dirty="0" smtClean="0"/>
              <a:t>• Détecter les menaces tôt peut sauver des vies.</a:t>
            </a:r>
          </a:p>
          <a:p>
            <a:r>
              <a:rPr lang="fr-FR" sz="1200" dirty="0" smtClean="0"/>
              <a:t>• Une riposte rapide et efficace nécessite une coordination et une communication multisectorielles, nationales</a:t>
            </a:r>
          </a:p>
          <a:p>
            <a:r>
              <a:rPr lang="en-US" sz="1200" dirty="0" smtClean="0"/>
              <a:t>et </a:t>
            </a:r>
            <a:r>
              <a:rPr lang="en-US" sz="1200" dirty="0" err="1" smtClean="0"/>
              <a:t>internationales</a:t>
            </a:r>
            <a:r>
              <a:rPr lang="en-US" sz="1200" dirty="0" smtClean="0"/>
              <a:t>.</a:t>
            </a:r>
          </a:p>
          <a:p>
            <a:r>
              <a:rPr lang="en-US" dirty="0" smtClean="0"/>
              <a:t>2016 JEE</a:t>
            </a:r>
            <a:endParaRPr lang="en-US" dirty="0"/>
          </a:p>
        </p:txBody>
      </p:sp>
      <p:sp>
        <p:nvSpPr>
          <p:cNvPr id="4" name="Slide Number Placeholder 3"/>
          <p:cNvSpPr>
            <a:spLocks noGrp="1"/>
          </p:cNvSpPr>
          <p:nvPr>
            <p:ph type="sldNum" sz="quarter" idx="10"/>
          </p:nvPr>
        </p:nvSpPr>
        <p:spPr/>
        <p:txBody>
          <a:bodyPr/>
          <a:lstStyle/>
          <a:p>
            <a:fld id="{5593D4C8-2232-4380-8148-6860D14E9649}" type="slidenum">
              <a:rPr lang="en-US" smtClean="0"/>
              <a:pPr/>
              <a:t>13</a:t>
            </a:fld>
            <a:endParaRPr lang="en-US"/>
          </a:p>
        </p:txBody>
      </p:sp>
    </p:spTree>
    <p:extLst>
      <p:ext uri="{BB962C8B-B14F-4D97-AF65-F5344CB8AC3E}">
        <p14:creationId xmlns="" xmlns:p14="http://schemas.microsoft.com/office/powerpoint/2010/main" val="299585250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F70489B3-EE81-43BB-A318-657A76001A4C}" type="datetimeFigureOut">
              <a:rPr lang="en-US" smtClean="0"/>
              <a:pPr/>
              <a:t>5/9/2017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A590085-BACD-4228-88C8-95065FE918A2}" type="slidenum">
              <a:rPr lang="en-US" smtClean="0"/>
              <a:pPr/>
              <a:t>‹N°›</a:t>
            </a:fld>
            <a:endParaRPr lang="en-US"/>
          </a:p>
        </p:txBody>
      </p:sp>
    </p:spTree>
    <p:extLst>
      <p:ext uri="{BB962C8B-B14F-4D97-AF65-F5344CB8AC3E}">
        <p14:creationId xmlns="" xmlns:p14="http://schemas.microsoft.com/office/powerpoint/2010/main" val="421040732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70489B3-EE81-43BB-A318-657A76001A4C}" type="datetimeFigureOut">
              <a:rPr lang="en-US" smtClean="0"/>
              <a:pPr/>
              <a:t>5/9/2017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A590085-BACD-4228-88C8-95065FE918A2}" type="slidenum">
              <a:rPr lang="en-US" smtClean="0"/>
              <a:pPr/>
              <a:t>‹N°›</a:t>
            </a:fld>
            <a:endParaRPr lang="en-US"/>
          </a:p>
        </p:txBody>
      </p:sp>
    </p:spTree>
    <p:extLst>
      <p:ext uri="{BB962C8B-B14F-4D97-AF65-F5344CB8AC3E}">
        <p14:creationId xmlns="" xmlns:p14="http://schemas.microsoft.com/office/powerpoint/2010/main" val="30454351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70489B3-EE81-43BB-A318-657A76001A4C}" type="datetimeFigureOut">
              <a:rPr lang="en-US" smtClean="0"/>
              <a:pPr/>
              <a:t>5/9/2017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A590085-BACD-4228-88C8-95065FE918A2}" type="slidenum">
              <a:rPr lang="en-US" smtClean="0"/>
              <a:pPr/>
              <a:t>‹N°›</a:t>
            </a:fld>
            <a:endParaRPr lang="en-US"/>
          </a:p>
        </p:txBody>
      </p:sp>
    </p:spTree>
    <p:extLst>
      <p:ext uri="{BB962C8B-B14F-4D97-AF65-F5344CB8AC3E}">
        <p14:creationId xmlns="" xmlns:p14="http://schemas.microsoft.com/office/powerpoint/2010/main" val="62303887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70489B3-EE81-43BB-A318-657A76001A4C}" type="datetimeFigureOut">
              <a:rPr lang="en-US" smtClean="0"/>
              <a:pPr/>
              <a:t>5/9/2017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A590085-BACD-4228-88C8-95065FE918A2}" type="slidenum">
              <a:rPr lang="en-US" smtClean="0"/>
              <a:pPr/>
              <a:t>‹N°›</a:t>
            </a:fld>
            <a:endParaRPr lang="en-US"/>
          </a:p>
        </p:txBody>
      </p:sp>
    </p:spTree>
    <p:extLst>
      <p:ext uri="{BB962C8B-B14F-4D97-AF65-F5344CB8AC3E}">
        <p14:creationId xmlns="" xmlns:p14="http://schemas.microsoft.com/office/powerpoint/2010/main" val="8333801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70489B3-EE81-43BB-A318-657A76001A4C}" type="datetimeFigureOut">
              <a:rPr lang="en-US" smtClean="0"/>
              <a:pPr/>
              <a:t>5/9/2017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A590085-BACD-4228-88C8-95065FE918A2}" type="slidenum">
              <a:rPr lang="en-US" smtClean="0"/>
              <a:pPr/>
              <a:t>‹N°›</a:t>
            </a:fld>
            <a:endParaRPr lang="en-US"/>
          </a:p>
        </p:txBody>
      </p:sp>
    </p:spTree>
    <p:extLst>
      <p:ext uri="{BB962C8B-B14F-4D97-AF65-F5344CB8AC3E}">
        <p14:creationId xmlns="" xmlns:p14="http://schemas.microsoft.com/office/powerpoint/2010/main" val="56677136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F70489B3-EE81-43BB-A318-657A76001A4C}" type="datetimeFigureOut">
              <a:rPr lang="en-US" smtClean="0"/>
              <a:pPr/>
              <a:t>5/9/2017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A590085-BACD-4228-88C8-95065FE918A2}" type="slidenum">
              <a:rPr lang="en-US" smtClean="0"/>
              <a:pPr/>
              <a:t>‹N°›</a:t>
            </a:fld>
            <a:endParaRPr lang="en-US"/>
          </a:p>
        </p:txBody>
      </p:sp>
    </p:spTree>
    <p:extLst>
      <p:ext uri="{BB962C8B-B14F-4D97-AF65-F5344CB8AC3E}">
        <p14:creationId xmlns="" xmlns:p14="http://schemas.microsoft.com/office/powerpoint/2010/main" val="304468856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F70489B3-EE81-43BB-A318-657A76001A4C}" type="datetimeFigureOut">
              <a:rPr lang="en-US" smtClean="0"/>
              <a:pPr/>
              <a:t>5/9/2017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A590085-BACD-4228-88C8-95065FE918A2}" type="slidenum">
              <a:rPr lang="en-US" smtClean="0"/>
              <a:pPr/>
              <a:t>‹N°›</a:t>
            </a:fld>
            <a:endParaRPr lang="en-US"/>
          </a:p>
        </p:txBody>
      </p:sp>
    </p:spTree>
    <p:extLst>
      <p:ext uri="{BB962C8B-B14F-4D97-AF65-F5344CB8AC3E}">
        <p14:creationId xmlns="" xmlns:p14="http://schemas.microsoft.com/office/powerpoint/2010/main" val="336396929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F70489B3-EE81-43BB-A318-657A76001A4C}" type="datetimeFigureOut">
              <a:rPr lang="en-US" smtClean="0"/>
              <a:pPr/>
              <a:t>5/9/2017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A590085-BACD-4228-88C8-95065FE918A2}" type="slidenum">
              <a:rPr lang="en-US" smtClean="0"/>
              <a:pPr/>
              <a:t>‹N°›</a:t>
            </a:fld>
            <a:endParaRPr lang="en-US"/>
          </a:p>
        </p:txBody>
      </p:sp>
    </p:spTree>
    <p:extLst>
      <p:ext uri="{BB962C8B-B14F-4D97-AF65-F5344CB8AC3E}">
        <p14:creationId xmlns="" xmlns:p14="http://schemas.microsoft.com/office/powerpoint/2010/main" val="423413177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70489B3-EE81-43BB-A318-657A76001A4C}" type="datetimeFigureOut">
              <a:rPr lang="en-US" smtClean="0"/>
              <a:pPr/>
              <a:t>5/9/2017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A590085-BACD-4228-88C8-95065FE918A2}" type="slidenum">
              <a:rPr lang="en-US" smtClean="0"/>
              <a:pPr/>
              <a:t>‹N°›</a:t>
            </a:fld>
            <a:endParaRPr lang="en-US"/>
          </a:p>
        </p:txBody>
      </p:sp>
    </p:spTree>
    <p:extLst>
      <p:ext uri="{BB962C8B-B14F-4D97-AF65-F5344CB8AC3E}">
        <p14:creationId xmlns="" xmlns:p14="http://schemas.microsoft.com/office/powerpoint/2010/main" val="41765680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70489B3-EE81-43BB-A318-657A76001A4C}" type="datetimeFigureOut">
              <a:rPr lang="en-US" smtClean="0"/>
              <a:pPr/>
              <a:t>5/9/2017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A590085-BACD-4228-88C8-95065FE918A2}" type="slidenum">
              <a:rPr lang="en-US" smtClean="0"/>
              <a:pPr/>
              <a:t>‹N°›</a:t>
            </a:fld>
            <a:endParaRPr lang="en-US"/>
          </a:p>
        </p:txBody>
      </p:sp>
    </p:spTree>
    <p:extLst>
      <p:ext uri="{BB962C8B-B14F-4D97-AF65-F5344CB8AC3E}">
        <p14:creationId xmlns="" xmlns:p14="http://schemas.microsoft.com/office/powerpoint/2010/main" val="35618680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70489B3-EE81-43BB-A318-657A76001A4C}" type="datetimeFigureOut">
              <a:rPr lang="en-US" smtClean="0"/>
              <a:pPr/>
              <a:t>5/9/2017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A590085-BACD-4228-88C8-95065FE918A2}" type="slidenum">
              <a:rPr lang="en-US" smtClean="0"/>
              <a:pPr/>
              <a:t>‹N°›</a:t>
            </a:fld>
            <a:endParaRPr lang="en-US"/>
          </a:p>
        </p:txBody>
      </p:sp>
    </p:spTree>
    <p:extLst>
      <p:ext uri="{BB962C8B-B14F-4D97-AF65-F5344CB8AC3E}">
        <p14:creationId xmlns="" xmlns:p14="http://schemas.microsoft.com/office/powerpoint/2010/main" val="25474998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70489B3-EE81-43BB-A318-657A76001A4C}" type="datetimeFigureOut">
              <a:rPr lang="en-US" smtClean="0"/>
              <a:pPr/>
              <a:t>5/9/2017</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A590085-BACD-4228-88C8-95065FE918A2}" type="slidenum">
              <a:rPr lang="en-US" smtClean="0"/>
              <a:pPr/>
              <a:t>‹N°›</a:t>
            </a:fld>
            <a:endParaRPr lang="en-US"/>
          </a:p>
        </p:txBody>
      </p:sp>
    </p:spTree>
    <p:extLst>
      <p:ext uri="{BB962C8B-B14F-4D97-AF65-F5344CB8AC3E}">
        <p14:creationId xmlns="" xmlns:p14="http://schemas.microsoft.com/office/powerpoint/2010/main" val="357689234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175656" y="664028"/>
            <a:ext cx="10635343" cy="3046988"/>
          </a:xfrm>
          <a:prstGeom prst="rect">
            <a:avLst/>
          </a:prstGeom>
        </p:spPr>
        <p:txBody>
          <a:bodyPr wrap="square">
            <a:spAutoFit/>
          </a:bodyPr>
          <a:lstStyle/>
          <a:p>
            <a:pPr algn="ctr"/>
            <a:r>
              <a:rPr lang="fr-FR" sz="4800" dirty="0" smtClean="0">
                <a:solidFill>
                  <a:srgbClr val="222222"/>
                </a:solidFill>
                <a:latin typeface="Verdana" panose="020B0604030504040204" pitchFamily="34" charset="0"/>
                <a:ea typeface="Verdana" panose="020B0604030504040204" pitchFamily="34" charset="0"/>
                <a:cs typeface="Verdana" panose="020B0604030504040204" pitchFamily="34" charset="0"/>
              </a:rPr>
              <a:t> </a:t>
            </a:r>
            <a:r>
              <a:rPr lang="fr-FR" sz="4800" dirty="0" smtClean="0">
                <a:solidFill>
                  <a:srgbClr val="222222"/>
                </a:solidFill>
                <a:latin typeface="Verdana" panose="020B0604030504040204" pitchFamily="34" charset="0"/>
                <a:ea typeface="Verdana" panose="020B0604030504040204" pitchFamily="34" charset="0"/>
                <a:cs typeface="Verdana" panose="020B0604030504040204" pitchFamily="34" charset="0"/>
              </a:rPr>
              <a:t>Feuille de Route </a:t>
            </a:r>
          </a:p>
          <a:p>
            <a:pPr algn="ctr"/>
            <a:r>
              <a:rPr lang="fr-FR" sz="4800" dirty="0" smtClean="0">
                <a:solidFill>
                  <a:srgbClr val="222222"/>
                </a:solidFill>
                <a:latin typeface="Verdana" panose="020B0604030504040204" pitchFamily="34" charset="0"/>
                <a:ea typeface="Verdana" panose="020B0604030504040204" pitchFamily="34" charset="0"/>
                <a:cs typeface="Verdana" panose="020B0604030504040204" pitchFamily="34" charset="0"/>
              </a:rPr>
              <a:t>et </a:t>
            </a:r>
            <a:r>
              <a:rPr lang="fr-FR" sz="4800" dirty="0" smtClean="0">
                <a:solidFill>
                  <a:srgbClr val="222222"/>
                </a:solidFill>
                <a:latin typeface="Verdana" panose="020B0604030504040204" pitchFamily="34" charset="0"/>
                <a:ea typeface="Verdana" panose="020B0604030504040204" pitchFamily="34" charset="0"/>
                <a:cs typeface="Verdana" panose="020B0604030504040204" pitchFamily="34" charset="0"/>
              </a:rPr>
              <a:t>le </a:t>
            </a:r>
            <a:r>
              <a:rPr lang="fr-FR" sz="4800" dirty="0" smtClean="0">
                <a:solidFill>
                  <a:srgbClr val="222222"/>
                </a:solidFill>
                <a:latin typeface="Verdana" panose="020B0604030504040204" pitchFamily="34" charset="0"/>
                <a:ea typeface="Verdana" panose="020B0604030504040204" pitchFamily="34" charset="0"/>
                <a:cs typeface="Verdana" panose="020B0604030504040204" pitchFamily="34" charset="0"/>
              </a:rPr>
              <a:t>Calendrier pour la Mise en Œuvre de l’Evaluation Externe Conjointe du </a:t>
            </a:r>
            <a:r>
              <a:rPr lang="fr-FR" sz="4800" dirty="0" smtClean="0">
                <a:solidFill>
                  <a:srgbClr val="222222"/>
                </a:solidFill>
                <a:latin typeface="Verdana" panose="020B0604030504040204" pitchFamily="34" charset="0"/>
                <a:ea typeface="Verdana" panose="020B0604030504040204" pitchFamily="34" charset="0"/>
                <a:cs typeface="Verdana" panose="020B0604030504040204" pitchFamily="34" charset="0"/>
              </a:rPr>
              <a:t>RSI au Mali</a:t>
            </a:r>
            <a:endParaRPr lang="en-US" sz="4800" dirty="0">
              <a:solidFill>
                <a:srgbClr val="222222"/>
              </a:solidFill>
              <a:latin typeface="Verdana" panose="020B0604030504040204" pitchFamily="34" charset="0"/>
              <a:ea typeface="Verdana" panose="020B0604030504040204" pitchFamily="34" charset="0"/>
              <a:cs typeface="Verdana" panose="020B0604030504040204" pitchFamily="34" charset="0"/>
            </a:endParaRPr>
          </a:p>
        </p:txBody>
      </p:sp>
    </p:spTree>
    <p:extLst>
      <p:ext uri="{BB962C8B-B14F-4D97-AF65-F5344CB8AC3E}">
        <p14:creationId xmlns="" xmlns:p14="http://schemas.microsoft.com/office/powerpoint/2010/main" val="246344961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00958" y="468085"/>
            <a:ext cx="11235871" cy="7017306"/>
          </a:xfrm>
          <a:prstGeom prst="rect">
            <a:avLst/>
          </a:prstGeom>
        </p:spPr>
        <p:txBody>
          <a:bodyPr wrap="square">
            <a:spAutoFit/>
          </a:bodyPr>
          <a:lstStyle/>
          <a:p>
            <a:pPr algn="ctr"/>
            <a:r>
              <a:rPr lang="fr-FR" sz="3600" dirty="0" smtClean="0">
                <a:solidFill>
                  <a:srgbClr val="222222"/>
                </a:solidFill>
                <a:latin typeface="Verdana" panose="020B0604030504040204" pitchFamily="34" charset="0"/>
                <a:ea typeface="Verdana" panose="020B0604030504040204" pitchFamily="34" charset="0"/>
                <a:cs typeface="Verdana" panose="020B0604030504040204" pitchFamily="34" charset="0"/>
              </a:rPr>
              <a:t>Processus d’</a:t>
            </a:r>
            <a:r>
              <a:rPr lang="fr-FR" sz="3600" dirty="0" smtClean="0">
                <a:latin typeface="Verdana" panose="020B0604030504040204" pitchFamily="34" charset="0"/>
                <a:ea typeface="Verdana" panose="020B0604030504040204" pitchFamily="34" charset="0"/>
                <a:cs typeface="Verdana" panose="020B0604030504040204" pitchFamily="34" charset="0"/>
              </a:rPr>
              <a:t>E</a:t>
            </a:r>
            <a:r>
              <a:rPr lang="fr-FR" sz="3600" dirty="0" smtClean="0">
                <a:solidFill>
                  <a:srgbClr val="222222"/>
                </a:solidFill>
                <a:latin typeface="Verdana" panose="020B0604030504040204" pitchFamily="34" charset="0"/>
                <a:ea typeface="Verdana" panose="020B0604030504040204" pitchFamily="34" charset="0"/>
                <a:cs typeface="Verdana" panose="020B0604030504040204" pitchFamily="34" charset="0"/>
              </a:rPr>
              <a:t>valuation Interne en Mali (3/3)</a:t>
            </a:r>
            <a:endParaRPr lang="fr-FR" sz="3600" dirty="0">
              <a:solidFill>
                <a:srgbClr val="222222"/>
              </a:solidFill>
              <a:latin typeface="Verdana" panose="020B0604030504040204" pitchFamily="34" charset="0"/>
              <a:ea typeface="Verdana" panose="020B0604030504040204" pitchFamily="34" charset="0"/>
              <a:cs typeface="Verdana" panose="020B0604030504040204" pitchFamily="34" charset="0"/>
            </a:endParaRPr>
          </a:p>
          <a:p>
            <a:pPr>
              <a:lnSpc>
                <a:spcPct val="115000"/>
              </a:lnSpc>
              <a:tabLst>
                <a:tab pos="2033270" algn="l"/>
              </a:tabLst>
            </a:pPr>
            <a:r>
              <a:rPr lang="fr-ML" sz="2800" dirty="0" smtClean="0">
                <a:effectLst/>
                <a:latin typeface="Verdana" panose="020B0604030504040204" pitchFamily="34" charset="0"/>
                <a:ea typeface="Verdana" panose="020B0604030504040204" pitchFamily="34" charset="0"/>
                <a:cs typeface="Verdana" panose="020B0604030504040204" pitchFamily="34" charset="0"/>
              </a:rPr>
              <a:t> </a:t>
            </a:r>
            <a:r>
              <a:rPr lang="fr-ML" sz="1200" dirty="0">
                <a:latin typeface="Verdana" panose="020B0604030504040204" pitchFamily="34" charset="0"/>
                <a:ea typeface="Calibri" panose="020F0502020204030204" pitchFamily="34" charset="0"/>
                <a:cs typeface="Arial" panose="020B0604020202020204" pitchFamily="34" charset="0"/>
              </a:rPr>
              <a:t> </a:t>
            </a:r>
            <a:endParaRPr lang="fr-ML" sz="1200" dirty="0" smtClean="0">
              <a:latin typeface="Verdana" panose="020B0604030504040204" pitchFamily="34" charset="0"/>
              <a:ea typeface="Verdana" panose="020B0604030504040204" pitchFamily="34" charset="0"/>
              <a:cs typeface="Verdana" panose="020B0604030504040204" pitchFamily="34" charset="0"/>
            </a:endParaRPr>
          </a:p>
          <a:p>
            <a:pPr marL="457200" indent="-457200">
              <a:lnSpc>
                <a:spcPct val="115000"/>
              </a:lnSpc>
              <a:buFont typeface="Arial" panose="020B0604020202020204" pitchFamily="34" charset="0"/>
              <a:buChar char="•"/>
            </a:pPr>
            <a:r>
              <a:rPr lang="fr-ML" sz="2800" dirty="0" smtClean="0">
                <a:latin typeface="Verdana" panose="020B0604030504040204" pitchFamily="34" charset="0"/>
                <a:ea typeface="Verdana" panose="020B0604030504040204" pitchFamily="34" charset="0"/>
                <a:cs typeface="Verdana" panose="020B0604030504040204" pitchFamily="34" charset="0"/>
              </a:rPr>
              <a:t>Préparer </a:t>
            </a:r>
            <a:r>
              <a:rPr lang="fr-ML" sz="2800" dirty="0">
                <a:latin typeface="Verdana" panose="020B0604030504040204" pitchFamily="34" charset="0"/>
                <a:ea typeface="Verdana" panose="020B0604030504040204" pitchFamily="34" charset="0"/>
                <a:cs typeface="Verdana" panose="020B0604030504040204" pitchFamily="34" charset="0"/>
              </a:rPr>
              <a:t>un rapport d’évaluation interne en utilisant l’outil d’évaluation externe </a:t>
            </a:r>
            <a:r>
              <a:rPr lang="fr-ML" sz="2800" dirty="0" smtClean="0">
                <a:latin typeface="Verdana" panose="020B0604030504040204" pitchFamily="34" charset="0"/>
                <a:ea typeface="Verdana" panose="020B0604030504040204" pitchFamily="34" charset="0"/>
                <a:cs typeface="Verdana" panose="020B0604030504040204" pitchFamily="34" charset="0"/>
              </a:rPr>
              <a:t>conjointe</a:t>
            </a:r>
          </a:p>
          <a:p>
            <a:pPr marL="171450" indent="-171450">
              <a:lnSpc>
                <a:spcPct val="115000"/>
              </a:lnSpc>
              <a:buFont typeface="Arial" panose="020B0604020202020204" pitchFamily="34" charset="0"/>
              <a:buChar char="•"/>
            </a:pPr>
            <a:endParaRPr lang="fr-ML" sz="1400" dirty="0">
              <a:latin typeface="Verdana" panose="020B0604030504040204" pitchFamily="34" charset="0"/>
              <a:ea typeface="Verdana" panose="020B0604030504040204" pitchFamily="34" charset="0"/>
              <a:cs typeface="Verdana" panose="020B0604030504040204" pitchFamily="34" charset="0"/>
            </a:endParaRPr>
          </a:p>
          <a:p>
            <a:pPr marL="457200" indent="-457200">
              <a:lnSpc>
                <a:spcPct val="115000"/>
              </a:lnSpc>
              <a:buFont typeface="Arial" panose="020B0604020202020204" pitchFamily="34" charset="0"/>
              <a:buChar char="•"/>
            </a:pPr>
            <a:r>
              <a:rPr lang="fr-ML" sz="2800" dirty="0" smtClean="0">
                <a:latin typeface="Verdana" panose="020B0604030504040204" pitchFamily="34" charset="0"/>
                <a:ea typeface="Verdana" panose="020B0604030504040204" pitchFamily="34" charset="0"/>
                <a:cs typeface="Verdana" panose="020B0604030504040204" pitchFamily="34" charset="0"/>
              </a:rPr>
              <a:t>Transmettre le rapport </a:t>
            </a:r>
            <a:r>
              <a:rPr lang="fr-FR" sz="2800" dirty="0">
                <a:latin typeface="Verdana" panose="020B0604030504040204" pitchFamily="34" charset="0"/>
                <a:ea typeface="Verdana" panose="020B0604030504040204" pitchFamily="34" charset="0"/>
                <a:cs typeface="Verdana" panose="020B0604030504040204" pitchFamily="34" charset="0"/>
              </a:rPr>
              <a:t>d’évaluation</a:t>
            </a:r>
            <a:r>
              <a:rPr lang="fr-ML" sz="2800" dirty="0" smtClean="0">
                <a:latin typeface="Verdana" panose="020B0604030504040204" pitchFamily="34" charset="0"/>
                <a:ea typeface="Verdana" panose="020B0604030504040204" pitchFamily="34" charset="0"/>
                <a:cs typeface="Verdana" panose="020B0604030504040204" pitchFamily="34" charset="0"/>
              </a:rPr>
              <a:t> interne au Représente de l’OMS Mali qui va le transmettre au </a:t>
            </a:r>
            <a:r>
              <a:rPr lang="fr-FR" sz="2800" dirty="0">
                <a:latin typeface="Verdana" panose="020B0604030504040204" pitchFamily="34" charset="0"/>
                <a:ea typeface="Verdana" panose="020B0604030504040204" pitchFamily="34" charset="0"/>
                <a:cs typeface="Verdana" panose="020B0604030504040204" pitchFamily="34" charset="0"/>
              </a:rPr>
              <a:t>Bureau régional </a:t>
            </a:r>
            <a:r>
              <a:rPr lang="fr-FR" sz="2800" dirty="0" smtClean="0">
                <a:latin typeface="Verdana" panose="020B0604030504040204" pitchFamily="34" charset="0"/>
                <a:ea typeface="Verdana" panose="020B0604030504040204" pitchFamily="34" charset="0"/>
                <a:cs typeface="Verdana" panose="020B0604030504040204" pitchFamily="34" charset="0"/>
              </a:rPr>
              <a:t>de l’OMS pour l'Afrique</a:t>
            </a:r>
          </a:p>
          <a:p>
            <a:pPr marL="457200" indent="-457200">
              <a:lnSpc>
                <a:spcPct val="115000"/>
              </a:lnSpc>
              <a:buFont typeface="Arial" panose="020B0604020202020204" pitchFamily="34" charset="0"/>
              <a:buChar char="•"/>
            </a:pPr>
            <a:endParaRPr lang="fr-FR" sz="1400" dirty="0">
              <a:latin typeface="Verdana" panose="020B0604030504040204" pitchFamily="34" charset="0"/>
              <a:ea typeface="Verdana" panose="020B0604030504040204" pitchFamily="34" charset="0"/>
              <a:cs typeface="Verdana" panose="020B0604030504040204" pitchFamily="34" charset="0"/>
            </a:endParaRPr>
          </a:p>
          <a:p>
            <a:pPr marL="457200" indent="-457200">
              <a:lnSpc>
                <a:spcPct val="115000"/>
              </a:lnSpc>
              <a:buFont typeface="Arial" panose="020B0604020202020204" pitchFamily="34" charset="0"/>
              <a:buChar char="•"/>
              <a:tabLst>
                <a:tab pos="457200" algn="l"/>
                <a:tab pos="2033270" algn="l"/>
              </a:tabLst>
            </a:pPr>
            <a:r>
              <a:rPr lang="fr-ML" sz="2800" dirty="0" smtClean="0">
                <a:latin typeface="Verdana" panose="020B0604030504040204" pitchFamily="34" charset="0"/>
                <a:ea typeface="Verdana" panose="020B0604030504040204" pitchFamily="34" charset="0"/>
                <a:cs typeface="Verdana" panose="020B0604030504040204" pitchFamily="34" charset="0"/>
              </a:rPr>
              <a:t>Préparer pour le </a:t>
            </a:r>
            <a:r>
              <a:rPr lang="fr-ML" sz="2800" dirty="0" smtClean="0">
                <a:latin typeface="Verdana" panose="020B0604030504040204" pitchFamily="34" charset="0"/>
                <a:ea typeface="Verdana" panose="020B0604030504040204" pitchFamily="34" charset="0"/>
                <a:cs typeface="Verdana" panose="020B0604030504040204" pitchFamily="34" charset="0"/>
              </a:rPr>
              <a:t>visite </a:t>
            </a:r>
            <a:r>
              <a:rPr lang="fr-ML" sz="2800" dirty="0" smtClean="0">
                <a:latin typeface="Verdana" panose="020B0604030504040204" pitchFamily="34" charset="0"/>
                <a:ea typeface="Verdana" panose="020B0604030504040204" pitchFamily="34" charset="0"/>
                <a:cs typeface="Verdana" panose="020B0604030504040204" pitchFamily="34" charset="0"/>
              </a:rPr>
              <a:t>de </a:t>
            </a:r>
            <a:r>
              <a:rPr lang="fr-ML" sz="2800" dirty="0" smtClean="0">
                <a:latin typeface="Verdana" panose="020B0604030504040204" pitchFamily="34" charset="0"/>
                <a:ea typeface="Verdana" panose="020B0604030504040204" pitchFamily="34" charset="0"/>
                <a:cs typeface="Verdana" panose="020B0604030504040204" pitchFamily="34" charset="0"/>
              </a:rPr>
              <a:t>l’</a:t>
            </a:r>
            <a:r>
              <a:rPr lang="fr-ML" sz="2800" dirty="0" smtClean="0">
                <a:latin typeface="Verdana" panose="020B0604030504040204" pitchFamily="34" charset="0"/>
                <a:ea typeface="Verdana" panose="020B0604030504040204" pitchFamily="34" charset="0"/>
                <a:cs typeface="Verdana" panose="020B0604030504040204" pitchFamily="34" charset="0"/>
              </a:rPr>
              <a:t>é</a:t>
            </a:r>
            <a:r>
              <a:rPr lang="fr-ML" sz="2800" dirty="0" smtClean="0">
                <a:latin typeface="Verdana" panose="020B0604030504040204" pitchFamily="34" charset="0"/>
                <a:ea typeface="Verdana" panose="020B0604030504040204" pitchFamily="34" charset="0"/>
                <a:cs typeface="Verdana" panose="020B0604030504040204" pitchFamily="34" charset="0"/>
              </a:rPr>
              <a:t>quipe d’</a:t>
            </a:r>
            <a:r>
              <a:rPr lang="fr-ML" sz="2800" dirty="0">
                <a:latin typeface="Verdana" panose="020B0604030504040204" pitchFamily="34" charset="0"/>
                <a:ea typeface="Verdana" panose="020B0604030504040204" pitchFamily="34" charset="0"/>
                <a:cs typeface="Verdana" panose="020B0604030504040204" pitchFamily="34" charset="0"/>
              </a:rPr>
              <a:t>é</a:t>
            </a:r>
            <a:r>
              <a:rPr lang="fr-ML" sz="2800" dirty="0" smtClean="0">
                <a:latin typeface="Verdana" panose="020B0604030504040204" pitchFamily="34" charset="0"/>
                <a:ea typeface="Verdana" panose="020B0604030504040204" pitchFamily="34" charset="0"/>
                <a:cs typeface="Verdana" panose="020B0604030504040204" pitchFamily="34" charset="0"/>
              </a:rPr>
              <a:t>valuation </a:t>
            </a:r>
            <a:r>
              <a:rPr lang="fr-ML" sz="2800" dirty="0">
                <a:latin typeface="Verdana" panose="020B0604030504040204" pitchFamily="34" charset="0"/>
                <a:ea typeface="Verdana" panose="020B0604030504040204" pitchFamily="34" charset="0"/>
                <a:cs typeface="Verdana" panose="020B0604030504040204" pitchFamily="34" charset="0"/>
              </a:rPr>
              <a:t>externe conjointe </a:t>
            </a:r>
            <a:r>
              <a:rPr lang="fr-ML" sz="2800" dirty="0" smtClean="0">
                <a:latin typeface="Verdana" panose="020B0604030504040204" pitchFamily="34" charset="0"/>
                <a:ea typeface="Verdana" panose="020B0604030504040204" pitchFamily="34" charset="0"/>
                <a:cs typeface="Verdana" panose="020B0604030504040204" pitchFamily="34" charset="0"/>
              </a:rPr>
              <a:t>composée </a:t>
            </a:r>
            <a:r>
              <a:rPr lang="fr-ML" sz="2800" dirty="0">
                <a:latin typeface="Verdana" panose="020B0604030504040204" pitchFamily="34" charset="0"/>
                <a:ea typeface="Verdana" panose="020B0604030504040204" pitchFamily="34" charset="0"/>
                <a:cs typeface="Verdana" panose="020B0604030504040204" pitchFamily="34" charset="0"/>
              </a:rPr>
              <a:t>des experts en la </a:t>
            </a:r>
            <a:r>
              <a:rPr lang="fr-ML" sz="2800" dirty="0" smtClean="0">
                <a:latin typeface="Verdana" panose="020B0604030504040204" pitchFamily="34" charset="0"/>
                <a:ea typeface="Verdana" panose="020B0604030504040204" pitchFamily="34" charset="0"/>
                <a:cs typeface="Verdana" panose="020B0604030504040204" pitchFamily="34" charset="0"/>
              </a:rPr>
              <a:t>matière </a:t>
            </a:r>
            <a:r>
              <a:rPr lang="fr-ML" sz="2800" dirty="0">
                <a:latin typeface="Verdana" panose="020B0604030504040204" pitchFamily="34" charset="0"/>
                <a:ea typeface="Verdana" panose="020B0604030504040204" pitchFamily="34" charset="0"/>
                <a:cs typeface="Verdana" panose="020B0604030504040204" pitchFamily="34" charset="0"/>
              </a:rPr>
              <a:t>provenant des Etats Membres, de l’OMS, de l’OIE, de la FAO et d’autres organisations internationales </a:t>
            </a:r>
            <a:r>
              <a:rPr lang="fr-ML" sz="2800" dirty="0" smtClean="0">
                <a:latin typeface="Verdana" panose="020B0604030504040204" pitchFamily="34" charset="0"/>
                <a:ea typeface="Verdana" panose="020B0604030504040204" pitchFamily="34" charset="0"/>
                <a:cs typeface="Verdana" panose="020B0604030504040204" pitchFamily="34" charset="0"/>
              </a:rPr>
              <a:t>clés</a:t>
            </a:r>
            <a:endParaRPr lang="fr-ML" sz="2800" dirty="0">
              <a:latin typeface="Verdana" panose="020B0604030504040204" pitchFamily="34" charset="0"/>
              <a:ea typeface="Verdana" panose="020B0604030504040204" pitchFamily="34" charset="0"/>
              <a:cs typeface="Verdana" panose="020B0604030504040204" pitchFamily="34" charset="0"/>
            </a:endParaRPr>
          </a:p>
          <a:p>
            <a:pPr>
              <a:lnSpc>
                <a:spcPct val="115000"/>
              </a:lnSpc>
              <a:tabLst>
                <a:tab pos="457200" algn="l"/>
                <a:tab pos="2033270" algn="l"/>
              </a:tabLst>
            </a:pPr>
            <a:endParaRPr lang="fr-ML" sz="1200" dirty="0">
              <a:latin typeface="Verdana" panose="020B0604030504040204" pitchFamily="34" charset="0"/>
              <a:ea typeface="Verdana" panose="020B0604030504040204" pitchFamily="34" charset="0"/>
              <a:cs typeface="Verdana" panose="020B0604030504040204" pitchFamily="34" charset="0"/>
            </a:endParaRPr>
          </a:p>
          <a:p>
            <a:pPr marL="457200" indent="-457200">
              <a:lnSpc>
                <a:spcPct val="115000"/>
              </a:lnSpc>
              <a:buFont typeface="Arial" panose="020B0604020202020204" pitchFamily="34" charset="0"/>
              <a:buChar char="•"/>
            </a:pPr>
            <a:endParaRPr lang="en-US" sz="2800" dirty="0">
              <a:latin typeface="Verdana" panose="020B0604030504040204" pitchFamily="34" charset="0"/>
              <a:ea typeface="Verdana" panose="020B0604030504040204" pitchFamily="34" charset="0"/>
              <a:cs typeface="Verdana" panose="020B0604030504040204" pitchFamily="34" charset="0"/>
            </a:endParaRPr>
          </a:p>
          <a:p>
            <a:pPr marL="285750" indent="-285750">
              <a:lnSpc>
                <a:spcPct val="115000"/>
              </a:lnSpc>
              <a:buFont typeface="Arial" panose="020B0604020202020204" pitchFamily="34" charset="0"/>
              <a:buChar char="•"/>
              <a:tabLst>
                <a:tab pos="2033270" algn="l"/>
              </a:tabLst>
            </a:pPr>
            <a:endParaRPr lang="fr-ML" sz="1200" dirty="0">
              <a:latin typeface="Verdana" panose="020B0604030504040204" pitchFamily="34" charset="0"/>
              <a:ea typeface="Verdana" panose="020B0604030504040204" pitchFamily="34" charset="0"/>
              <a:cs typeface="Verdana" panose="020B0604030504040204" pitchFamily="34" charset="0"/>
            </a:endParaRPr>
          </a:p>
        </p:txBody>
      </p:sp>
    </p:spTree>
    <p:extLst>
      <p:ext uri="{BB962C8B-B14F-4D97-AF65-F5344CB8AC3E}">
        <p14:creationId xmlns="" xmlns:p14="http://schemas.microsoft.com/office/powerpoint/2010/main" val="6858802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90124" y="217714"/>
            <a:ext cx="10687475" cy="1200329"/>
          </a:xfrm>
          <a:prstGeom prst="rect">
            <a:avLst/>
          </a:prstGeom>
        </p:spPr>
        <p:txBody>
          <a:bodyPr wrap="square">
            <a:spAutoFit/>
          </a:bodyPr>
          <a:lstStyle/>
          <a:p>
            <a:pPr algn="ctr"/>
            <a:r>
              <a:rPr lang="fr-FR" sz="3600" dirty="0">
                <a:solidFill>
                  <a:srgbClr val="222222"/>
                </a:solidFill>
                <a:latin typeface="Verdana" panose="020B0604030504040204" pitchFamily="34" charset="0"/>
                <a:ea typeface="Verdana" panose="020B0604030504040204" pitchFamily="34" charset="0"/>
                <a:cs typeface="Verdana" panose="020B0604030504040204" pitchFamily="34" charset="0"/>
              </a:rPr>
              <a:t>Approche </a:t>
            </a:r>
            <a:r>
              <a:rPr lang="fr-FR" sz="3600" dirty="0" smtClean="0">
                <a:solidFill>
                  <a:srgbClr val="222222"/>
                </a:solidFill>
                <a:latin typeface="Verdana" panose="020B0604030504040204" pitchFamily="34" charset="0"/>
                <a:ea typeface="Verdana" panose="020B0604030504040204" pitchFamily="34" charset="0"/>
                <a:cs typeface="Verdana" panose="020B0604030504040204" pitchFamily="34" charset="0"/>
              </a:rPr>
              <a:t>propos</a:t>
            </a:r>
            <a:r>
              <a:rPr lang="fr-FR" sz="3600" dirty="0">
                <a:solidFill>
                  <a:srgbClr val="222222"/>
                </a:solidFill>
                <a:latin typeface="Verdana" panose="020B0604030504040204" pitchFamily="34" charset="0"/>
                <a:ea typeface="Verdana" panose="020B0604030504040204" pitchFamily="34" charset="0"/>
                <a:cs typeface="Verdana" panose="020B0604030504040204" pitchFamily="34" charset="0"/>
              </a:rPr>
              <a:t>é</a:t>
            </a:r>
            <a:r>
              <a:rPr lang="fr-FR" sz="3600" dirty="0" smtClean="0">
                <a:solidFill>
                  <a:srgbClr val="222222"/>
                </a:solidFill>
                <a:latin typeface="Verdana" panose="020B0604030504040204" pitchFamily="34" charset="0"/>
                <a:ea typeface="Verdana" panose="020B0604030504040204" pitchFamily="34" charset="0"/>
                <a:cs typeface="Verdana" panose="020B0604030504040204" pitchFamily="34" charset="0"/>
              </a:rPr>
              <a:t> pour </a:t>
            </a:r>
            <a:r>
              <a:rPr lang="fr-FR" sz="3600" dirty="0">
                <a:solidFill>
                  <a:srgbClr val="222222"/>
                </a:solidFill>
                <a:latin typeface="Verdana" panose="020B0604030504040204" pitchFamily="34" charset="0"/>
                <a:ea typeface="Verdana" panose="020B0604030504040204" pitchFamily="34" charset="0"/>
                <a:cs typeface="Verdana" panose="020B0604030504040204" pitchFamily="34" charset="0"/>
              </a:rPr>
              <a:t>mise en </a:t>
            </a:r>
            <a:r>
              <a:rPr lang="fr-FR" sz="3600" dirty="0" smtClean="0">
                <a:solidFill>
                  <a:srgbClr val="222222"/>
                </a:solidFill>
                <a:latin typeface="Verdana" panose="020B0604030504040204" pitchFamily="34" charset="0"/>
                <a:ea typeface="Verdana" panose="020B0604030504040204" pitchFamily="34" charset="0"/>
                <a:cs typeface="Verdana" panose="020B0604030504040204" pitchFamily="34" charset="0"/>
              </a:rPr>
              <a:t>œuvre </a:t>
            </a:r>
          </a:p>
          <a:p>
            <a:pPr algn="ctr"/>
            <a:r>
              <a:rPr lang="fr-FR" sz="3600" dirty="0" smtClean="0">
                <a:solidFill>
                  <a:srgbClr val="222222"/>
                </a:solidFill>
                <a:latin typeface="Verdana" panose="020B0604030504040204" pitchFamily="34" charset="0"/>
                <a:ea typeface="Verdana" panose="020B0604030504040204" pitchFamily="34" charset="0"/>
                <a:cs typeface="Verdana" panose="020B0604030504040204" pitchFamily="34" charset="0"/>
              </a:rPr>
              <a:t>l’évaluation des capacités RSI en </a:t>
            </a:r>
            <a:r>
              <a:rPr lang="fr-FR" sz="3600" dirty="0">
                <a:solidFill>
                  <a:srgbClr val="222222"/>
                </a:solidFill>
                <a:latin typeface="Verdana" panose="020B0604030504040204" pitchFamily="34" charset="0"/>
                <a:ea typeface="Verdana" panose="020B0604030504040204" pitchFamily="34" charset="0"/>
                <a:cs typeface="Verdana" panose="020B0604030504040204" pitchFamily="34" charset="0"/>
              </a:rPr>
              <a:t>Mali</a:t>
            </a:r>
          </a:p>
        </p:txBody>
      </p:sp>
      <p:sp>
        <p:nvSpPr>
          <p:cNvPr id="3" name="Rectangle 2"/>
          <p:cNvSpPr/>
          <p:nvPr/>
        </p:nvSpPr>
        <p:spPr>
          <a:xfrm>
            <a:off x="1012372" y="1665515"/>
            <a:ext cx="10341428" cy="4416594"/>
          </a:xfrm>
          <a:prstGeom prst="rect">
            <a:avLst/>
          </a:prstGeom>
        </p:spPr>
        <p:txBody>
          <a:bodyPr wrap="square">
            <a:spAutoFit/>
          </a:bodyPr>
          <a:lstStyle/>
          <a:p>
            <a:pPr>
              <a:lnSpc>
                <a:spcPct val="115000"/>
              </a:lnSpc>
              <a:tabLst>
                <a:tab pos="457200" algn="l"/>
                <a:tab pos="2033270" algn="l"/>
              </a:tabLst>
            </a:pPr>
            <a:r>
              <a:rPr lang="fr-FR" sz="3200" dirty="0" smtClean="0">
                <a:latin typeface="Verdana" panose="020B0604030504040204" pitchFamily="34" charset="0"/>
                <a:ea typeface="Verdana" panose="020B0604030504040204" pitchFamily="34" charset="0"/>
                <a:cs typeface="Verdana" panose="020B0604030504040204" pitchFamily="34" charset="0"/>
              </a:rPr>
              <a:t>L’évaluation </a:t>
            </a:r>
            <a:r>
              <a:rPr lang="fr-ML" sz="3200" dirty="0">
                <a:latin typeface="Verdana" panose="020B0604030504040204" pitchFamily="34" charset="0"/>
                <a:ea typeface="Verdana" panose="020B0604030504040204" pitchFamily="34" charset="0"/>
                <a:cs typeface="Verdana" panose="020B0604030504040204" pitchFamily="34" charset="0"/>
              </a:rPr>
              <a:t>multisectorielle des 19 capacités techniques définies dans l’outil d’évaluation externe conjointe pourraient mettre par trois groupes de </a:t>
            </a:r>
            <a:r>
              <a:rPr lang="fr-ML" sz="3200" dirty="0" smtClean="0">
                <a:latin typeface="Verdana" panose="020B0604030504040204" pitchFamily="34" charset="0"/>
                <a:ea typeface="Verdana" panose="020B0604030504040204" pitchFamily="34" charset="0"/>
                <a:cs typeface="Verdana" panose="020B0604030504040204" pitchFamily="34" charset="0"/>
              </a:rPr>
              <a:t>travaille-</a:t>
            </a:r>
          </a:p>
          <a:p>
            <a:pPr>
              <a:lnSpc>
                <a:spcPct val="115000"/>
              </a:lnSpc>
              <a:tabLst>
                <a:tab pos="457200" algn="l"/>
                <a:tab pos="2033270" algn="l"/>
              </a:tabLst>
            </a:pPr>
            <a:endParaRPr lang="fr-FR" sz="1200" dirty="0">
              <a:latin typeface="Verdana" panose="020B0604030504040204" pitchFamily="34" charset="0"/>
              <a:ea typeface="Verdana" panose="020B0604030504040204" pitchFamily="34" charset="0"/>
              <a:cs typeface="Verdana" panose="020B0604030504040204" pitchFamily="34" charset="0"/>
            </a:endParaRPr>
          </a:p>
          <a:p>
            <a:pPr marL="457200" indent="-457200">
              <a:buFont typeface="Arial" panose="020B0604020202020204" pitchFamily="34" charset="0"/>
              <a:buChar char="•"/>
            </a:pPr>
            <a:r>
              <a:rPr lang="fr-ML" sz="3200" dirty="0">
                <a:latin typeface="Verdana" panose="020B0604030504040204" pitchFamily="34" charset="0"/>
                <a:ea typeface="Verdana" panose="020B0604030504040204" pitchFamily="34" charset="0"/>
                <a:cs typeface="Verdana" panose="020B0604030504040204" pitchFamily="34" charset="0"/>
              </a:rPr>
              <a:t>Prévention </a:t>
            </a:r>
            <a:endParaRPr lang="fr-ML" sz="3200" dirty="0" smtClean="0">
              <a:latin typeface="Verdana" panose="020B0604030504040204" pitchFamily="34" charset="0"/>
              <a:ea typeface="Verdana" panose="020B0604030504040204" pitchFamily="34" charset="0"/>
              <a:cs typeface="Verdana" panose="020B0604030504040204" pitchFamily="34" charset="0"/>
            </a:endParaRPr>
          </a:p>
          <a:p>
            <a:pPr marL="457200" indent="-457200">
              <a:buFont typeface="Arial" panose="020B0604020202020204" pitchFamily="34" charset="0"/>
              <a:buChar char="•"/>
            </a:pPr>
            <a:endParaRPr lang="fr-ML" sz="1200" dirty="0">
              <a:latin typeface="Verdana" panose="020B0604030504040204" pitchFamily="34" charset="0"/>
              <a:ea typeface="Verdana" panose="020B0604030504040204" pitchFamily="34" charset="0"/>
              <a:cs typeface="Verdana" panose="020B0604030504040204" pitchFamily="34" charset="0"/>
            </a:endParaRPr>
          </a:p>
          <a:p>
            <a:pPr marL="457200" indent="-457200">
              <a:buFont typeface="Arial" panose="020B0604020202020204" pitchFamily="34" charset="0"/>
              <a:buChar char="•"/>
            </a:pPr>
            <a:r>
              <a:rPr lang="fr-ML" sz="3200" dirty="0" smtClean="0">
                <a:latin typeface="Verdana" panose="020B0604030504040204" pitchFamily="34" charset="0"/>
                <a:ea typeface="Verdana" panose="020B0604030504040204" pitchFamily="34" charset="0"/>
                <a:cs typeface="Verdana" panose="020B0604030504040204" pitchFamily="34" charset="0"/>
              </a:rPr>
              <a:t>Détection</a:t>
            </a:r>
          </a:p>
          <a:p>
            <a:pPr marL="457200" indent="-457200">
              <a:buFont typeface="Arial" panose="020B0604020202020204" pitchFamily="34" charset="0"/>
              <a:buChar char="•"/>
            </a:pPr>
            <a:endParaRPr lang="fr-ML" sz="1200" dirty="0">
              <a:latin typeface="Verdana" panose="020B0604030504040204" pitchFamily="34" charset="0"/>
              <a:ea typeface="Verdana" panose="020B0604030504040204" pitchFamily="34" charset="0"/>
              <a:cs typeface="Verdana" panose="020B0604030504040204" pitchFamily="34" charset="0"/>
            </a:endParaRPr>
          </a:p>
          <a:p>
            <a:pPr marL="457200" indent="-457200">
              <a:buFont typeface="Arial" panose="020B0604020202020204" pitchFamily="34" charset="0"/>
              <a:buChar char="•"/>
            </a:pPr>
            <a:r>
              <a:rPr lang="fr-ML" sz="3200" dirty="0" smtClean="0">
                <a:latin typeface="Verdana" panose="020B0604030504040204" pitchFamily="34" charset="0"/>
                <a:ea typeface="Verdana" panose="020B0604030504040204" pitchFamily="34" charset="0"/>
                <a:cs typeface="Verdana" panose="020B0604030504040204" pitchFamily="34" charset="0"/>
              </a:rPr>
              <a:t>Riposte</a:t>
            </a:r>
            <a:endParaRPr lang="en-US" sz="3200" dirty="0">
              <a:latin typeface="Verdana" panose="020B0604030504040204" pitchFamily="34" charset="0"/>
              <a:ea typeface="Verdana" panose="020B0604030504040204" pitchFamily="34" charset="0"/>
              <a:cs typeface="Verdana" panose="020B0604030504040204" pitchFamily="34" charset="0"/>
            </a:endParaRPr>
          </a:p>
        </p:txBody>
      </p:sp>
    </p:spTree>
    <p:extLst>
      <p:ext uri="{BB962C8B-B14F-4D97-AF65-F5344CB8AC3E}">
        <p14:creationId xmlns="" xmlns:p14="http://schemas.microsoft.com/office/powerpoint/2010/main" val="20102903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217714"/>
            <a:ext cx="10983686" cy="653512"/>
          </a:xfrm>
          <a:prstGeom prst="rect">
            <a:avLst/>
          </a:prstGeom>
        </p:spPr>
        <p:txBody>
          <a:bodyPr wrap="square">
            <a:spAutoFit/>
          </a:bodyPr>
          <a:lstStyle/>
          <a:p>
            <a:pPr algn="ctr">
              <a:lnSpc>
                <a:spcPct val="115000"/>
              </a:lnSpc>
              <a:tabLst>
                <a:tab pos="457200" algn="l"/>
                <a:tab pos="2033270" algn="l"/>
              </a:tabLst>
            </a:pPr>
            <a:r>
              <a:rPr lang="fr-FR" sz="3400" dirty="0" smtClean="0">
                <a:latin typeface="Verdana" panose="020B0604030504040204" pitchFamily="34" charset="0"/>
                <a:ea typeface="Verdana" panose="020B0604030504040204" pitchFamily="34" charset="0"/>
                <a:cs typeface="Verdana" panose="020B0604030504040204" pitchFamily="34" charset="0"/>
              </a:rPr>
              <a:t>Les 19 Domaines Techniques de </a:t>
            </a:r>
            <a:r>
              <a:rPr lang="fr-ML" sz="3400" dirty="0" smtClean="0">
                <a:effectLst/>
                <a:latin typeface="Verdana" panose="020B0604030504040204" pitchFamily="34" charset="0"/>
                <a:ea typeface="Verdana" panose="020B0604030504040204" pitchFamily="34" charset="0"/>
                <a:cs typeface="Verdana" panose="020B0604030504040204" pitchFamily="34" charset="0"/>
              </a:rPr>
              <a:t>L’Outil</a:t>
            </a:r>
            <a:endParaRPr lang="fr-FR" sz="3400" dirty="0" smtClean="0"/>
          </a:p>
        </p:txBody>
      </p:sp>
      <p:graphicFrame>
        <p:nvGraphicFramePr>
          <p:cNvPr id="3" name="Table 2"/>
          <p:cNvGraphicFramePr>
            <a:graphicFrameLocks noGrp="1"/>
          </p:cNvGraphicFramePr>
          <p:nvPr>
            <p:extLst/>
          </p:nvPr>
        </p:nvGraphicFramePr>
        <p:xfrm>
          <a:off x="610296" y="947144"/>
          <a:ext cx="9763093" cy="5888736"/>
        </p:xfrm>
        <a:graphic>
          <a:graphicData uri="http://schemas.openxmlformats.org/drawingml/2006/table">
            <a:tbl>
              <a:tblPr firstRow="1" firstCol="1" bandRow="1">
                <a:tableStyleId>{5C22544A-7EE6-4342-B048-85BDC9FD1C3A}</a:tableStyleId>
              </a:tblPr>
              <a:tblGrid>
                <a:gridCol w="9763093"/>
              </a:tblGrid>
              <a:tr h="403673">
                <a:tc>
                  <a:txBody>
                    <a:bodyPr/>
                    <a:lstStyle/>
                    <a:p>
                      <a:pPr marL="0" marR="0" algn="l">
                        <a:lnSpc>
                          <a:spcPct val="115000"/>
                        </a:lnSpc>
                        <a:spcBef>
                          <a:spcPts val="0"/>
                        </a:spcBef>
                        <a:spcAft>
                          <a:spcPts val="0"/>
                        </a:spcAft>
                      </a:pPr>
                      <a:r>
                        <a:rPr lang="fr-FR" sz="2400" dirty="0" smtClean="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Prévenir</a:t>
                      </a:r>
                      <a:endParaRPr lang="en-US" sz="240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56757" marR="56757"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tr>
              <a:tr h="402336">
                <a:tc>
                  <a:txBody>
                    <a:bodyPr/>
                    <a:lstStyle/>
                    <a:p>
                      <a:pPr marL="0" marR="0">
                        <a:lnSpc>
                          <a:spcPct val="115000"/>
                        </a:lnSpc>
                        <a:spcBef>
                          <a:spcPts val="0"/>
                        </a:spcBef>
                        <a:spcAft>
                          <a:spcPts val="0"/>
                        </a:spcAft>
                      </a:pPr>
                      <a:r>
                        <a:rPr lang="fr-FR" sz="2400" b="0" dirty="0" smtClean="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1. Législation </a:t>
                      </a:r>
                      <a:r>
                        <a:rPr lang="fr-FR" sz="2400" b="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nationale, Politique et Financement</a:t>
                      </a:r>
                      <a:endParaRPr lang="en-US" sz="2400" b="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56757" marR="56757"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tr>
              <a:tr h="402336">
                <a:tc>
                  <a:txBody>
                    <a:bodyPr/>
                    <a:lstStyle/>
                    <a:p>
                      <a:pPr marL="0" marR="0">
                        <a:lnSpc>
                          <a:spcPct val="115000"/>
                        </a:lnSpc>
                        <a:spcBef>
                          <a:spcPts val="0"/>
                        </a:spcBef>
                        <a:spcAft>
                          <a:spcPts val="0"/>
                        </a:spcAft>
                      </a:pPr>
                      <a:r>
                        <a:rPr lang="fr-FR" sz="2400" b="0" dirty="0" smtClean="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2. Coordination </a:t>
                      </a:r>
                      <a:r>
                        <a:rPr lang="fr-FR" sz="2400" b="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du RSI, Communication et </a:t>
                      </a:r>
                      <a:r>
                        <a:rPr lang="fr-FR" sz="2400" b="0" dirty="0" smtClean="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Plaidoyer</a:t>
                      </a:r>
                      <a:endParaRPr lang="en-US" sz="2400" b="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56757" marR="56757"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tr>
              <a:tr h="402336">
                <a:tc>
                  <a:txBody>
                    <a:bodyPr/>
                    <a:lstStyle/>
                    <a:p>
                      <a:pPr marL="0" marR="0">
                        <a:lnSpc>
                          <a:spcPct val="115000"/>
                        </a:lnSpc>
                        <a:spcBef>
                          <a:spcPts val="0"/>
                        </a:spcBef>
                        <a:spcAft>
                          <a:spcPts val="0"/>
                        </a:spcAft>
                      </a:pPr>
                      <a:r>
                        <a:rPr lang="fr-FR" sz="2400" b="0" dirty="0" smtClean="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3. Résistance </a:t>
                      </a:r>
                      <a:r>
                        <a:rPr lang="fr-FR" sz="2400" b="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antimicrobienne</a:t>
                      </a:r>
                      <a:endParaRPr lang="en-US" sz="2400" b="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56757" marR="56757"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tr>
              <a:tr h="402336">
                <a:tc>
                  <a:txBody>
                    <a:bodyPr/>
                    <a:lstStyle/>
                    <a:p>
                      <a:pPr marL="0" marR="0">
                        <a:lnSpc>
                          <a:spcPct val="115000"/>
                        </a:lnSpc>
                        <a:spcBef>
                          <a:spcPts val="0"/>
                        </a:spcBef>
                        <a:spcAft>
                          <a:spcPts val="0"/>
                        </a:spcAft>
                      </a:pPr>
                      <a:r>
                        <a:rPr lang="fr-FR" sz="2400" b="0" dirty="0" smtClean="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4. Zoonose</a:t>
                      </a:r>
                      <a:endParaRPr lang="en-US" sz="2400" b="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56757" marR="56757"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tr>
              <a:tr h="402336">
                <a:tc>
                  <a:txBody>
                    <a:bodyPr/>
                    <a:lstStyle/>
                    <a:p>
                      <a:pPr marL="0" marR="0">
                        <a:lnSpc>
                          <a:spcPct val="115000"/>
                        </a:lnSpc>
                        <a:spcBef>
                          <a:spcPts val="0"/>
                        </a:spcBef>
                        <a:spcAft>
                          <a:spcPts val="0"/>
                        </a:spcAft>
                      </a:pPr>
                      <a:r>
                        <a:rPr lang="fr-FR" sz="2400" b="0" dirty="0" smtClean="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5. Sécurité </a:t>
                      </a:r>
                      <a:r>
                        <a:rPr lang="fr-FR" sz="2400" b="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alimentaire</a:t>
                      </a:r>
                      <a:endParaRPr lang="en-US" sz="2400" b="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56757" marR="56757"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tr>
              <a:tr h="402336">
                <a:tc>
                  <a:txBody>
                    <a:bodyPr/>
                    <a:lstStyle/>
                    <a:p>
                      <a:pPr marL="0" marR="0">
                        <a:lnSpc>
                          <a:spcPct val="115000"/>
                        </a:lnSpc>
                        <a:spcBef>
                          <a:spcPts val="0"/>
                        </a:spcBef>
                        <a:spcAft>
                          <a:spcPts val="0"/>
                        </a:spcAft>
                      </a:pPr>
                      <a:r>
                        <a:rPr lang="fr-FR" sz="2400" b="0" dirty="0" smtClean="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6. Sûreté </a:t>
                      </a:r>
                      <a:r>
                        <a:rPr lang="fr-FR" sz="2400" b="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et la sécurité biologique</a:t>
                      </a:r>
                      <a:endParaRPr lang="en-US" sz="2400" b="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56757" marR="56757"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tr>
              <a:tr h="402336">
                <a:tc>
                  <a:txBody>
                    <a:bodyPr/>
                    <a:lstStyle/>
                    <a:p>
                      <a:pPr marL="0" marR="0">
                        <a:lnSpc>
                          <a:spcPct val="115000"/>
                        </a:lnSpc>
                        <a:spcBef>
                          <a:spcPts val="0"/>
                        </a:spcBef>
                        <a:spcAft>
                          <a:spcPts val="0"/>
                        </a:spcAft>
                      </a:pPr>
                      <a:r>
                        <a:rPr lang="fr-FR" sz="2400" b="0" dirty="0" smtClean="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7. Vaccination</a:t>
                      </a:r>
                      <a:endParaRPr lang="en-US" sz="2400" b="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56757" marR="56757"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tr>
              <a:tr h="403673">
                <a:tc>
                  <a:txBody>
                    <a:bodyPr/>
                    <a:lstStyle/>
                    <a:p>
                      <a:pPr marL="0" marR="0" algn="l">
                        <a:lnSpc>
                          <a:spcPct val="115000"/>
                        </a:lnSpc>
                        <a:spcBef>
                          <a:spcPts val="0"/>
                        </a:spcBef>
                        <a:spcAft>
                          <a:spcPts val="0"/>
                        </a:spcAft>
                      </a:pPr>
                      <a:endParaRPr lang="fr-FR" sz="2400" b="1" dirty="0" smtClean="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p>
                      <a:pPr marL="0" marR="0" algn="l">
                        <a:lnSpc>
                          <a:spcPct val="115000"/>
                        </a:lnSpc>
                        <a:spcBef>
                          <a:spcPts val="0"/>
                        </a:spcBef>
                        <a:spcAft>
                          <a:spcPts val="0"/>
                        </a:spcAft>
                      </a:pPr>
                      <a:r>
                        <a:rPr lang="fr-FR" sz="2400" b="1" dirty="0" smtClean="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Détecter</a:t>
                      </a:r>
                      <a:endParaRPr lang="en-US" sz="2400" b="1"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56757" marR="56757"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tr>
              <a:tr h="403673">
                <a:tc>
                  <a:txBody>
                    <a:bodyPr/>
                    <a:lstStyle/>
                    <a:p>
                      <a:pPr marL="0" marR="0">
                        <a:lnSpc>
                          <a:spcPct val="115000"/>
                        </a:lnSpc>
                        <a:spcBef>
                          <a:spcPts val="0"/>
                        </a:spcBef>
                        <a:spcAft>
                          <a:spcPts val="0"/>
                        </a:spcAft>
                      </a:pPr>
                      <a:r>
                        <a:rPr lang="fr-FR" sz="2400" b="0" dirty="0" smtClean="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1. Système </a:t>
                      </a:r>
                      <a:r>
                        <a:rPr lang="fr-FR" sz="2400" b="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de laboratoire national</a:t>
                      </a:r>
                      <a:endParaRPr lang="en-US" sz="2400" b="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56757" marR="56757"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tr>
              <a:tr h="403673">
                <a:tc>
                  <a:txBody>
                    <a:bodyPr/>
                    <a:lstStyle/>
                    <a:p>
                      <a:pPr marL="0" marR="0">
                        <a:lnSpc>
                          <a:spcPct val="115000"/>
                        </a:lnSpc>
                        <a:spcBef>
                          <a:spcPts val="0"/>
                        </a:spcBef>
                        <a:spcAft>
                          <a:spcPts val="0"/>
                        </a:spcAft>
                      </a:pPr>
                      <a:r>
                        <a:rPr lang="fr-FR" sz="2400" b="0" dirty="0" smtClean="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2. Surveillance </a:t>
                      </a:r>
                      <a:r>
                        <a:rPr lang="fr-FR" sz="2400" b="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en temps réel</a:t>
                      </a:r>
                      <a:endParaRPr lang="en-US" sz="2400" b="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56757" marR="56757"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tr>
              <a:tr h="403673">
                <a:tc>
                  <a:txBody>
                    <a:bodyPr/>
                    <a:lstStyle/>
                    <a:p>
                      <a:pPr marL="0" marR="0" algn="just">
                        <a:lnSpc>
                          <a:spcPct val="115000"/>
                        </a:lnSpc>
                        <a:spcBef>
                          <a:spcPts val="0"/>
                        </a:spcBef>
                        <a:spcAft>
                          <a:spcPts val="0"/>
                        </a:spcAft>
                      </a:pPr>
                      <a:r>
                        <a:rPr lang="fr-FR" sz="2400" b="0" dirty="0" smtClean="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3. Notification</a:t>
                      </a:r>
                      <a:endParaRPr lang="en-US" sz="2400" b="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56757" marR="56757"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tr>
              <a:tr h="403673">
                <a:tc>
                  <a:txBody>
                    <a:bodyPr/>
                    <a:lstStyle/>
                    <a:p>
                      <a:pPr marL="0" marR="0" algn="just">
                        <a:lnSpc>
                          <a:spcPct val="115000"/>
                        </a:lnSpc>
                        <a:spcBef>
                          <a:spcPts val="0"/>
                        </a:spcBef>
                        <a:spcAft>
                          <a:spcPts val="0"/>
                        </a:spcAft>
                      </a:pPr>
                      <a:r>
                        <a:rPr lang="fr-FR" sz="2400" b="0" dirty="0" smtClean="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4. Développement </a:t>
                      </a:r>
                      <a:r>
                        <a:rPr lang="fr-FR" sz="2400" b="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des ressources humaines</a:t>
                      </a:r>
                      <a:endParaRPr lang="en-US" sz="2400" b="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56757" marR="56757"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tr>
            </a:tbl>
          </a:graphicData>
        </a:graphic>
      </p:graphicFrame>
    </p:spTree>
    <p:extLst>
      <p:ext uri="{BB962C8B-B14F-4D97-AF65-F5344CB8AC3E}">
        <p14:creationId xmlns="" xmlns:p14="http://schemas.microsoft.com/office/powerpoint/2010/main" val="87696629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315685"/>
            <a:ext cx="10983686" cy="729430"/>
          </a:xfrm>
          <a:prstGeom prst="rect">
            <a:avLst/>
          </a:prstGeom>
        </p:spPr>
        <p:txBody>
          <a:bodyPr wrap="square">
            <a:spAutoFit/>
          </a:bodyPr>
          <a:lstStyle/>
          <a:p>
            <a:pPr algn="ctr">
              <a:lnSpc>
                <a:spcPct val="115000"/>
              </a:lnSpc>
              <a:tabLst>
                <a:tab pos="457200" algn="l"/>
                <a:tab pos="2033270" algn="l"/>
              </a:tabLst>
            </a:pPr>
            <a:r>
              <a:rPr lang="fr-FR" sz="3600" dirty="0" smtClean="0">
                <a:latin typeface="Verdana" panose="020B0604030504040204" pitchFamily="34" charset="0"/>
                <a:ea typeface="Verdana" panose="020B0604030504040204" pitchFamily="34" charset="0"/>
                <a:cs typeface="Verdana" panose="020B0604030504040204" pitchFamily="34" charset="0"/>
              </a:rPr>
              <a:t>     Les 19 Domaines Techniques de </a:t>
            </a:r>
            <a:r>
              <a:rPr lang="fr-ML" sz="3600" dirty="0" smtClean="0">
                <a:effectLst/>
                <a:latin typeface="Verdana" panose="020B0604030504040204" pitchFamily="34" charset="0"/>
                <a:ea typeface="Verdana" panose="020B0604030504040204" pitchFamily="34" charset="0"/>
                <a:cs typeface="Verdana" panose="020B0604030504040204" pitchFamily="34" charset="0"/>
              </a:rPr>
              <a:t>L’Outil</a:t>
            </a:r>
            <a:endParaRPr lang="fr-FR" sz="1400" dirty="0" smtClean="0"/>
          </a:p>
        </p:txBody>
      </p:sp>
      <p:graphicFrame>
        <p:nvGraphicFramePr>
          <p:cNvPr id="3" name="Table 2"/>
          <p:cNvGraphicFramePr>
            <a:graphicFrameLocks noGrp="1"/>
          </p:cNvGraphicFramePr>
          <p:nvPr>
            <p:extLst/>
          </p:nvPr>
        </p:nvGraphicFramePr>
        <p:xfrm>
          <a:off x="1046419" y="947149"/>
          <a:ext cx="10949638" cy="5493180"/>
        </p:xfrm>
        <a:graphic>
          <a:graphicData uri="http://schemas.openxmlformats.org/drawingml/2006/table">
            <a:tbl>
              <a:tblPr firstRow="1" firstCol="1" bandRow="1">
                <a:tableStyleId>{5C22544A-7EE6-4342-B048-85BDC9FD1C3A}</a:tableStyleId>
              </a:tblPr>
              <a:tblGrid>
                <a:gridCol w="10949638"/>
              </a:tblGrid>
              <a:tr h="402336">
                <a:tc>
                  <a:txBody>
                    <a:bodyPr/>
                    <a:lstStyle/>
                    <a:p>
                      <a:pPr marL="0" marR="0" algn="l">
                        <a:lnSpc>
                          <a:spcPct val="115000"/>
                        </a:lnSpc>
                        <a:spcBef>
                          <a:spcPts val="0"/>
                        </a:spcBef>
                        <a:spcAft>
                          <a:spcPts val="0"/>
                        </a:spcAft>
                      </a:pPr>
                      <a:endParaRPr lang="fr-FR" sz="2400" dirty="0" smtClean="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p>
                      <a:pPr marL="0" marR="0" algn="l">
                        <a:lnSpc>
                          <a:spcPct val="115000"/>
                        </a:lnSpc>
                        <a:spcBef>
                          <a:spcPts val="0"/>
                        </a:spcBef>
                        <a:spcAft>
                          <a:spcPts val="0"/>
                        </a:spcAft>
                      </a:pPr>
                      <a:r>
                        <a:rPr lang="fr-FR" sz="2400" dirty="0" smtClean="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Riposter</a:t>
                      </a:r>
                      <a:endParaRPr lang="en-US" sz="240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56757" marR="56757"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r>
              <a:tr h="402336">
                <a:tc>
                  <a:txBody>
                    <a:bodyPr/>
                    <a:lstStyle/>
                    <a:p>
                      <a:pPr marL="0" marR="0" algn="l">
                        <a:lnSpc>
                          <a:spcPct val="115000"/>
                        </a:lnSpc>
                        <a:spcBef>
                          <a:spcPts val="0"/>
                        </a:spcBef>
                        <a:spcAft>
                          <a:spcPts val="0"/>
                        </a:spcAft>
                      </a:pPr>
                      <a:r>
                        <a:rPr lang="fr-FR" sz="2400" b="0" dirty="0" smtClean="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1.  Préparation</a:t>
                      </a:r>
                      <a:endParaRPr lang="en-US" sz="2400" b="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56757" marR="56757"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r>
              <a:tr h="402336">
                <a:tc>
                  <a:txBody>
                    <a:bodyPr/>
                    <a:lstStyle/>
                    <a:p>
                      <a:pPr marL="0" marR="0" algn="l">
                        <a:lnSpc>
                          <a:spcPct val="115000"/>
                        </a:lnSpc>
                        <a:spcBef>
                          <a:spcPts val="0"/>
                        </a:spcBef>
                        <a:spcAft>
                          <a:spcPts val="0"/>
                        </a:spcAft>
                      </a:pPr>
                      <a:r>
                        <a:rPr lang="fr-FR" sz="2400" b="0" dirty="0" smtClean="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2.  Interventions </a:t>
                      </a:r>
                      <a:r>
                        <a:rPr lang="fr-FR" sz="2400" b="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d’urgence</a:t>
                      </a:r>
                      <a:endParaRPr lang="en-US" sz="2400" b="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56757" marR="56757"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r>
              <a:tr h="402336">
                <a:tc>
                  <a:txBody>
                    <a:bodyPr/>
                    <a:lstStyle/>
                    <a:p>
                      <a:pPr marL="0" marR="0" algn="l">
                        <a:lnSpc>
                          <a:spcPct val="115000"/>
                        </a:lnSpc>
                        <a:spcBef>
                          <a:spcPts val="0"/>
                        </a:spcBef>
                        <a:spcAft>
                          <a:spcPts val="0"/>
                        </a:spcAft>
                      </a:pPr>
                      <a:r>
                        <a:rPr lang="fr-FR" sz="2400" b="0" dirty="0" smtClean="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3. Lien </a:t>
                      </a:r>
                      <a:r>
                        <a:rPr lang="fr-FR" sz="2400" b="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entre la santé publique et les autorités chargées de la sécurité</a:t>
                      </a:r>
                      <a:endParaRPr lang="en-US" sz="2400" b="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56757" marR="56757"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r>
              <a:tr h="402336">
                <a:tc>
                  <a:txBody>
                    <a:bodyPr/>
                    <a:lstStyle/>
                    <a:p>
                      <a:pPr marL="0" marR="0" algn="l">
                        <a:lnSpc>
                          <a:spcPct val="115000"/>
                        </a:lnSpc>
                        <a:spcBef>
                          <a:spcPts val="0"/>
                        </a:spcBef>
                        <a:spcAft>
                          <a:spcPts val="0"/>
                        </a:spcAft>
                      </a:pPr>
                      <a:r>
                        <a:rPr lang="fr-FR" sz="2400" b="0" dirty="0" smtClean="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4. Moyens </a:t>
                      </a:r>
                      <a:r>
                        <a:rPr lang="fr-FR" sz="2400" b="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médicaux et déploiement du personnel</a:t>
                      </a:r>
                      <a:endParaRPr lang="en-US" sz="2400" b="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56757" marR="56757"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r>
              <a:tr h="402336">
                <a:tc>
                  <a:txBody>
                    <a:bodyPr/>
                    <a:lstStyle/>
                    <a:p>
                      <a:pPr marL="0" marR="0" algn="l">
                        <a:lnSpc>
                          <a:spcPct val="115000"/>
                        </a:lnSpc>
                        <a:spcBef>
                          <a:spcPts val="0"/>
                        </a:spcBef>
                        <a:spcAft>
                          <a:spcPts val="0"/>
                        </a:spcAft>
                      </a:pPr>
                      <a:r>
                        <a:rPr lang="fr-FR" sz="2400" b="0" dirty="0" smtClean="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5. Communication </a:t>
                      </a:r>
                      <a:r>
                        <a:rPr lang="fr-FR" sz="2400" b="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sur les risques</a:t>
                      </a:r>
                      <a:endParaRPr lang="en-US" sz="2400" b="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56757" marR="56757"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r>
              <a:tr h="402336">
                <a:tc>
                  <a:txBody>
                    <a:bodyPr/>
                    <a:lstStyle/>
                    <a:p>
                      <a:pPr marL="0" marR="0" algn="l">
                        <a:lnSpc>
                          <a:spcPct val="115000"/>
                        </a:lnSpc>
                        <a:spcBef>
                          <a:spcPts val="0"/>
                        </a:spcBef>
                        <a:spcAft>
                          <a:spcPts val="0"/>
                        </a:spcAft>
                      </a:pPr>
                      <a:endParaRPr lang="en-US" sz="2400" b="1" dirty="0" smtClean="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p>
                      <a:pPr marL="0" marR="0" algn="l">
                        <a:lnSpc>
                          <a:spcPct val="115000"/>
                        </a:lnSpc>
                        <a:spcBef>
                          <a:spcPts val="0"/>
                        </a:spcBef>
                        <a:spcAft>
                          <a:spcPts val="0"/>
                        </a:spcAft>
                      </a:pPr>
                      <a:r>
                        <a:rPr lang="en-US" sz="2400" b="1" dirty="0" err="1" smtClean="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Autres</a:t>
                      </a:r>
                      <a:r>
                        <a:rPr lang="en-US" sz="2400" b="1" baseline="0" dirty="0" smtClean="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 </a:t>
                      </a:r>
                      <a:endParaRPr lang="en-US" sz="2400" b="1"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56757" marR="56757"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r>
              <a:tr h="402336">
                <a:tc>
                  <a:txBody>
                    <a:bodyPr/>
                    <a:lstStyle/>
                    <a:p>
                      <a:pPr marL="0" marR="0" algn="just">
                        <a:lnSpc>
                          <a:spcPct val="115000"/>
                        </a:lnSpc>
                        <a:spcBef>
                          <a:spcPts val="0"/>
                        </a:spcBef>
                        <a:spcAft>
                          <a:spcPts val="0"/>
                        </a:spcAft>
                      </a:pPr>
                      <a:r>
                        <a:rPr lang="en-US" sz="2400" b="0" dirty="0" smtClean="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1. Points</a:t>
                      </a:r>
                      <a:r>
                        <a:rPr lang="en-US" sz="2400" b="0" baseline="0" dirty="0" smtClean="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 </a:t>
                      </a:r>
                      <a:r>
                        <a:rPr lang="en-US" sz="2400" b="0" baseline="0" dirty="0" err="1" smtClean="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d’entrée</a:t>
                      </a:r>
                      <a:endParaRPr lang="en-US" sz="2400" b="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56757" marR="56757"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r>
              <a:tr h="402336">
                <a:tc>
                  <a:txBody>
                    <a:bodyPr/>
                    <a:lstStyle/>
                    <a:p>
                      <a:pPr marL="0" marR="0" algn="just">
                        <a:lnSpc>
                          <a:spcPct val="115000"/>
                        </a:lnSpc>
                        <a:spcBef>
                          <a:spcPts val="0"/>
                        </a:spcBef>
                        <a:spcAft>
                          <a:spcPts val="0"/>
                        </a:spcAft>
                      </a:pPr>
                      <a:r>
                        <a:rPr lang="en-US" sz="2400" b="0" dirty="0" smtClean="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2. </a:t>
                      </a:r>
                      <a:r>
                        <a:rPr lang="en-US" sz="2400" b="0" dirty="0" err="1" smtClean="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Evenements</a:t>
                      </a:r>
                      <a:r>
                        <a:rPr lang="en-US" sz="2400" b="0" dirty="0" smtClean="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 </a:t>
                      </a:r>
                      <a:r>
                        <a:rPr lang="en-US" sz="2400" b="0" dirty="0" err="1" smtClean="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d’origine</a:t>
                      </a:r>
                      <a:r>
                        <a:rPr lang="en-US" sz="2400" b="0" dirty="0" smtClean="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 </a:t>
                      </a:r>
                      <a:r>
                        <a:rPr lang="en-US" sz="2400" b="0" dirty="0" err="1" smtClean="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chimique</a:t>
                      </a:r>
                      <a:endParaRPr lang="en-US" sz="2400" b="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56757" marR="56757"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r>
              <a:tr h="402336">
                <a:tc>
                  <a:txBody>
                    <a:bodyPr/>
                    <a:lstStyle/>
                    <a:p>
                      <a:pPr marL="0" marR="0" algn="just">
                        <a:lnSpc>
                          <a:spcPct val="115000"/>
                        </a:lnSpc>
                        <a:spcBef>
                          <a:spcPts val="0"/>
                        </a:spcBef>
                        <a:spcAft>
                          <a:spcPts val="0"/>
                        </a:spcAft>
                      </a:pPr>
                      <a:r>
                        <a:rPr lang="en-US" sz="2400" b="0" dirty="0" smtClean="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3. Situations </a:t>
                      </a:r>
                      <a:r>
                        <a:rPr lang="en-US" sz="2400" b="0" dirty="0" err="1" smtClean="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d’urgence</a:t>
                      </a:r>
                      <a:r>
                        <a:rPr lang="en-US" sz="2400" b="0" dirty="0" smtClean="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 </a:t>
                      </a:r>
                      <a:r>
                        <a:rPr lang="en-US" sz="2400" b="0" dirty="0" err="1" smtClean="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radiologique</a:t>
                      </a:r>
                      <a:endParaRPr lang="en-US" sz="2400" b="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56757" marR="56757"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r>
              <a:tr h="445692">
                <a:tc>
                  <a:txBody>
                    <a:bodyPr/>
                    <a:lstStyle/>
                    <a:p>
                      <a:pPr marL="0" marR="0" algn="just">
                        <a:lnSpc>
                          <a:spcPct val="115000"/>
                        </a:lnSpc>
                        <a:spcBef>
                          <a:spcPts val="0"/>
                        </a:spcBef>
                        <a:spcAft>
                          <a:spcPts val="0"/>
                        </a:spcAft>
                      </a:pPr>
                      <a:endParaRPr lang="en-US" sz="2400" b="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56757" marR="56757"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r>
            </a:tbl>
          </a:graphicData>
        </a:graphic>
      </p:graphicFrame>
    </p:spTree>
    <p:extLst>
      <p:ext uri="{BB962C8B-B14F-4D97-AF65-F5344CB8AC3E}">
        <p14:creationId xmlns="" xmlns:p14="http://schemas.microsoft.com/office/powerpoint/2010/main" val="90205750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787191" y="1252249"/>
            <a:ext cx="6922088" cy="769441"/>
          </a:xfrm>
          <a:prstGeom prst="rect">
            <a:avLst/>
          </a:prstGeom>
        </p:spPr>
        <p:txBody>
          <a:bodyPr wrap="none">
            <a:spAutoFit/>
          </a:bodyPr>
          <a:lstStyle/>
          <a:p>
            <a:r>
              <a:rPr lang="fr-FR" sz="4400" dirty="0">
                <a:latin typeface="Verdana" panose="020B0604030504040204" pitchFamily="34" charset="0"/>
                <a:ea typeface="Verdana" panose="020B0604030504040204" pitchFamily="34" charset="0"/>
                <a:cs typeface="Verdana" panose="020B0604030504040204" pitchFamily="34" charset="0"/>
              </a:rPr>
              <a:t>Discussion et </a:t>
            </a:r>
            <a:r>
              <a:rPr lang="fr-FR" sz="4400" dirty="0" smtClean="0">
                <a:latin typeface="Verdana" panose="020B0604030504040204" pitchFamily="34" charset="0"/>
                <a:ea typeface="Verdana" panose="020B0604030504040204" pitchFamily="34" charset="0"/>
                <a:cs typeface="Verdana" panose="020B0604030504040204" pitchFamily="34" charset="0"/>
              </a:rPr>
              <a:t>Questions</a:t>
            </a:r>
            <a:endParaRPr lang="fr-FR" sz="4400" dirty="0">
              <a:latin typeface="Verdana" panose="020B0604030504040204" pitchFamily="34" charset="0"/>
              <a:ea typeface="Verdana" panose="020B0604030504040204" pitchFamily="34" charset="0"/>
              <a:cs typeface="Verdana" panose="020B0604030504040204" pitchFamily="34" charset="0"/>
            </a:endParaRPr>
          </a:p>
        </p:txBody>
      </p:sp>
    </p:spTree>
    <p:extLst>
      <p:ext uri="{BB962C8B-B14F-4D97-AF65-F5344CB8AC3E}">
        <p14:creationId xmlns="" xmlns:p14="http://schemas.microsoft.com/office/powerpoint/2010/main" val="369144605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 xmlns:p14="http://schemas.microsoft.com/office/powerpoint/2010/main" val="395060186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 xmlns:p14="http://schemas.microsoft.com/office/powerpoint/2010/main" val="1124362629"/>
              </p:ext>
            </p:extLst>
          </p:nvPr>
        </p:nvGraphicFramePr>
        <p:xfrm>
          <a:off x="0" y="1045028"/>
          <a:ext cx="11636829" cy="5248686"/>
        </p:xfrm>
        <a:graphic>
          <a:graphicData uri="http://schemas.openxmlformats.org/drawingml/2006/table">
            <a:tbl>
              <a:tblPr firstRow="1" firstCol="1" bandRow="1">
                <a:tableStyleId>{5C22544A-7EE6-4342-B048-85BDC9FD1C3A}</a:tableStyleId>
              </a:tblPr>
              <a:tblGrid>
                <a:gridCol w="6449788"/>
                <a:gridCol w="1556657"/>
                <a:gridCol w="1317171"/>
                <a:gridCol w="2313213"/>
              </a:tblGrid>
              <a:tr h="120628">
                <a:tc>
                  <a:txBody>
                    <a:bodyPr/>
                    <a:lstStyle/>
                    <a:p>
                      <a:pPr marL="0" marR="0" algn="ctr">
                        <a:lnSpc>
                          <a:spcPct val="115000"/>
                        </a:lnSpc>
                        <a:spcBef>
                          <a:spcPts val="0"/>
                        </a:spcBef>
                        <a:spcAft>
                          <a:spcPts val="0"/>
                        </a:spcAft>
                      </a:pPr>
                      <a:r>
                        <a:rPr lang="fr-FR" sz="2400" b="1" dirty="0" smtClean="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Activités </a:t>
                      </a:r>
                      <a:r>
                        <a:rPr lang="fr-FR" sz="2400" b="1"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d’évaluation</a:t>
                      </a:r>
                      <a:endParaRPr lang="en-US" sz="2400" b="1"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lnSpc>
                          <a:spcPct val="115000"/>
                        </a:lnSpc>
                        <a:spcBef>
                          <a:spcPts val="0"/>
                        </a:spcBef>
                        <a:spcAft>
                          <a:spcPts val="0"/>
                        </a:spcAft>
                      </a:pPr>
                      <a:r>
                        <a:rPr lang="fr-FR" sz="2400" b="1"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Période</a:t>
                      </a:r>
                      <a:endParaRPr lang="en-US" sz="2400" b="1"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lnSpc>
                          <a:spcPct val="115000"/>
                        </a:lnSpc>
                        <a:spcBef>
                          <a:spcPts val="0"/>
                        </a:spcBef>
                        <a:spcAft>
                          <a:spcPts val="0"/>
                        </a:spcAft>
                      </a:pPr>
                      <a:r>
                        <a:rPr lang="fr-FR" sz="2400" b="1"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Lieu</a:t>
                      </a:r>
                      <a:endParaRPr lang="en-US" sz="2400" b="1"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lnSpc>
                          <a:spcPct val="115000"/>
                        </a:lnSpc>
                        <a:spcBef>
                          <a:spcPts val="0"/>
                        </a:spcBef>
                        <a:spcAft>
                          <a:spcPts val="0"/>
                        </a:spcAft>
                      </a:pPr>
                      <a:r>
                        <a:rPr lang="fr-FR" sz="2400" b="1"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Responsable</a:t>
                      </a:r>
                      <a:endParaRPr lang="en-US" sz="2400" b="1"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r>
              <a:tr h="403658">
                <a:tc>
                  <a:txBody>
                    <a:bodyPr/>
                    <a:lstStyle/>
                    <a:p>
                      <a:pPr marL="0" marR="0">
                        <a:lnSpc>
                          <a:spcPct val="115000"/>
                        </a:lnSpc>
                        <a:spcBef>
                          <a:spcPts val="0"/>
                        </a:spcBef>
                        <a:spcAft>
                          <a:spcPts val="0"/>
                        </a:spcAft>
                      </a:pPr>
                      <a:endParaRPr lang="en-US" sz="2000" b="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nSpc>
                          <a:spcPct val="115000"/>
                        </a:lnSpc>
                        <a:spcBef>
                          <a:spcPts val="0"/>
                        </a:spcBef>
                        <a:spcAft>
                          <a:spcPts val="0"/>
                        </a:spcAft>
                      </a:pPr>
                      <a:r>
                        <a:rPr lang="fr-FR" sz="2000" b="0" kern="120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 </a:t>
                      </a:r>
                      <a:endParaRPr lang="en-US" sz="2000" b="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nSpc>
                          <a:spcPct val="115000"/>
                        </a:lnSpc>
                        <a:spcBef>
                          <a:spcPts val="0"/>
                        </a:spcBef>
                        <a:spcAft>
                          <a:spcPts val="0"/>
                        </a:spcAft>
                      </a:pPr>
                      <a:r>
                        <a:rPr lang="fr-FR" sz="2000" b="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 </a:t>
                      </a:r>
                      <a:endParaRPr lang="en-US" sz="2000" b="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nSpc>
                          <a:spcPct val="115000"/>
                        </a:lnSpc>
                        <a:spcBef>
                          <a:spcPts val="0"/>
                        </a:spcBef>
                        <a:spcAft>
                          <a:spcPts val="0"/>
                        </a:spcAft>
                      </a:pPr>
                      <a:r>
                        <a:rPr lang="fr-FR" sz="2000" b="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 </a:t>
                      </a:r>
                      <a:endParaRPr lang="en-US" sz="2000" b="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r>
              <a:tr h="775919">
                <a:tc>
                  <a:txBody>
                    <a:bodyPr/>
                    <a:lstStyle/>
                    <a:p>
                      <a:pPr marL="0" marR="0">
                        <a:lnSpc>
                          <a:spcPct val="115000"/>
                        </a:lnSpc>
                        <a:spcBef>
                          <a:spcPts val="0"/>
                        </a:spcBef>
                        <a:spcAft>
                          <a:spcPts val="0"/>
                        </a:spcAft>
                      </a:pPr>
                      <a:r>
                        <a:rPr lang="fr-FR" sz="2000" b="0" kern="120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Lettre d’information au Ministre de la Santé et de l’Hygiène Publique et partenaires impliqués</a:t>
                      </a:r>
                      <a:endParaRPr lang="en-US" sz="2000" b="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nSpc>
                          <a:spcPct val="115000"/>
                        </a:lnSpc>
                        <a:spcBef>
                          <a:spcPts val="0"/>
                        </a:spcBef>
                        <a:spcAft>
                          <a:spcPts val="0"/>
                        </a:spcAft>
                      </a:pPr>
                      <a:r>
                        <a:rPr lang="fr-FR" sz="2000" b="0" kern="120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26 avril 2017</a:t>
                      </a:r>
                      <a:endParaRPr lang="en-US" sz="2000" b="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nSpc>
                          <a:spcPct val="115000"/>
                        </a:lnSpc>
                        <a:spcBef>
                          <a:spcPts val="0"/>
                        </a:spcBef>
                        <a:spcAft>
                          <a:spcPts val="0"/>
                        </a:spcAft>
                      </a:pPr>
                      <a:r>
                        <a:rPr lang="fr-FR" sz="2000" b="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OMS</a:t>
                      </a:r>
                      <a:endParaRPr lang="en-US" sz="2000" b="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nSpc>
                          <a:spcPct val="115000"/>
                        </a:lnSpc>
                        <a:spcBef>
                          <a:spcPts val="0"/>
                        </a:spcBef>
                        <a:spcAft>
                          <a:spcPts val="0"/>
                        </a:spcAft>
                      </a:pPr>
                      <a:r>
                        <a:rPr lang="fr-FR" sz="2000" b="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WR OMS</a:t>
                      </a:r>
                      <a:endParaRPr lang="en-US" sz="2000" b="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r>
              <a:tr h="1486028">
                <a:tc>
                  <a:txBody>
                    <a:bodyPr/>
                    <a:lstStyle/>
                    <a:p>
                      <a:pPr marL="0" marR="0">
                        <a:lnSpc>
                          <a:spcPct val="115000"/>
                        </a:lnSpc>
                        <a:spcBef>
                          <a:spcPts val="0"/>
                        </a:spcBef>
                        <a:spcAft>
                          <a:spcPts val="0"/>
                        </a:spcAft>
                      </a:pPr>
                      <a:r>
                        <a:rPr lang="fr-FR" sz="2000" b="0" kern="1200" dirty="0" smtClean="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Réunion  </a:t>
                      </a:r>
                      <a:r>
                        <a:rPr lang="fr-FR" sz="2000" b="0" kern="120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de concertation avec le Point Focal national RSI et partage des documents de la JEE : outil d’évaluation, guide de mise en œuvre et documents divers.</a:t>
                      </a:r>
                      <a:endParaRPr lang="en-US" sz="2000" b="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nSpc>
                          <a:spcPct val="115000"/>
                        </a:lnSpc>
                        <a:spcBef>
                          <a:spcPts val="0"/>
                        </a:spcBef>
                        <a:spcAft>
                          <a:spcPts val="0"/>
                        </a:spcAft>
                      </a:pPr>
                      <a:r>
                        <a:rPr lang="fr-FR" sz="2000" b="0" kern="120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28 avril 2017</a:t>
                      </a:r>
                      <a:endParaRPr lang="en-US" sz="2000" b="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nSpc>
                          <a:spcPct val="115000"/>
                        </a:lnSpc>
                        <a:spcBef>
                          <a:spcPts val="0"/>
                        </a:spcBef>
                        <a:spcAft>
                          <a:spcPts val="0"/>
                        </a:spcAft>
                      </a:pPr>
                      <a:r>
                        <a:rPr lang="fr-FR" sz="2000" b="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INRSP</a:t>
                      </a:r>
                      <a:endParaRPr lang="en-US" sz="2000" b="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nSpc>
                          <a:spcPct val="115000"/>
                        </a:lnSpc>
                        <a:spcBef>
                          <a:spcPts val="0"/>
                        </a:spcBef>
                        <a:spcAft>
                          <a:spcPts val="0"/>
                        </a:spcAft>
                      </a:pPr>
                      <a:r>
                        <a:rPr lang="fr-FR" sz="2000" b="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PFN-RSI, DPC, CDC </a:t>
                      </a:r>
                      <a:r>
                        <a:rPr lang="fr-FR" sz="2000" b="0" dirty="0" smtClean="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Mali</a:t>
                      </a:r>
                      <a:endParaRPr lang="en-US" sz="2000" b="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r>
              <a:tr h="1448815">
                <a:tc>
                  <a:txBody>
                    <a:bodyPr/>
                    <a:lstStyle/>
                    <a:p>
                      <a:pPr marL="0" marR="0">
                        <a:lnSpc>
                          <a:spcPct val="115000"/>
                        </a:lnSpc>
                        <a:spcBef>
                          <a:spcPts val="0"/>
                        </a:spcBef>
                        <a:spcAft>
                          <a:spcPts val="0"/>
                        </a:spcAft>
                      </a:pPr>
                      <a:r>
                        <a:rPr lang="fr-FR" sz="2000" b="0" kern="120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Désignation du Groupe technique et réunion d’orientation pour retenir les membres de l’équipe nationale chargée de l’évaluation des 19 domaines du RSI</a:t>
                      </a:r>
                      <a:endParaRPr lang="en-US" sz="2000" b="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nSpc>
                          <a:spcPct val="115000"/>
                        </a:lnSpc>
                        <a:spcBef>
                          <a:spcPts val="0"/>
                        </a:spcBef>
                        <a:spcAft>
                          <a:spcPts val="0"/>
                        </a:spcAft>
                      </a:pPr>
                      <a:r>
                        <a:rPr lang="fr-FR" sz="2000" b="0" kern="1200" dirty="0" smtClean="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02-05 mai 2017</a:t>
                      </a:r>
                      <a:endParaRPr lang="en-US" sz="2000" b="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nSpc>
                          <a:spcPct val="115000"/>
                        </a:lnSpc>
                        <a:spcBef>
                          <a:spcPts val="0"/>
                        </a:spcBef>
                        <a:spcAft>
                          <a:spcPts val="0"/>
                        </a:spcAft>
                      </a:pPr>
                      <a:r>
                        <a:rPr lang="fr-FR" sz="2000" b="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MSHP</a:t>
                      </a:r>
                      <a:endParaRPr lang="en-US" sz="2000" b="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nSpc>
                          <a:spcPct val="115000"/>
                        </a:lnSpc>
                        <a:spcBef>
                          <a:spcPts val="0"/>
                        </a:spcBef>
                        <a:spcAft>
                          <a:spcPts val="0"/>
                        </a:spcAft>
                      </a:pPr>
                      <a:r>
                        <a:rPr lang="fr-FR" sz="2000" b="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PFN-RSI Groupe Technique interne</a:t>
                      </a:r>
                      <a:endParaRPr lang="en-US" sz="2000" b="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r>
              <a:tr h="713642">
                <a:tc>
                  <a:txBody>
                    <a:bodyPr/>
                    <a:lstStyle/>
                    <a:p>
                      <a:pPr marL="0" marR="0">
                        <a:lnSpc>
                          <a:spcPct val="115000"/>
                        </a:lnSpc>
                        <a:spcBef>
                          <a:spcPts val="0"/>
                        </a:spcBef>
                        <a:spcAft>
                          <a:spcPts val="0"/>
                        </a:spcAft>
                      </a:pPr>
                      <a:r>
                        <a:rPr lang="fr-FR" sz="2000" b="0" kern="120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Lettre d’invitation des membres à la réunion du 8 mai 2017</a:t>
                      </a:r>
                      <a:endParaRPr lang="en-US" sz="2000" b="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nSpc>
                          <a:spcPct val="115000"/>
                        </a:lnSpc>
                        <a:spcBef>
                          <a:spcPts val="0"/>
                        </a:spcBef>
                        <a:spcAft>
                          <a:spcPts val="0"/>
                        </a:spcAft>
                      </a:pPr>
                      <a:r>
                        <a:rPr lang="fr-FR" sz="2000" b="0" kern="1200" dirty="0" smtClean="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02-05 </a:t>
                      </a:r>
                      <a:r>
                        <a:rPr lang="fr-FR" sz="2000" b="0" kern="120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mai 2017</a:t>
                      </a:r>
                      <a:endParaRPr lang="en-US" sz="2000" b="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nSpc>
                          <a:spcPct val="115000"/>
                        </a:lnSpc>
                        <a:spcBef>
                          <a:spcPts val="0"/>
                        </a:spcBef>
                        <a:spcAft>
                          <a:spcPts val="0"/>
                        </a:spcAft>
                      </a:pPr>
                      <a:r>
                        <a:rPr lang="fr-FR" sz="2000" b="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MSHP </a:t>
                      </a:r>
                      <a:endParaRPr lang="en-US" sz="2000" b="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nSpc>
                          <a:spcPct val="115000"/>
                        </a:lnSpc>
                        <a:spcBef>
                          <a:spcPts val="0"/>
                        </a:spcBef>
                        <a:spcAft>
                          <a:spcPts val="0"/>
                        </a:spcAft>
                      </a:pPr>
                      <a:r>
                        <a:rPr lang="fr-FR" sz="2000" b="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MSHP</a:t>
                      </a:r>
                      <a:endParaRPr lang="en-US" sz="2000" b="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r>
            </a:tbl>
          </a:graphicData>
        </a:graphic>
      </p:graphicFrame>
      <p:sp>
        <p:nvSpPr>
          <p:cNvPr id="3" name="Rectangle 2"/>
          <p:cNvSpPr/>
          <p:nvPr/>
        </p:nvSpPr>
        <p:spPr>
          <a:xfrm>
            <a:off x="1935886" y="152400"/>
            <a:ext cx="8303042" cy="602153"/>
          </a:xfrm>
          <a:prstGeom prst="rect">
            <a:avLst/>
          </a:prstGeom>
        </p:spPr>
        <p:txBody>
          <a:bodyPr wrap="none">
            <a:spAutoFit/>
          </a:bodyPr>
          <a:lstStyle/>
          <a:p>
            <a:pPr>
              <a:lnSpc>
                <a:spcPct val="115000"/>
              </a:lnSpc>
            </a:pPr>
            <a:r>
              <a:rPr lang="fr-FR" sz="3200" dirty="0">
                <a:solidFill>
                  <a:sysClr val="windowText" lastClr="000000"/>
                </a:solidFill>
                <a:latin typeface="Verdana" panose="020B0604030504040204" pitchFamily="34" charset="0"/>
                <a:ea typeface="Verdana" panose="020B0604030504040204" pitchFamily="34" charset="0"/>
                <a:cs typeface="Verdana" panose="020B0604030504040204" pitchFamily="34" charset="0"/>
              </a:rPr>
              <a:t>Phase </a:t>
            </a:r>
            <a:r>
              <a:rPr lang="fr-FR" sz="3200" dirty="0" smtClean="0">
                <a:solidFill>
                  <a:sysClr val="windowText" lastClr="000000"/>
                </a:solidFill>
                <a:latin typeface="Verdana" panose="020B0604030504040204" pitchFamily="34" charset="0"/>
                <a:ea typeface="Verdana" panose="020B0604030504040204" pitchFamily="34" charset="0"/>
                <a:cs typeface="Verdana" panose="020B0604030504040204" pitchFamily="34" charset="0"/>
              </a:rPr>
              <a:t>Préparation </a:t>
            </a:r>
            <a:r>
              <a:rPr lang="fr-FR" sz="3200" dirty="0">
                <a:solidFill>
                  <a:sysClr val="windowText" lastClr="000000"/>
                </a:solidFill>
                <a:latin typeface="Verdana" panose="020B0604030504040204" pitchFamily="34" charset="0"/>
                <a:ea typeface="Verdana" panose="020B0604030504040204" pitchFamily="34" charset="0"/>
                <a:cs typeface="Verdana" panose="020B0604030504040204" pitchFamily="34" charset="0"/>
              </a:rPr>
              <a:t>Evaluation </a:t>
            </a:r>
            <a:r>
              <a:rPr lang="fr-FR" sz="3200" dirty="0" smtClean="0">
                <a:solidFill>
                  <a:sysClr val="windowText" lastClr="000000"/>
                </a:solidFill>
                <a:latin typeface="Verdana" panose="020B0604030504040204" pitchFamily="34" charset="0"/>
                <a:ea typeface="Verdana" panose="020B0604030504040204" pitchFamily="34" charset="0"/>
                <a:cs typeface="Verdana" panose="020B0604030504040204" pitchFamily="34" charset="0"/>
              </a:rPr>
              <a:t>Conjointe</a:t>
            </a:r>
            <a:endParaRPr lang="en-US" sz="3200" dirty="0">
              <a:solidFill>
                <a:sysClr val="windowText" lastClr="000000"/>
              </a:solidFill>
              <a:latin typeface="Verdana" panose="020B0604030504040204" pitchFamily="34" charset="0"/>
              <a:ea typeface="Verdana" panose="020B0604030504040204" pitchFamily="34" charset="0"/>
              <a:cs typeface="Verdana" panose="020B0604030504040204" pitchFamily="34" charset="0"/>
            </a:endParaRPr>
          </a:p>
        </p:txBody>
      </p:sp>
    </p:spTree>
    <p:extLst>
      <p:ext uri="{BB962C8B-B14F-4D97-AF65-F5344CB8AC3E}">
        <p14:creationId xmlns="" xmlns:p14="http://schemas.microsoft.com/office/powerpoint/2010/main" val="250015673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 xmlns:p14="http://schemas.microsoft.com/office/powerpoint/2010/main" val="907441877"/>
              </p:ext>
            </p:extLst>
          </p:nvPr>
        </p:nvGraphicFramePr>
        <p:xfrm>
          <a:off x="268515" y="729342"/>
          <a:ext cx="11557000" cy="6105723"/>
        </p:xfrm>
        <a:graphic>
          <a:graphicData uri="http://schemas.openxmlformats.org/drawingml/2006/table">
            <a:tbl>
              <a:tblPr firstRow="1" firstCol="1" bandRow="1">
                <a:tableStyleId>{5C22544A-7EE6-4342-B048-85BDC9FD1C3A}</a:tableStyleId>
              </a:tblPr>
              <a:tblGrid>
                <a:gridCol w="6513285"/>
                <a:gridCol w="1851310"/>
                <a:gridCol w="1000747"/>
                <a:gridCol w="2191658"/>
              </a:tblGrid>
              <a:tr h="230873">
                <a:tc>
                  <a:txBody>
                    <a:bodyPr/>
                    <a:lstStyle/>
                    <a:p>
                      <a:pPr marL="0" marR="0" algn="ctr">
                        <a:lnSpc>
                          <a:spcPct val="115000"/>
                        </a:lnSpc>
                        <a:spcBef>
                          <a:spcPts val="0"/>
                        </a:spcBef>
                        <a:spcAft>
                          <a:spcPts val="0"/>
                        </a:spcAft>
                      </a:pPr>
                      <a:r>
                        <a:rPr lang="fr-FR" sz="1600" b="1" dirty="0" smtClean="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Activités </a:t>
                      </a:r>
                      <a:r>
                        <a:rPr lang="fr-FR" sz="1600" b="1"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d’évaluation</a:t>
                      </a:r>
                      <a:endParaRPr lang="en-US" sz="1600" b="1"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34054" marR="3405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lnSpc>
                          <a:spcPct val="115000"/>
                        </a:lnSpc>
                        <a:spcBef>
                          <a:spcPts val="0"/>
                        </a:spcBef>
                        <a:spcAft>
                          <a:spcPts val="0"/>
                        </a:spcAft>
                      </a:pPr>
                      <a:r>
                        <a:rPr lang="fr-FR" sz="1600" b="1"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Période</a:t>
                      </a:r>
                      <a:endParaRPr lang="en-US" sz="1600" b="1"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34054" marR="3405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lnSpc>
                          <a:spcPct val="115000"/>
                        </a:lnSpc>
                        <a:spcBef>
                          <a:spcPts val="0"/>
                        </a:spcBef>
                        <a:spcAft>
                          <a:spcPts val="0"/>
                        </a:spcAft>
                      </a:pPr>
                      <a:r>
                        <a:rPr lang="fr-FR" sz="1600" b="1"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Lieu</a:t>
                      </a:r>
                      <a:endParaRPr lang="en-US" sz="1600" b="1"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34054" marR="3405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lnSpc>
                          <a:spcPct val="115000"/>
                        </a:lnSpc>
                        <a:spcBef>
                          <a:spcPts val="0"/>
                        </a:spcBef>
                        <a:spcAft>
                          <a:spcPts val="0"/>
                        </a:spcAft>
                      </a:pPr>
                      <a:r>
                        <a:rPr lang="fr-FR" sz="1600" b="1"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Responsable</a:t>
                      </a:r>
                      <a:endParaRPr lang="en-US" sz="1600" b="1"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34054" marR="3405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139241">
                <a:tc>
                  <a:txBody>
                    <a:bodyPr/>
                    <a:lstStyle/>
                    <a:p>
                      <a:pPr marL="0" marR="0">
                        <a:lnSpc>
                          <a:spcPct val="115000"/>
                        </a:lnSpc>
                        <a:spcBef>
                          <a:spcPts val="0"/>
                        </a:spcBef>
                        <a:spcAft>
                          <a:spcPts val="0"/>
                        </a:spcAft>
                      </a:pPr>
                      <a:endParaRPr lang="en-US" sz="800" b="1" cap="all" baseline="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34054" marR="3405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nSpc>
                          <a:spcPct val="115000"/>
                        </a:lnSpc>
                        <a:spcBef>
                          <a:spcPts val="0"/>
                        </a:spcBef>
                        <a:spcAft>
                          <a:spcPts val="0"/>
                        </a:spcAft>
                      </a:pPr>
                      <a:r>
                        <a:rPr lang="fr-FR" sz="800" b="0" kern="120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 </a:t>
                      </a:r>
                      <a:endParaRPr lang="en-US" sz="800" b="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34054" marR="3405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nSpc>
                          <a:spcPct val="115000"/>
                        </a:lnSpc>
                        <a:spcBef>
                          <a:spcPts val="0"/>
                        </a:spcBef>
                        <a:spcAft>
                          <a:spcPts val="0"/>
                        </a:spcAft>
                      </a:pPr>
                      <a:r>
                        <a:rPr lang="fr-FR" sz="800" b="0" kern="120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 </a:t>
                      </a:r>
                      <a:endParaRPr lang="en-US" sz="800" b="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34054" marR="3405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nSpc>
                          <a:spcPct val="115000"/>
                        </a:lnSpc>
                        <a:spcBef>
                          <a:spcPts val="0"/>
                        </a:spcBef>
                        <a:spcAft>
                          <a:spcPts val="0"/>
                        </a:spcAft>
                      </a:pPr>
                      <a:r>
                        <a:rPr lang="fr-FR" sz="800" b="0" kern="120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 </a:t>
                      </a:r>
                      <a:endParaRPr lang="en-US" sz="800" b="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34054" marR="3405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1267563">
                <a:tc>
                  <a:txBody>
                    <a:bodyPr/>
                    <a:lstStyle/>
                    <a:p>
                      <a:pPr marL="0" marR="0">
                        <a:lnSpc>
                          <a:spcPct val="115000"/>
                        </a:lnSpc>
                        <a:spcBef>
                          <a:spcPts val="0"/>
                        </a:spcBef>
                        <a:spcAft>
                          <a:spcPts val="0"/>
                        </a:spcAft>
                      </a:pPr>
                      <a:r>
                        <a:rPr lang="fr-FR" sz="1600" b="0" kern="120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Installation de l’équipe nationale d’évaluation </a:t>
                      </a:r>
                      <a:endParaRPr lang="fr-FR" sz="1600" b="0" kern="1200" dirty="0" smtClean="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p>
                      <a:pPr marL="0" marR="0">
                        <a:lnSpc>
                          <a:spcPct val="115000"/>
                        </a:lnSpc>
                        <a:spcBef>
                          <a:spcPts val="0"/>
                        </a:spcBef>
                        <a:spcAft>
                          <a:spcPts val="0"/>
                        </a:spcAft>
                      </a:pPr>
                      <a:r>
                        <a:rPr lang="fr-FR" sz="1600" b="0" kern="1200" dirty="0" smtClean="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Présentation </a:t>
                      </a:r>
                      <a:r>
                        <a:rPr lang="fr-FR" sz="1600" b="0" kern="120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de la feuille de route, des objectifs et de l’outil d’évaluation, définition des modalités de collecte des données, répartition des tâches, identification des sites éventuels et à visiter et mise à disposition des documents de référence. </a:t>
                      </a:r>
                      <a:endParaRPr lang="en-US" sz="1600" b="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34054" marR="3405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nSpc>
                          <a:spcPct val="115000"/>
                        </a:lnSpc>
                        <a:spcBef>
                          <a:spcPts val="0"/>
                        </a:spcBef>
                        <a:spcAft>
                          <a:spcPts val="0"/>
                        </a:spcAft>
                      </a:pPr>
                      <a:r>
                        <a:rPr lang="fr-FR" sz="1600" b="0" kern="120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08 mai 2017</a:t>
                      </a:r>
                      <a:endParaRPr lang="en-US" sz="1600" b="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34054" marR="3405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nSpc>
                          <a:spcPct val="115000"/>
                        </a:lnSpc>
                        <a:spcBef>
                          <a:spcPts val="0"/>
                        </a:spcBef>
                        <a:spcAft>
                          <a:spcPts val="0"/>
                        </a:spcAft>
                      </a:pPr>
                      <a:r>
                        <a:rPr lang="fr-FR" sz="1600" b="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INRSP</a:t>
                      </a:r>
                      <a:endParaRPr lang="en-US" sz="1600" b="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34054" marR="3405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nSpc>
                          <a:spcPct val="115000"/>
                        </a:lnSpc>
                        <a:spcBef>
                          <a:spcPts val="0"/>
                        </a:spcBef>
                        <a:spcAft>
                          <a:spcPts val="0"/>
                        </a:spcAft>
                      </a:pPr>
                      <a:r>
                        <a:rPr lang="fr-FR" sz="1600" b="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PFN-RSI Groupe Technique interne</a:t>
                      </a:r>
                      <a:endParaRPr lang="en-US" sz="1600" b="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34054" marR="3405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57154">
                <a:tc>
                  <a:txBody>
                    <a:bodyPr/>
                    <a:lstStyle/>
                    <a:p>
                      <a:pPr marL="0" marR="0">
                        <a:lnSpc>
                          <a:spcPct val="115000"/>
                        </a:lnSpc>
                        <a:spcBef>
                          <a:spcPts val="0"/>
                        </a:spcBef>
                        <a:spcAft>
                          <a:spcPts val="0"/>
                        </a:spcAft>
                      </a:pPr>
                      <a:r>
                        <a:rPr lang="fr-FR" sz="1600" b="0" kern="120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Travaux préliminaires des 19 groupes</a:t>
                      </a:r>
                      <a:endParaRPr lang="en-US" sz="1600" b="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34054" marR="3405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nSpc>
                          <a:spcPct val="115000"/>
                        </a:lnSpc>
                        <a:spcBef>
                          <a:spcPts val="0"/>
                        </a:spcBef>
                        <a:spcAft>
                          <a:spcPts val="0"/>
                        </a:spcAft>
                      </a:pPr>
                      <a:r>
                        <a:rPr lang="fr-FR" sz="1600" b="0" kern="1200" dirty="0" smtClean="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09-20 mai</a:t>
                      </a:r>
                      <a:r>
                        <a:rPr lang="fr-FR" sz="1600" b="0" kern="1200" baseline="0" dirty="0" smtClean="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 </a:t>
                      </a:r>
                      <a:r>
                        <a:rPr lang="fr-FR" sz="1600" b="0" kern="1200" dirty="0" smtClean="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2017</a:t>
                      </a:r>
                      <a:endParaRPr lang="en-US" sz="1600" b="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34054" marR="3405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nSpc>
                          <a:spcPct val="115000"/>
                        </a:lnSpc>
                        <a:spcBef>
                          <a:spcPts val="0"/>
                        </a:spcBef>
                        <a:spcAft>
                          <a:spcPts val="0"/>
                        </a:spcAft>
                      </a:pPr>
                      <a:r>
                        <a:rPr lang="fr-FR" sz="1600" b="0" kern="120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Secteurs</a:t>
                      </a:r>
                      <a:endParaRPr lang="en-US" sz="1600" b="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34054" marR="3405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nSpc>
                          <a:spcPct val="115000"/>
                        </a:lnSpc>
                        <a:spcBef>
                          <a:spcPts val="0"/>
                        </a:spcBef>
                        <a:spcAft>
                          <a:spcPts val="0"/>
                        </a:spcAft>
                      </a:pPr>
                      <a:r>
                        <a:rPr lang="fr-FR" sz="1600" b="0" kern="120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Equipe d’évaluation</a:t>
                      </a:r>
                      <a:endParaRPr lang="en-US" sz="1600" b="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34054" marR="3405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67380">
                <a:tc>
                  <a:txBody>
                    <a:bodyPr/>
                    <a:lstStyle/>
                    <a:p>
                      <a:pPr marL="0" marR="0">
                        <a:lnSpc>
                          <a:spcPct val="115000"/>
                        </a:lnSpc>
                        <a:spcBef>
                          <a:spcPts val="0"/>
                        </a:spcBef>
                        <a:spcAft>
                          <a:spcPts val="0"/>
                        </a:spcAft>
                      </a:pPr>
                      <a:r>
                        <a:rPr lang="fr-FR" sz="1600" b="0" kern="120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Transmission des travaux au Point Focal National RSI (DLM)</a:t>
                      </a:r>
                      <a:endParaRPr lang="en-US" sz="1600" b="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34054" marR="3405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nSpc>
                          <a:spcPct val="115000"/>
                        </a:lnSpc>
                        <a:spcBef>
                          <a:spcPts val="0"/>
                        </a:spcBef>
                        <a:spcAft>
                          <a:spcPts val="0"/>
                        </a:spcAft>
                      </a:pPr>
                      <a:r>
                        <a:rPr lang="fr-FR" sz="1600" b="0" kern="120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22 mai 2017</a:t>
                      </a:r>
                      <a:endParaRPr lang="en-US" sz="1600" b="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34054" marR="3405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nSpc>
                          <a:spcPct val="115000"/>
                        </a:lnSpc>
                        <a:spcBef>
                          <a:spcPts val="0"/>
                        </a:spcBef>
                        <a:spcAft>
                          <a:spcPts val="0"/>
                        </a:spcAft>
                      </a:pPr>
                      <a:r>
                        <a:rPr lang="fr-FR" sz="1600" b="0" kern="120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 </a:t>
                      </a:r>
                      <a:endParaRPr lang="en-US" sz="1600" b="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34054" marR="3405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nSpc>
                          <a:spcPct val="115000"/>
                        </a:lnSpc>
                        <a:spcBef>
                          <a:spcPts val="0"/>
                        </a:spcBef>
                        <a:spcAft>
                          <a:spcPts val="0"/>
                        </a:spcAft>
                      </a:pPr>
                      <a:r>
                        <a:rPr lang="fr-FR" sz="1600" b="0" kern="1200" dirty="0" smtClean="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  « </a:t>
                      </a:r>
                      <a:endParaRPr lang="en-US" sz="1600" b="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34054" marR="3405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610260">
                <a:tc>
                  <a:txBody>
                    <a:bodyPr/>
                    <a:lstStyle/>
                    <a:p>
                      <a:pPr marL="0" marR="0">
                        <a:lnSpc>
                          <a:spcPct val="115000"/>
                        </a:lnSpc>
                        <a:spcBef>
                          <a:spcPts val="0"/>
                        </a:spcBef>
                        <a:spcAft>
                          <a:spcPts val="0"/>
                        </a:spcAft>
                      </a:pPr>
                      <a:r>
                        <a:rPr lang="fr-FR" sz="1600" b="0" kern="120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Visite des sites (Points d’entrée, et autres)</a:t>
                      </a:r>
                      <a:endParaRPr lang="en-US" sz="1600" b="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34054" marR="3405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nSpc>
                          <a:spcPct val="115000"/>
                        </a:lnSpc>
                        <a:spcBef>
                          <a:spcPts val="0"/>
                        </a:spcBef>
                        <a:spcAft>
                          <a:spcPts val="0"/>
                        </a:spcAft>
                      </a:pPr>
                      <a:r>
                        <a:rPr lang="fr-FR" sz="1600" b="0" kern="120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23 – 24 mai 2017</a:t>
                      </a:r>
                      <a:endParaRPr lang="en-US" sz="1600" b="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34054" marR="3405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nSpc>
                          <a:spcPct val="115000"/>
                        </a:lnSpc>
                        <a:spcBef>
                          <a:spcPts val="0"/>
                        </a:spcBef>
                        <a:spcAft>
                          <a:spcPts val="0"/>
                        </a:spcAft>
                      </a:pPr>
                      <a:r>
                        <a:rPr lang="fr-FR" sz="1600" b="0" kern="1200" dirty="0" smtClean="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Points d’entrée</a:t>
                      </a:r>
                      <a:endParaRPr lang="en-US" sz="1600" b="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34054" marR="3405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nSpc>
                          <a:spcPct val="115000"/>
                        </a:lnSpc>
                        <a:spcBef>
                          <a:spcPts val="0"/>
                        </a:spcBef>
                        <a:spcAft>
                          <a:spcPts val="0"/>
                        </a:spcAft>
                      </a:pPr>
                      <a:r>
                        <a:rPr lang="fr-FR" sz="1600" b="0" kern="120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 Point focal national RSI</a:t>
                      </a:r>
                      <a:endParaRPr lang="en-US" sz="1600" b="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34054" marR="3405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422588">
                <a:tc>
                  <a:txBody>
                    <a:bodyPr/>
                    <a:lstStyle/>
                    <a:p>
                      <a:pPr marL="0" marR="0">
                        <a:lnSpc>
                          <a:spcPct val="115000"/>
                        </a:lnSpc>
                        <a:spcBef>
                          <a:spcPts val="0"/>
                        </a:spcBef>
                        <a:spcAft>
                          <a:spcPts val="0"/>
                        </a:spcAft>
                      </a:pPr>
                      <a:r>
                        <a:rPr lang="fr-FR" sz="1600" b="0" kern="120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Atelier national de validation des travaux des équipes d’auto évaluation </a:t>
                      </a:r>
                      <a:endParaRPr lang="en-US" sz="1600" b="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34054" marR="3405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nSpc>
                          <a:spcPct val="115000"/>
                        </a:lnSpc>
                        <a:spcBef>
                          <a:spcPts val="0"/>
                        </a:spcBef>
                        <a:spcAft>
                          <a:spcPts val="0"/>
                        </a:spcAft>
                      </a:pPr>
                      <a:r>
                        <a:rPr lang="fr-FR" sz="1600" b="0" kern="1200" dirty="0" smtClean="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25 – 26 mai </a:t>
                      </a:r>
                      <a:r>
                        <a:rPr lang="fr-FR" sz="1600" b="0" kern="120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2017 </a:t>
                      </a:r>
                      <a:endParaRPr lang="en-US" sz="1600" b="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34054" marR="3405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nSpc>
                          <a:spcPct val="115000"/>
                        </a:lnSpc>
                        <a:spcBef>
                          <a:spcPts val="0"/>
                        </a:spcBef>
                        <a:spcAft>
                          <a:spcPts val="0"/>
                        </a:spcAft>
                      </a:pPr>
                      <a:r>
                        <a:rPr lang="fr-FR" sz="1600" b="0" kern="120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INRSP</a:t>
                      </a:r>
                      <a:endParaRPr lang="en-US" sz="1600" b="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34054" marR="3405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nSpc>
                          <a:spcPct val="115000"/>
                        </a:lnSpc>
                        <a:spcBef>
                          <a:spcPts val="0"/>
                        </a:spcBef>
                        <a:spcAft>
                          <a:spcPts val="0"/>
                        </a:spcAft>
                      </a:pPr>
                      <a:r>
                        <a:rPr lang="fr-FR" sz="1600" b="0" kern="120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Equipe Nationale </a:t>
                      </a:r>
                      <a:endParaRPr lang="en-US" sz="1600" b="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34054" marR="3405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610260">
                <a:tc>
                  <a:txBody>
                    <a:bodyPr/>
                    <a:lstStyle/>
                    <a:p>
                      <a:pPr marL="0" marR="0">
                        <a:lnSpc>
                          <a:spcPct val="115000"/>
                        </a:lnSpc>
                        <a:spcBef>
                          <a:spcPts val="0"/>
                        </a:spcBef>
                        <a:spcAft>
                          <a:spcPts val="0"/>
                        </a:spcAft>
                      </a:pPr>
                      <a:r>
                        <a:rPr lang="fr-FR" sz="1600" b="0" kern="120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Synthèse par le Groupe technique restreint des travaux de groupe et préparation de la restitution des résultats de l’auto évaluation </a:t>
                      </a:r>
                      <a:endParaRPr lang="en-US" sz="1600" b="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34054" marR="3405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nSpc>
                          <a:spcPct val="115000"/>
                        </a:lnSpc>
                        <a:spcBef>
                          <a:spcPts val="0"/>
                        </a:spcBef>
                        <a:spcAft>
                          <a:spcPts val="0"/>
                        </a:spcAft>
                      </a:pPr>
                      <a:r>
                        <a:rPr lang="fr-FR" sz="1600" b="0" kern="120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Du 26 au 27 mai 2017</a:t>
                      </a:r>
                      <a:endParaRPr lang="en-US" sz="1600" b="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34054" marR="3405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nSpc>
                          <a:spcPct val="115000"/>
                        </a:lnSpc>
                        <a:spcBef>
                          <a:spcPts val="0"/>
                        </a:spcBef>
                        <a:spcAft>
                          <a:spcPts val="0"/>
                        </a:spcAft>
                      </a:pPr>
                      <a:r>
                        <a:rPr lang="fr-FR" sz="1600" b="0" kern="120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INRSP</a:t>
                      </a:r>
                      <a:endParaRPr lang="en-US" sz="1600" b="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34054" marR="3405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nSpc>
                          <a:spcPct val="115000"/>
                        </a:lnSpc>
                        <a:spcBef>
                          <a:spcPts val="0"/>
                        </a:spcBef>
                        <a:spcAft>
                          <a:spcPts val="0"/>
                        </a:spcAft>
                      </a:pPr>
                      <a:r>
                        <a:rPr lang="fr-FR" sz="1600" b="0" kern="120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Groupe technique</a:t>
                      </a:r>
                      <a:endParaRPr lang="en-US" sz="1600" b="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34054" marR="3405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67929">
                <a:tc>
                  <a:txBody>
                    <a:bodyPr/>
                    <a:lstStyle/>
                    <a:p>
                      <a:pPr marL="0" marR="0">
                        <a:lnSpc>
                          <a:spcPct val="115000"/>
                        </a:lnSpc>
                        <a:spcBef>
                          <a:spcPts val="0"/>
                        </a:spcBef>
                        <a:spcAft>
                          <a:spcPts val="0"/>
                        </a:spcAft>
                      </a:pPr>
                      <a:r>
                        <a:rPr lang="fr-FR" sz="1600" b="0" kern="120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Présentation des résultats de l’évaluation au MSHP</a:t>
                      </a:r>
                      <a:endParaRPr lang="en-US" sz="1600" b="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34054" marR="3405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nSpc>
                          <a:spcPct val="115000"/>
                        </a:lnSpc>
                        <a:spcBef>
                          <a:spcPts val="0"/>
                        </a:spcBef>
                        <a:spcAft>
                          <a:spcPts val="0"/>
                        </a:spcAft>
                      </a:pPr>
                      <a:r>
                        <a:rPr lang="fr-FR" sz="1600" b="0" kern="120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30 mai 2017</a:t>
                      </a:r>
                      <a:endParaRPr lang="en-US" sz="1600" b="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34054" marR="3405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nSpc>
                          <a:spcPct val="115000"/>
                        </a:lnSpc>
                        <a:spcBef>
                          <a:spcPts val="0"/>
                        </a:spcBef>
                        <a:spcAft>
                          <a:spcPts val="0"/>
                        </a:spcAft>
                      </a:pPr>
                      <a:r>
                        <a:rPr lang="fr-FR" sz="1600" b="0" kern="1200" dirty="0" smtClean="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MSHP</a:t>
                      </a:r>
                      <a:endParaRPr lang="en-US" sz="1600" b="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34054" marR="3405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nSpc>
                          <a:spcPct val="115000"/>
                        </a:lnSpc>
                        <a:spcBef>
                          <a:spcPts val="0"/>
                        </a:spcBef>
                        <a:spcAft>
                          <a:spcPts val="0"/>
                        </a:spcAft>
                      </a:pPr>
                      <a:r>
                        <a:rPr lang="fr-FR" sz="1600" b="0" kern="120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PFN-RSI</a:t>
                      </a:r>
                      <a:endParaRPr lang="en-US" sz="1600" b="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34054" marR="3405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26103">
                <a:tc>
                  <a:txBody>
                    <a:bodyPr/>
                    <a:lstStyle/>
                    <a:p>
                      <a:pPr marL="0" marR="0">
                        <a:lnSpc>
                          <a:spcPct val="115000"/>
                        </a:lnSpc>
                        <a:spcBef>
                          <a:spcPts val="0"/>
                        </a:spcBef>
                        <a:spcAft>
                          <a:spcPts val="0"/>
                        </a:spcAft>
                      </a:pPr>
                      <a:r>
                        <a:rPr lang="fr-FR" sz="1600" b="0" kern="120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Elaboration du rapport d’auto évaluation </a:t>
                      </a:r>
                      <a:endParaRPr lang="en-US" sz="1600" b="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34054" marR="3405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nSpc>
                          <a:spcPct val="115000"/>
                        </a:lnSpc>
                        <a:spcBef>
                          <a:spcPts val="0"/>
                        </a:spcBef>
                        <a:spcAft>
                          <a:spcPts val="0"/>
                        </a:spcAft>
                      </a:pPr>
                      <a:r>
                        <a:rPr lang="fr-FR" sz="1600" b="0" kern="120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1</a:t>
                      </a:r>
                      <a:r>
                        <a:rPr lang="fr-FR" sz="1600" b="0" kern="1200" baseline="3000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ier</a:t>
                      </a:r>
                      <a:r>
                        <a:rPr lang="fr-FR" sz="1600" b="0" kern="120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 juin 2017</a:t>
                      </a:r>
                      <a:endParaRPr lang="en-US" sz="1600" b="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34054" marR="3405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nSpc>
                          <a:spcPct val="115000"/>
                        </a:lnSpc>
                        <a:spcBef>
                          <a:spcPts val="0"/>
                        </a:spcBef>
                        <a:spcAft>
                          <a:spcPts val="0"/>
                        </a:spcAft>
                      </a:pPr>
                      <a:r>
                        <a:rPr lang="fr-FR" sz="1600" b="0" kern="120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 </a:t>
                      </a:r>
                      <a:endParaRPr lang="en-US" sz="1600" b="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34054" marR="3405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nSpc>
                          <a:spcPct val="115000"/>
                        </a:lnSpc>
                        <a:spcBef>
                          <a:spcPts val="0"/>
                        </a:spcBef>
                        <a:spcAft>
                          <a:spcPts val="0"/>
                        </a:spcAft>
                      </a:pPr>
                      <a:r>
                        <a:rPr lang="fr-FR" sz="1600" b="0" kern="120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Groupe technique </a:t>
                      </a:r>
                      <a:endParaRPr lang="en-US" sz="1600" b="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34054" marR="3405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91281">
                <a:tc>
                  <a:txBody>
                    <a:bodyPr/>
                    <a:lstStyle/>
                    <a:p>
                      <a:pPr marL="0" marR="0">
                        <a:lnSpc>
                          <a:spcPct val="115000"/>
                        </a:lnSpc>
                        <a:spcBef>
                          <a:spcPts val="0"/>
                        </a:spcBef>
                        <a:spcAft>
                          <a:spcPts val="0"/>
                        </a:spcAft>
                      </a:pPr>
                      <a:r>
                        <a:rPr lang="fr-FR" sz="1600" b="0" kern="120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Transmission du rapport </a:t>
                      </a:r>
                      <a:r>
                        <a:rPr lang="fr-FR" sz="1600" b="0" kern="1200" dirty="0" smtClean="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d’évaluation </a:t>
                      </a:r>
                      <a:r>
                        <a:rPr lang="fr-FR" sz="1600" b="0" kern="120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au </a:t>
                      </a:r>
                      <a:r>
                        <a:rPr lang="fr-FR" sz="1600" b="0" kern="1200" dirty="0" smtClean="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WR OMS </a:t>
                      </a:r>
                      <a:endParaRPr lang="en-US" sz="1600" b="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34054" marR="3405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nSpc>
                          <a:spcPct val="115000"/>
                        </a:lnSpc>
                        <a:spcBef>
                          <a:spcPts val="0"/>
                        </a:spcBef>
                        <a:spcAft>
                          <a:spcPts val="0"/>
                        </a:spcAft>
                      </a:pPr>
                      <a:r>
                        <a:rPr lang="fr-FR" sz="1600" b="0" kern="120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2 juin 2017</a:t>
                      </a:r>
                      <a:endParaRPr lang="en-US" sz="1600" b="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34054" marR="3405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nSpc>
                          <a:spcPct val="115000"/>
                        </a:lnSpc>
                        <a:spcBef>
                          <a:spcPts val="0"/>
                        </a:spcBef>
                        <a:spcAft>
                          <a:spcPts val="0"/>
                        </a:spcAft>
                      </a:pPr>
                      <a:r>
                        <a:rPr lang="fr-FR" sz="1600" b="0" kern="120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 </a:t>
                      </a:r>
                      <a:endParaRPr lang="en-US" sz="1600" b="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34054" marR="3405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nSpc>
                          <a:spcPct val="115000"/>
                        </a:lnSpc>
                        <a:spcBef>
                          <a:spcPts val="0"/>
                        </a:spcBef>
                        <a:spcAft>
                          <a:spcPts val="0"/>
                        </a:spcAft>
                      </a:pPr>
                      <a:r>
                        <a:rPr lang="fr-FR" sz="1600" b="0" kern="1200" dirty="0" smtClean="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MSHP</a:t>
                      </a:r>
                      <a:endParaRPr lang="en-US" sz="1600" b="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34054" marR="3405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81819">
                <a:tc>
                  <a:txBody>
                    <a:bodyPr/>
                    <a:lstStyle/>
                    <a:p>
                      <a:pPr marL="0" marR="0">
                        <a:lnSpc>
                          <a:spcPct val="115000"/>
                        </a:lnSpc>
                        <a:spcBef>
                          <a:spcPts val="0"/>
                        </a:spcBef>
                        <a:spcAft>
                          <a:spcPts val="0"/>
                        </a:spcAft>
                      </a:pPr>
                      <a:r>
                        <a:rPr lang="fr-FR" sz="1600" b="0" kern="120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Transmission du </a:t>
                      </a:r>
                      <a:r>
                        <a:rPr lang="fr-FR" sz="1600" b="0" kern="1200" dirty="0" smtClean="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rapport au </a:t>
                      </a:r>
                      <a:r>
                        <a:rPr lang="fr-FR" sz="1600" b="0" kern="120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Bureau </a:t>
                      </a:r>
                      <a:r>
                        <a:rPr lang="fr-FR" sz="1600" b="0" kern="1200" dirty="0" smtClean="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Régional de l’Afrique de </a:t>
                      </a:r>
                      <a:r>
                        <a:rPr lang="fr-FR" sz="1600" b="0" kern="120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l’OMS </a:t>
                      </a:r>
                      <a:endParaRPr lang="en-US" sz="1600" b="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34054" marR="3405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nSpc>
                          <a:spcPct val="115000"/>
                        </a:lnSpc>
                        <a:spcBef>
                          <a:spcPts val="0"/>
                        </a:spcBef>
                        <a:spcAft>
                          <a:spcPts val="0"/>
                        </a:spcAft>
                      </a:pPr>
                      <a:r>
                        <a:rPr lang="fr-FR" sz="1600" b="0" kern="120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1</a:t>
                      </a:r>
                      <a:r>
                        <a:rPr lang="fr-FR" sz="1600" b="0" kern="1200" baseline="3000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er</a:t>
                      </a:r>
                      <a:r>
                        <a:rPr lang="fr-FR" sz="1600" b="0" kern="120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 juin 2017</a:t>
                      </a:r>
                      <a:endParaRPr lang="en-US" sz="1600" b="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34054" marR="3405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nSpc>
                          <a:spcPct val="115000"/>
                        </a:lnSpc>
                        <a:spcBef>
                          <a:spcPts val="0"/>
                        </a:spcBef>
                        <a:spcAft>
                          <a:spcPts val="0"/>
                        </a:spcAft>
                      </a:pPr>
                      <a:r>
                        <a:rPr lang="fr-FR" sz="1600" b="0" kern="120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 </a:t>
                      </a:r>
                      <a:endParaRPr lang="en-US" sz="1600" b="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34054" marR="3405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nSpc>
                          <a:spcPct val="115000"/>
                        </a:lnSpc>
                        <a:spcBef>
                          <a:spcPts val="0"/>
                        </a:spcBef>
                        <a:spcAft>
                          <a:spcPts val="0"/>
                        </a:spcAft>
                      </a:pPr>
                      <a:r>
                        <a:rPr lang="fr-FR" sz="1600" b="0" kern="120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Représentant OMS</a:t>
                      </a:r>
                      <a:endParaRPr lang="en-US" sz="1600" b="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34054" marR="3405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bl>
          </a:graphicData>
        </a:graphic>
      </p:graphicFrame>
      <p:sp>
        <p:nvSpPr>
          <p:cNvPr id="4" name="Rectangle 3"/>
          <p:cNvSpPr/>
          <p:nvPr/>
        </p:nvSpPr>
        <p:spPr>
          <a:xfrm>
            <a:off x="3609220" y="-4432"/>
            <a:ext cx="4492192" cy="553998"/>
          </a:xfrm>
          <a:prstGeom prst="rect">
            <a:avLst/>
          </a:prstGeom>
        </p:spPr>
        <p:txBody>
          <a:bodyPr wrap="none">
            <a:spAutoFit/>
          </a:bodyPr>
          <a:lstStyle/>
          <a:p>
            <a:r>
              <a:rPr lang="fr-FR" sz="3000" dirty="0">
                <a:latin typeface="Verdana" panose="020B0604030504040204" pitchFamily="34" charset="0"/>
                <a:ea typeface="Verdana" panose="020B0604030504040204" pitchFamily="34" charset="0"/>
                <a:cs typeface="Verdana" panose="020B0604030504040204" pitchFamily="34" charset="0"/>
              </a:rPr>
              <a:t>Phase </a:t>
            </a:r>
            <a:r>
              <a:rPr lang="fr-FR" sz="3000" dirty="0" smtClean="0">
                <a:latin typeface="Verdana" panose="020B0604030504040204" pitchFamily="34" charset="0"/>
                <a:ea typeface="Verdana" panose="020B0604030504040204" pitchFamily="34" charset="0"/>
                <a:cs typeface="Verdana" panose="020B0604030504040204" pitchFamily="34" charset="0"/>
              </a:rPr>
              <a:t>Auto Evaluation</a:t>
            </a:r>
            <a:endParaRPr lang="fr-FR" sz="3000" dirty="0">
              <a:latin typeface="Verdana" panose="020B0604030504040204" pitchFamily="34" charset="0"/>
              <a:ea typeface="Verdana" panose="020B0604030504040204" pitchFamily="34" charset="0"/>
              <a:cs typeface="Verdana" panose="020B0604030504040204" pitchFamily="34" charset="0"/>
            </a:endParaRPr>
          </a:p>
        </p:txBody>
      </p:sp>
    </p:spTree>
    <p:extLst>
      <p:ext uri="{BB962C8B-B14F-4D97-AF65-F5344CB8AC3E}">
        <p14:creationId xmlns="" xmlns:p14="http://schemas.microsoft.com/office/powerpoint/2010/main" val="395618397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 xmlns:p14="http://schemas.microsoft.com/office/powerpoint/2010/main" val="1446000515"/>
              </p:ext>
            </p:extLst>
          </p:nvPr>
        </p:nvGraphicFramePr>
        <p:xfrm>
          <a:off x="337457" y="1262743"/>
          <a:ext cx="11201401" cy="5475515"/>
        </p:xfrm>
        <a:graphic>
          <a:graphicData uri="http://schemas.openxmlformats.org/drawingml/2006/table">
            <a:tbl>
              <a:tblPr firstRow="1" firstCol="1" bandRow="1">
                <a:tableStyleId>{5C22544A-7EE6-4342-B048-85BDC9FD1C3A}</a:tableStyleId>
              </a:tblPr>
              <a:tblGrid>
                <a:gridCol w="5246914"/>
                <a:gridCol w="1937657"/>
                <a:gridCol w="1445850"/>
                <a:gridCol w="2570980"/>
              </a:tblGrid>
              <a:tr h="489857">
                <a:tc>
                  <a:txBody>
                    <a:bodyPr/>
                    <a:lstStyle/>
                    <a:p>
                      <a:pPr marL="0" marR="0" algn="ctr">
                        <a:lnSpc>
                          <a:spcPct val="115000"/>
                        </a:lnSpc>
                        <a:spcBef>
                          <a:spcPts val="0"/>
                        </a:spcBef>
                        <a:spcAft>
                          <a:spcPts val="0"/>
                        </a:spcAft>
                      </a:pPr>
                      <a:r>
                        <a:rPr lang="fr-FR" sz="2200" b="1" dirty="0" smtClean="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Activités </a:t>
                      </a:r>
                      <a:r>
                        <a:rPr lang="fr-FR" sz="2200" b="1"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d’évaluation</a:t>
                      </a:r>
                      <a:endParaRPr lang="en-US" sz="2200" b="1"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34054" marR="3405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15000"/>
                        </a:lnSpc>
                        <a:spcBef>
                          <a:spcPts val="0"/>
                        </a:spcBef>
                        <a:spcAft>
                          <a:spcPts val="0"/>
                        </a:spcAft>
                      </a:pPr>
                      <a:r>
                        <a:rPr lang="fr-FR" sz="2200" b="1"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Période</a:t>
                      </a:r>
                      <a:endParaRPr lang="en-US" sz="2200" b="1"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34054" marR="3405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15000"/>
                        </a:lnSpc>
                        <a:spcBef>
                          <a:spcPts val="0"/>
                        </a:spcBef>
                        <a:spcAft>
                          <a:spcPts val="0"/>
                        </a:spcAft>
                      </a:pPr>
                      <a:r>
                        <a:rPr lang="fr-FR" sz="2200" b="1"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Lieu</a:t>
                      </a:r>
                      <a:endParaRPr lang="en-US" sz="2200" b="1"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34054" marR="3405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15000"/>
                        </a:lnSpc>
                        <a:spcBef>
                          <a:spcPts val="0"/>
                        </a:spcBef>
                        <a:spcAft>
                          <a:spcPts val="0"/>
                        </a:spcAft>
                      </a:pPr>
                      <a:r>
                        <a:rPr lang="fr-FR" sz="2200" b="1"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Responsable</a:t>
                      </a:r>
                      <a:endParaRPr lang="en-US" sz="2200" b="1"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34054" marR="3405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1219200">
                <a:tc>
                  <a:txBody>
                    <a:bodyPr/>
                    <a:lstStyle/>
                    <a:p>
                      <a:pPr marL="0" marR="0">
                        <a:lnSpc>
                          <a:spcPct val="115000"/>
                        </a:lnSpc>
                        <a:spcBef>
                          <a:spcPts val="0"/>
                        </a:spcBef>
                        <a:spcAft>
                          <a:spcPts val="0"/>
                        </a:spcAft>
                      </a:pPr>
                      <a:r>
                        <a:rPr lang="fr-FR" sz="2200" b="0" kern="120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Arrivée de l’équipe et visite de courtoisie au WR WCO Mali, MSHP et PFN-RSI</a:t>
                      </a:r>
                      <a:endParaRPr lang="en-US" sz="2200" b="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15000"/>
                        </a:lnSpc>
                        <a:spcBef>
                          <a:spcPts val="0"/>
                        </a:spcBef>
                        <a:spcAft>
                          <a:spcPts val="0"/>
                        </a:spcAft>
                      </a:pPr>
                      <a:r>
                        <a:rPr lang="fr-FR" sz="2200" b="0" kern="120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26 juin 2017</a:t>
                      </a:r>
                      <a:endParaRPr lang="en-US" sz="2200" b="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15000"/>
                        </a:lnSpc>
                        <a:spcBef>
                          <a:spcPts val="0"/>
                        </a:spcBef>
                        <a:spcAft>
                          <a:spcPts val="0"/>
                        </a:spcAft>
                      </a:pPr>
                      <a:r>
                        <a:rPr lang="fr-FR" sz="2200" b="0" kern="120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 </a:t>
                      </a:r>
                      <a:endParaRPr lang="en-US" sz="2200" b="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15000"/>
                        </a:lnSpc>
                        <a:spcBef>
                          <a:spcPts val="0"/>
                        </a:spcBef>
                        <a:spcAft>
                          <a:spcPts val="0"/>
                        </a:spcAft>
                      </a:pPr>
                      <a:r>
                        <a:rPr lang="fr-FR" sz="2200" b="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Equipe technique d’ Afro, DPC et HSE</a:t>
                      </a:r>
                      <a:endParaRPr lang="en-US" sz="2200" b="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827314">
                <a:tc>
                  <a:txBody>
                    <a:bodyPr/>
                    <a:lstStyle/>
                    <a:p>
                      <a:pPr marL="0" marR="0">
                        <a:lnSpc>
                          <a:spcPct val="115000"/>
                        </a:lnSpc>
                        <a:spcBef>
                          <a:spcPts val="0"/>
                        </a:spcBef>
                        <a:spcAft>
                          <a:spcPts val="0"/>
                        </a:spcAft>
                      </a:pPr>
                      <a:r>
                        <a:rPr lang="fr-FR" sz="2200" b="0" kern="120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Réunion de préparation de l’atelier de l’évaluation </a:t>
                      </a:r>
                      <a:r>
                        <a:rPr lang="fr-FR" sz="2200" b="0" kern="1200" dirty="0" smtClean="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externe </a:t>
                      </a:r>
                      <a:r>
                        <a:rPr lang="fr-FR" sz="2200" b="0" kern="120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conjointe </a:t>
                      </a:r>
                      <a:endParaRPr lang="en-US" sz="2200" b="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15000"/>
                        </a:lnSpc>
                        <a:spcBef>
                          <a:spcPts val="0"/>
                        </a:spcBef>
                        <a:spcAft>
                          <a:spcPts val="0"/>
                        </a:spcAft>
                      </a:pPr>
                      <a:r>
                        <a:rPr lang="fr-FR" sz="2200" b="0" kern="1200" dirty="0" smtClean="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27 </a:t>
                      </a:r>
                      <a:r>
                        <a:rPr lang="fr-FR" sz="2200" b="0" kern="120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juin 2017</a:t>
                      </a:r>
                      <a:endParaRPr lang="en-US" sz="2200" b="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15000"/>
                        </a:lnSpc>
                        <a:spcBef>
                          <a:spcPts val="0"/>
                        </a:spcBef>
                        <a:spcAft>
                          <a:spcPts val="0"/>
                        </a:spcAft>
                      </a:pPr>
                      <a:r>
                        <a:rPr lang="fr-FR" sz="2200" b="0" kern="120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Ministère</a:t>
                      </a:r>
                      <a:endParaRPr lang="en-US" sz="2200" b="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15000"/>
                        </a:lnSpc>
                        <a:spcBef>
                          <a:spcPts val="0"/>
                        </a:spcBef>
                        <a:spcAft>
                          <a:spcPts val="0"/>
                        </a:spcAft>
                      </a:pPr>
                      <a:r>
                        <a:rPr lang="fr-FR" sz="2200" b="0" kern="120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Groupe technique</a:t>
                      </a:r>
                      <a:endParaRPr lang="en-US" sz="2200" b="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914832">
                <a:tc>
                  <a:txBody>
                    <a:bodyPr/>
                    <a:lstStyle/>
                    <a:p>
                      <a:pPr marL="0" marR="0">
                        <a:lnSpc>
                          <a:spcPct val="115000"/>
                        </a:lnSpc>
                        <a:spcBef>
                          <a:spcPts val="0"/>
                        </a:spcBef>
                        <a:spcAft>
                          <a:spcPts val="0"/>
                        </a:spcAft>
                      </a:pPr>
                      <a:r>
                        <a:rPr lang="fr-FR" sz="2200" b="0" kern="1200" dirty="0" smtClean="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Atelier </a:t>
                      </a:r>
                      <a:r>
                        <a:rPr lang="fr-FR" sz="2200" b="0" kern="120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de l’évaluation externe conjointe </a:t>
                      </a:r>
                      <a:endParaRPr lang="en-US" sz="2200" b="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15000"/>
                        </a:lnSpc>
                        <a:spcBef>
                          <a:spcPts val="0"/>
                        </a:spcBef>
                        <a:spcAft>
                          <a:spcPts val="0"/>
                        </a:spcAft>
                      </a:pPr>
                      <a:r>
                        <a:rPr lang="fr-FR" sz="2200" b="0" kern="1200" dirty="0" smtClean="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27 - </a:t>
                      </a:r>
                      <a:r>
                        <a:rPr lang="fr-FR" sz="2200" b="0" kern="120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28 juin </a:t>
                      </a:r>
                      <a:r>
                        <a:rPr lang="fr-FR" sz="2200" b="0" kern="1200" dirty="0" smtClean="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2017</a:t>
                      </a:r>
                      <a:endParaRPr lang="en-US" sz="2200" b="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15000"/>
                        </a:lnSpc>
                        <a:spcBef>
                          <a:spcPts val="0"/>
                        </a:spcBef>
                        <a:spcAft>
                          <a:spcPts val="0"/>
                        </a:spcAft>
                      </a:pPr>
                      <a:r>
                        <a:rPr lang="fr-FR" sz="2200" b="0" kern="120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 </a:t>
                      </a:r>
                      <a:endParaRPr lang="en-US" sz="2200" b="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15000"/>
                        </a:lnSpc>
                        <a:spcBef>
                          <a:spcPts val="0"/>
                        </a:spcBef>
                        <a:spcAft>
                          <a:spcPts val="0"/>
                        </a:spcAft>
                      </a:pPr>
                      <a:r>
                        <a:rPr lang="fr-FR" sz="2200" b="0" kern="120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Equipe Internationale</a:t>
                      </a:r>
                      <a:endParaRPr lang="en-US" sz="2200" b="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805111">
                <a:tc>
                  <a:txBody>
                    <a:bodyPr/>
                    <a:lstStyle/>
                    <a:p>
                      <a:pPr marL="0" marR="0">
                        <a:lnSpc>
                          <a:spcPct val="115000"/>
                        </a:lnSpc>
                        <a:spcBef>
                          <a:spcPts val="0"/>
                        </a:spcBef>
                        <a:spcAft>
                          <a:spcPts val="0"/>
                        </a:spcAft>
                      </a:pPr>
                      <a:r>
                        <a:rPr lang="fr-FR" sz="2200" b="0" kern="1200" dirty="0" smtClean="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Finalisation </a:t>
                      </a:r>
                      <a:r>
                        <a:rPr lang="fr-FR" sz="2200" b="0" kern="120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du rapport </a:t>
                      </a:r>
                      <a:r>
                        <a:rPr lang="fr-FR" sz="2200" b="0" kern="1200" dirty="0" smtClean="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et </a:t>
                      </a:r>
                      <a:r>
                        <a:rPr lang="fr-FR" sz="2200" b="0" kern="120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transmission au Ministère </a:t>
                      </a:r>
                      <a:endParaRPr lang="en-US" sz="2200" b="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15000"/>
                        </a:lnSpc>
                        <a:spcBef>
                          <a:spcPts val="0"/>
                        </a:spcBef>
                        <a:spcAft>
                          <a:spcPts val="0"/>
                        </a:spcAft>
                      </a:pPr>
                      <a:r>
                        <a:rPr lang="fr-FR" sz="2200" b="0" kern="1200" dirty="0" smtClean="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mi-juillet</a:t>
                      </a:r>
                      <a:endParaRPr lang="en-US" sz="2200" b="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15000"/>
                        </a:lnSpc>
                        <a:spcBef>
                          <a:spcPts val="0"/>
                        </a:spcBef>
                        <a:spcAft>
                          <a:spcPts val="0"/>
                        </a:spcAft>
                      </a:pPr>
                      <a:r>
                        <a:rPr lang="fr-FR" sz="2200" b="0" kern="120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 </a:t>
                      </a:r>
                      <a:r>
                        <a:rPr lang="fr-FR" sz="2200" b="0" kern="1200" dirty="0" smtClean="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AFRO</a:t>
                      </a:r>
                      <a:endParaRPr lang="en-US" sz="2200" b="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15000"/>
                        </a:lnSpc>
                        <a:spcBef>
                          <a:spcPts val="0"/>
                        </a:spcBef>
                        <a:spcAft>
                          <a:spcPts val="0"/>
                        </a:spcAft>
                      </a:pPr>
                      <a:r>
                        <a:rPr lang="fr-FR" sz="2200" b="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Equipe technique </a:t>
                      </a:r>
                      <a:endParaRPr lang="fr-FR" sz="2200" b="0" dirty="0" smtClean="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p>
                      <a:pPr marL="0" marR="0">
                        <a:lnSpc>
                          <a:spcPct val="115000"/>
                        </a:lnSpc>
                        <a:spcBef>
                          <a:spcPts val="0"/>
                        </a:spcBef>
                        <a:spcAft>
                          <a:spcPts val="0"/>
                        </a:spcAft>
                      </a:pPr>
                      <a:r>
                        <a:rPr lang="fr-FR" sz="2200" b="0" dirty="0" smtClean="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d</a:t>
                      </a:r>
                      <a:r>
                        <a:rPr lang="fr-FR" sz="2200" b="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 </a:t>
                      </a:r>
                      <a:r>
                        <a:rPr lang="fr-FR" sz="2200" b="0" dirty="0" smtClean="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AFRO</a:t>
                      </a:r>
                      <a:endParaRPr lang="en-US" sz="2200" b="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1219201">
                <a:tc>
                  <a:txBody>
                    <a:bodyPr/>
                    <a:lstStyle/>
                    <a:p>
                      <a:pPr marL="0" marR="0">
                        <a:lnSpc>
                          <a:spcPct val="115000"/>
                        </a:lnSpc>
                        <a:spcBef>
                          <a:spcPts val="0"/>
                        </a:spcBef>
                        <a:spcAft>
                          <a:spcPts val="0"/>
                        </a:spcAft>
                      </a:pPr>
                      <a:r>
                        <a:rPr lang="fr-FR" sz="2200" b="0" kern="1200" dirty="0" smtClean="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Adoption </a:t>
                      </a:r>
                      <a:r>
                        <a:rPr lang="fr-FR" sz="2200" b="0" kern="120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par le Ministère </a:t>
                      </a:r>
                      <a:r>
                        <a:rPr lang="fr-FR" sz="2200" b="0" kern="1200" dirty="0" smtClean="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et </a:t>
                      </a:r>
                      <a:r>
                        <a:rPr lang="fr-FR" sz="2200" b="0" kern="120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partage avec </a:t>
                      </a:r>
                      <a:r>
                        <a:rPr lang="fr-FR" sz="2200" b="0" kern="1200" dirty="0" smtClean="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AFRO </a:t>
                      </a:r>
                      <a:r>
                        <a:rPr lang="fr-FR" sz="2200" b="0" kern="120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et </a:t>
                      </a:r>
                      <a:r>
                        <a:rPr lang="fr-FR" sz="2200" b="0" kern="1200" dirty="0" smtClean="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diffusion </a:t>
                      </a:r>
                      <a:r>
                        <a:rPr lang="fr-FR" sz="2200" b="0" kern="120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du rapport final auprès des parties prenantes </a:t>
                      </a:r>
                      <a:endParaRPr lang="en-US" sz="2200" b="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15000"/>
                        </a:lnSpc>
                        <a:spcBef>
                          <a:spcPts val="0"/>
                        </a:spcBef>
                        <a:spcAft>
                          <a:spcPts val="0"/>
                        </a:spcAft>
                      </a:pPr>
                      <a:r>
                        <a:rPr lang="fr-FR" sz="2200" b="0" kern="1200" dirty="0" smtClean="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20 - </a:t>
                      </a:r>
                      <a:r>
                        <a:rPr lang="fr-FR" sz="2200" b="0" kern="120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30 juillet </a:t>
                      </a:r>
                      <a:r>
                        <a:rPr lang="fr-FR" sz="2200" b="0" kern="1200" dirty="0" smtClean="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2017</a:t>
                      </a:r>
                      <a:endParaRPr lang="en-US" sz="2200" b="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15000"/>
                        </a:lnSpc>
                        <a:spcBef>
                          <a:spcPts val="0"/>
                        </a:spcBef>
                        <a:spcAft>
                          <a:spcPts val="0"/>
                        </a:spcAft>
                      </a:pPr>
                      <a:r>
                        <a:rPr lang="fr-FR" sz="2200" b="0" kern="120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 </a:t>
                      </a:r>
                      <a:endParaRPr lang="en-US" sz="2200" b="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15000"/>
                        </a:lnSpc>
                        <a:spcBef>
                          <a:spcPts val="0"/>
                        </a:spcBef>
                        <a:spcAft>
                          <a:spcPts val="0"/>
                        </a:spcAft>
                      </a:pPr>
                      <a:r>
                        <a:rPr lang="fr-FR" sz="2200" b="0" kern="120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MSHP</a:t>
                      </a:r>
                      <a:endParaRPr lang="en-US" sz="2200" b="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bl>
          </a:graphicData>
        </a:graphic>
      </p:graphicFrame>
      <p:sp>
        <p:nvSpPr>
          <p:cNvPr id="3" name="Rectangle 2"/>
          <p:cNvSpPr/>
          <p:nvPr/>
        </p:nvSpPr>
        <p:spPr>
          <a:xfrm>
            <a:off x="-439730" y="117317"/>
            <a:ext cx="12536125" cy="1862048"/>
          </a:xfrm>
          <a:prstGeom prst="rect">
            <a:avLst/>
          </a:prstGeom>
        </p:spPr>
        <p:txBody>
          <a:bodyPr wrap="none">
            <a:spAutoFit/>
          </a:bodyPr>
          <a:lstStyle/>
          <a:p>
            <a:pPr algn="ctr">
              <a:lnSpc>
                <a:spcPct val="115000"/>
              </a:lnSpc>
            </a:pPr>
            <a:r>
              <a:rPr lang="fr-FR" sz="3600" dirty="0">
                <a:solidFill>
                  <a:sysClr val="windowText" lastClr="000000"/>
                </a:solidFill>
                <a:latin typeface="Verdana" panose="020B0604030504040204" pitchFamily="34" charset="0"/>
                <a:ea typeface="Verdana" panose="020B0604030504040204" pitchFamily="34" charset="0"/>
                <a:cs typeface="Verdana" panose="020B0604030504040204" pitchFamily="34" charset="0"/>
              </a:rPr>
              <a:t>Phase d’Evaluation Externe </a:t>
            </a:r>
            <a:r>
              <a:rPr lang="fr-FR" sz="3600" dirty="0" smtClean="0">
                <a:solidFill>
                  <a:sysClr val="windowText" lastClr="000000"/>
                </a:solidFill>
                <a:latin typeface="Verdana" panose="020B0604030504040204" pitchFamily="34" charset="0"/>
                <a:ea typeface="Verdana" panose="020B0604030504040204" pitchFamily="34" charset="0"/>
                <a:cs typeface="Verdana" panose="020B0604030504040204" pitchFamily="34" charset="0"/>
              </a:rPr>
              <a:t>conjointe </a:t>
            </a:r>
          </a:p>
          <a:p>
            <a:pPr algn="ctr">
              <a:lnSpc>
                <a:spcPct val="115000"/>
              </a:lnSpc>
            </a:pPr>
            <a:r>
              <a:rPr lang="fr-FR" sz="2600" dirty="0" smtClean="0">
                <a:solidFill>
                  <a:sysClr val="windowText" lastClr="000000"/>
                </a:solidFill>
                <a:latin typeface="Verdana" panose="020B0604030504040204" pitchFamily="34" charset="0"/>
                <a:ea typeface="Verdana" panose="020B0604030504040204" pitchFamily="34" charset="0"/>
                <a:cs typeface="Verdana" panose="020B0604030504040204" pitchFamily="34" charset="0"/>
              </a:rPr>
              <a:t>(</a:t>
            </a:r>
            <a:r>
              <a:rPr lang="fr-FR" sz="2600" dirty="0">
                <a:solidFill>
                  <a:sysClr val="windowText" lastClr="000000"/>
                </a:solidFill>
                <a:latin typeface="Verdana" panose="020B0604030504040204" pitchFamily="34" charset="0"/>
                <a:ea typeface="Verdana" panose="020B0604030504040204" pitchFamily="34" charset="0"/>
                <a:cs typeface="Verdana" panose="020B0604030504040204" pitchFamily="34" charset="0"/>
              </a:rPr>
              <a:t>Prévoir </a:t>
            </a:r>
            <a:r>
              <a:rPr lang="fr-FR" sz="2600" dirty="0" smtClean="0">
                <a:solidFill>
                  <a:sysClr val="windowText" lastClr="000000"/>
                </a:solidFill>
                <a:latin typeface="Verdana" panose="020B0604030504040204" pitchFamily="34" charset="0"/>
                <a:ea typeface="Verdana" panose="020B0604030504040204" pitchFamily="34" charset="0"/>
                <a:cs typeface="Verdana" panose="020B0604030504040204" pitchFamily="34" charset="0"/>
              </a:rPr>
              <a:t>minimum 3 </a:t>
            </a:r>
            <a:r>
              <a:rPr lang="fr-FR" sz="2600" dirty="0">
                <a:solidFill>
                  <a:sysClr val="windowText" lastClr="000000"/>
                </a:solidFill>
                <a:latin typeface="Verdana" panose="020B0604030504040204" pitchFamily="34" charset="0"/>
                <a:ea typeface="Verdana" panose="020B0604030504040204" pitchFamily="34" charset="0"/>
                <a:cs typeface="Verdana" panose="020B0604030504040204" pitchFamily="34" charset="0"/>
              </a:rPr>
              <a:t>à 4 </a:t>
            </a:r>
            <a:r>
              <a:rPr lang="fr-FR" sz="2600" dirty="0" smtClean="0">
                <a:solidFill>
                  <a:sysClr val="windowText" lastClr="000000"/>
                </a:solidFill>
                <a:latin typeface="Verdana" panose="020B0604030504040204" pitchFamily="34" charset="0"/>
                <a:ea typeface="Verdana" panose="020B0604030504040204" pitchFamily="34" charset="0"/>
                <a:cs typeface="Verdana" panose="020B0604030504040204" pitchFamily="34" charset="0"/>
              </a:rPr>
              <a:t>Semaines après </a:t>
            </a:r>
            <a:r>
              <a:rPr lang="fr-FR" sz="2600" dirty="0">
                <a:solidFill>
                  <a:sysClr val="windowText" lastClr="000000"/>
                </a:solidFill>
                <a:latin typeface="Verdana" panose="020B0604030504040204" pitchFamily="34" charset="0"/>
                <a:ea typeface="Verdana" panose="020B0604030504040204" pitchFamily="34" charset="0"/>
                <a:cs typeface="Verdana" panose="020B0604030504040204" pitchFamily="34" charset="0"/>
              </a:rPr>
              <a:t>la transmission du </a:t>
            </a:r>
            <a:r>
              <a:rPr lang="fr-FR" sz="2600" dirty="0" smtClean="0">
                <a:solidFill>
                  <a:sysClr val="windowText" lastClr="000000"/>
                </a:solidFill>
                <a:latin typeface="Verdana" panose="020B0604030504040204" pitchFamily="34" charset="0"/>
                <a:ea typeface="Verdana" panose="020B0604030504040204" pitchFamily="34" charset="0"/>
                <a:cs typeface="Verdana" panose="020B0604030504040204" pitchFamily="34" charset="0"/>
              </a:rPr>
              <a:t>rapport)</a:t>
            </a:r>
            <a:endParaRPr lang="en-US" sz="2600" dirty="0">
              <a:solidFill>
                <a:sysClr val="windowText" lastClr="000000"/>
              </a:solidFill>
              <a:latin typeface="Verdana" panose="020B0604030504040204" pitchFamily="34" charset="0"/>
              <a:ea typeface="Verdana" panose="020B0604030504040204" pitchFamily="34" charset="0"/>
              <a:cs typeface="Verdana" panose="020B0604030504040204" pitchFamily="34" charset="0"/>
            </a:endParaRPr>
          </a:p>
          <a:p>
            <a:pPr>
              <a:lnSpc>
                <a:spcPct val="115000"/>
              </a:lnSpc>
            </a:pPr>
            <a:endParaRPr lang="en-US" sz="3600" dirty="0">
              <a:solidFill>
                <a:sysClr val="windowText" lastClr="000000"/>
              </a:solidFill>
              <a:latin typeface="Verdana" panose="020B0604030504040204" pitchFamily="34" charset="0"/>
              <a:ea typeface="Verdana" panose="020B0604030504040204" pitchFamily="34" charset="0"/>
              <a:cs typeface="Verdana" panose="020B0604030504040204" pitchFamily="34" charset="0"/>
            </a:endParaRPr>
          </a:p>
        </p:txBody>
      </p:sp>
    </p:spTree>
    <p:extLst>
      <p:ext uri="{BB962C8B-B14F-4D97-AF65-F5344CB8AC3E}">
        <p14:creationId xmlns="" xmlns:p14="http://schemas.microsoft.com/office/powerpoint/2010/main" val="293723242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787191" y="1252249"/>
            <a:ext cx="6922088" cy="769441"/>
          </a:xfrm>
          <a:prstGeom prst="rect">
            <a:avLst/>
          </a:prstGeom>
        </p:spPr>
        <p:txBody>
          <a:bodyPr wrap="none">
            <a:spAutoFit/>
          </a:bodyPr>
          <a:lstStyle/>
          <a:p>
            <a:r>
              <a:rPr lang="fr-FR" sz="4400" dirty="0">
                <a:latin typeface="Verdana" panose="020B0604030504040204" pitchFamily="34" charset="0"/>
                <a:ea typeface="Verdana" panose="020B0604030504040204" pitchFamily="34" charset="0"/>
                <a:cs typeface="Verdana" panose="020B0604030504040204" pitchFamily="34" charset="0"/>
              </a:rPr>
              <a:t>Discussion et </a:t>
            </a:r>
            <a:r>
              <a:rPr lang="fr-FR" sz="4400" dirty="0" smtClean="0">
                <a:latin typeface="Verdana" panose="020B0604030504040204" pitchFamily="34" charset="0"/>
                <a:ea typeface="Verdana" panose="020B0604030504040204" pitchFamily="34" charset="0"/>
                <a:cs typeface="Verdana" panose="020B0604030504040204" pitchFamily="34" charset="0"/>
              </a:rPr>
              <a:t>Questions</a:t>
            </a:r>
            <a:endParaRPr lang="fr-FR" sz="4400" dirty="0">
              <a:latin typeface="Verdana" panose="020B0604030504040204" pitchFamily="34" charset="0"/>
              <a:ea typeface="Verdana" panose="020B0604030504040204" pitchFamily="34" charset="0"/>
              <a:cs typeface="Verdana" panose="020B0604030504040204" pitchFamily="34" charset="0"/>
            </a:endParaRPr>
          </a:p>
        </p:txBody>
      </p:sp>
    </p:spTree>
    <p:extLst>
      <p:ext uri="{BB962C8B-B14F-4D97-AF65-F5344CB8AC3E}">
        <p14:creationId xmlns="" xmlns:p14="http://schemas.microsoft.com/office/powerpoint/2010/main" val="60157341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034142" y="816428"/>
            <a:ext cx="10635343" cy="4401205"/>
          </a:xfrm>
          <a:prstGeom prst="rect">
            <a:avLst/>
          </a:prstGeom>
        </p:spPr>
        <p:txBody>
          <a:bodyPr wrap="square">
            <a:spAutoFit/>
          </a:bodyPr>
          <a:lstStyle/>
          <a:p>
            <a:pPr algn="ctr"/>
            <a:r>
              <a:rPr lang="fr-FR" sz="4800" dirty="0" smtClean="0">
                <a:solidFill>
                  <a:srgbClr val="222222"/>
                </a:solidFill>
                <a:latin typeface="Verdana" panose="020B0604030504040204" pitchFamily="34" charset="0"/>
                <a:ea typeface="Verdana" panose="020B0604030504040204" pitchFamily="34" charset="0"/>
                <a:cs typeface="Verdana" panose="020B0604030504040204" pitchFamily="34" charset="0"/>
              </a:rPr>
              <a:t>Vue </a:t>
            </a:r>
            <a:r>
              <a:rPr lang="fr-FR" sz="4800" dirty="0">
                <a:solidFill>
                  <a:srgbClr val="222222"/>
                </a:solidFill>
                <a:latin typeface="Verdana" panose="020B0604030504040204" pitchFamily="34" charset="0"/>
                <a:ea typeface="Verdana" panose="020B0604030504040204" pitchFamily="34" charset="0"/>
                <a:cs typeface="Verdana" panose="020B0604030504040204" pitchFamily="34" charset="0"/>
              </a:rPr>
              <a:t>d’ensemble du processus </a:t>
            </a:r>
            <a:r>
              <a:rPr lang="fr-FR" sz="4800" dirty="0" smtClean="0">
                <a:solidFill>
                  <a:srgbClr val="222222"/>
                </a:solidFill>
                <a:latin typeface="Verdana" panose="020B0604030504040204" pitchFamily="34" charset="0"/>
                <a:ea typeface="Verdana" panose="020B0604030504040204" pitchFamily="34" charset="0"/>
                <a:cs typeface="Verdana" panose="020B0604030504040204" pitchFamily="34" charset="0"/>
              </a:rPr>
              <a:t>d’</a:t>
            </a:r>
            <a:r>
              <a:rPr lang="fr-FR" sz="4800" dirty="0" smtClean="0">
                <a:latin typeface="Verdana" panose="020B0604030504040204" pitchFamily="34" charset="0"/>
                <a:ea typeface="Verdana" panose="020B0604030504040204" pitchFamily="34" charset="0"/>
                <a:cs typeface="Verdana" panose="020B0604030504040204" pitchFamily="34" charset="0"/>
              </a:rPr>
              <a:t>é</a:t>
            </a:r>
            <a:r>
              <a:rPr lang="fr-FR" sz="4800" dirty="0" smtClean="0">
                <a:solidFill>
                  <a:srgbClr val="222222"/>
                </a:solidFill>
                <a:latin typeface="Verdana" panose="020B0604030504040204" pitchFamily="34" charset="0"/>
                <a:ea typeface="Verdana" panose="020B0604030504040204" pitchFamily="34" charset="0"/>
                <a:cs typeface="Verdana" panose="020B0604030504040204" pitchFamily="34" charset="0"/>
              </a:rPr>
              <a:t>valuation interne </a:t>
            </a:r>
          </a:p>
          <a:p>
            <a:pPr algn="ctr"/>
            <a:endParaRPr lang="fr-FR" sz="2000" dirty="0">
              <a:solidFill>
                <a:srgbClr val="222222"/>
              </a:solidFill>
              <a:latin typeface="Verdana" panose="020B0604030504040204" pitchFamily="34" charset="0"/>
              <a:ea typeface="Verdana" panose="020B0604030504040204" pitchFamily="34" charset="0"/>
              <a:cs typeface="Verdana" panose="020B0604030504040204" pitchFamily="34" charset="0"/>
            </a:endParaRPr>
          </a:p>
          <a:p>
            <a:pPr algn="ctr"/>
            <a:r>
              <a:rPr lang="fr-FR" sz="4800" dirty="0" smtClean="0">
                <a:solidFill>
                  <a:srgbClr val="222222"/>
                </a:solidFill>
                <a:latin typeface="Verdana" panose="020B0604030504040204" pitchFamily="34" charset="0"/>
                <a:ea typeface="Verdana" panose="020B0604030504040204" pitchFamily="34" charset="0"/>
                <a:cs typeface="Verdana" panose="020B0604030504040204" pitchFamily="34" charset="0"/>
              </a:rPr>
              <a:t>et</a:t>
            </a:r>
          </a:p>
          <a:p>
            <a:pPr algn="ctr"/>
            <a:endParaRPr lang="fr-FR" sz="2000" dirty="0">
              <a:solidFill>
                <a:srgbClr val="222222"/>
              </a:solidFill>
              <a:latin typeface="Verdana" panose="020B0604030504040204" pitchFamily="34" charset="0"/>
              <a:ea typeface="Verdana" panose="020B0604030504040204" pitchFamily="34" charset="0"/>
              <a:cs typeface="Verdana" panose="020B0604030504040204" pitchFamily="34" charset="0"/>
            </a:endParaRPr>
          </a:p>
          <a:p>
            <a:pPr algn="ctr"/>
            <a:r>
              <a:rPr lang="fr-FR" sz="4800" dirty="0">
                <a:solidFill>
                  <a:srgbClr val="222222"/>
                </a:solidFill>
                <a:latin typeface="Verdana" panose="020B0604030504040204" pitchFamily="34" charset="0"/>
                <a:ea typeface="Verdana" panose="020B0604030504040204" pitchFamily="34" charset="0"/>
                <a:cs typeface="Verdana" panose="020B0604030504040204" pitchFamily="34" charset="0"/>
              </a:rPr>
              <a:t>Approche propose pour </a:t>
            </a:r>
            <a:r>
              <a:rPr lang="fr-FR" sz="4800" dirty="0" smtClean="0">
                <a:solidFill>
                  <a:srgbClr val="222222"/>
                </a:solidFill>
                <a:latin typeface="Verdana" panose="020B0604030504040204" pitchFamily="34" charset="0"/>
                <a:ea typeface="Verdana" panose="020B0604030504040204" pitchFamily="34" charset="0"/>
                <a:cs typeface="Verdana" panose="020B0604030504040204" pitchFamily="34" charset="0"/>
              </a:rPr>
              <a:t>le mise </a:t>
            </a:r>
            <a:r>
              <a:rPr lang="fr-FR" sz="4800" dirty="0">
                <a:solidFill>
                  <a:srgbClr val="222222"/>
                </a:solidFill>
                <a:latin typeface="Verdana" panose="020B0604030504040204" pitchFamily="34" charset="0"/>
                <a:ea typeface="Verdana" panose="020B0604030504040204" pitchFamily="34" charset="0"/>
                <a:cs typeface="Verdana" panose="020B0604030504040204" pitchFamily="34" charset="0"/>
              </a:rPr>
              <a:t>en œuvre </a:t>
            </a:r>
            <a:r>
              <a:rPr lang="fr-FR" sz="4800" dirty="0" smtClean="0">
                <a:solidFill>
                  <a:srgbClr val="222222"/>
                </a:solidFill>
                <a:latin typeface="Verdana" panose="020B0604030504040204" pitchFamily="34" charset="0"/>
                <a:ea typeface="Verdana" panose="020B0604030504040204" pitchFamily="34" charset="0"/>
                <a:cs typeface="Verdana" panose="020B0604030504040204" pitchFamily="34" charset="0"/>
              </a:rPr>
              <a:t>en Mali</a:t>
            </a:r>
            <a:endParaRPr lang="fr-FR" sz="4800" dirty="0">
              <a:solidFill>
                <a:srgbClr val="222222"/>
              </a:solidFill>
              <a:latin typeface="Verdana" panose="020B0604030504040204" pitchFamily="34" charset="0"/>
              <a:ea typeface="Verdana" panose="020B0604030504040204" pitchFamily="34" charset="0"/>
              <a:cs typeface="Verdana" panose="020B0604030504040204" pitchFamily="34" charset="0"/>
            </a:endParaRPr>
          </a:p>
        </p:txBody>
      </p:sp>
    </p:spTree>
    <p:extLst>
      <p:ext uri="{BB962C8B-B14F-4D97-AF65-F5344CB8AC3E}">
        <p14:creationId xmlns="" xmlns:p14="http://schemas.microsoft.com/office/powerpoint/2010/main" val="94261597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61043" y="152401"/>
            <a:ext cx="11058071" cy="5878532"/>
          </a:xfrm>
          <a:prstGeom prst="rect">
            <a:avLst/>
          </a:prstGeom>
        </p:spPr>
        <p:txBody>
          <a:bodyPr wrap="square">
            <a:spAutoFit/>
          </a:bodyPr>
          <a:lstStyle/>
          <a:p>
            <a:pPr algn="ctr"/>
            <a:r>
              <a:rPr lang="fr-ML" sz="3600" dirty="0" smtClean="0">
                <a:effectLst/>
                <a:latin typeface="Verdana" panose="020B0604030504040204" pitchFamily="34" charset="0"/>
                <a:ea typeface="Verdana" panose="020B0604030504040204" pitchFamily="34" charset="0"/>
                <a:cs typeface="Verdana" panose="020B0604030504040204" pitchFamily="34" charset="0"/>
              </a:rPr>
              <a:t>Processus de l’Evaluation</a:t>
            </a:r>
          </a:p>
          <a:p>
            <a:pPr algn="ctr"/>
            <a:endParaRPr lang="fr-FR" sz="1200" b="0" i="0" u="none" strike="noStrike" baseline="0" dirty="0" smtClean="0">
              <a:latin typeface="Verdana" panose="020B0604030504040204" pitchFamily="34" charset="0"/>
              <a:ea typeface="Verdana" panose="020B0604030504040204" pitchFamily="34" charset="0"/>
              <a:cs typeface="Verdana" panose="020B0604030504040204" pitchFamily="34" charset="0"/>
            </a:endParaRPr>
          </a:p>
          <a:p>
            <a:pPr algn="ctr"/>
            <a:endParaRPr lang="fr-FR" sz="1200" b="0" i="0" u="none" strike="noStrike" baseline="0" dirty="0" smtClean="0">
              <a:latin typeface="Verdana" panose="020B0604030504040204" pitchFamily="34" charset="0"/>
              <a:ea typeface="Verdana" panose="020B0604030504040204" pitchFamily="34" charset="0"/>
              <a:cs typeface="Verdana" panose="020B0604030504040204" pitchFamily="34" charset="0"/>
            </a:endParaRPr>
          </a:p>
          <a:p>
            <a:pPr marL="457200" indent="-457200">
              <a:buFont typeface="Arial" panose="020B0604020202020204" pitchFamily="34" charset="0"/>
              <a:buChar char="•"/>
            </a:pPr>
            <a:r>
              <a:rPr lang="fr-FR" sz="2800" b="0" i="0" u="none" strike="noStrike" baseline="0" dirty="0" smtClean="0">
                <a:latin typeface="Verdana" panose="020B0604030504040204" pitchFamily="34" charset="0"/>
                <a:ea typeface="Verdana" panose="020B0604030504040204" pitchFamily="34" charset="0"/>
                <a:cs typeface="Verdana" panose="020B0604030504040204" pitchFamily="34" charset="0"/>
              </a:rPr>
              <a:t>L’évaluation interne est une enquête par un équipe multisectorielle utilisant les résultats de différentes évaluations pertinents et autres informations disponible pour</a:t>
            </a:r>
            <a:r>
              <a:rPr lang="fr-FR" sz="2800" b="0" i="0" u="none" strike="noStrike" dirty="0" smtClean="0">
                <a:latin typeface="Verdana" panose="020B0604030504040204" pitchFamily="34" charset="0"/>
                <a:ea typeface="Verdana" panose="020B0604030504040204" pitchFamily="34" charset="0"/>
                <a:cs typeface="Verdana" panose="020B0604030504040204" pitchFamily="34" charset="0"/>
              </a:rPr>
              <a:t> </a:t>
            </a:r>
            <a:r>
              <a:rPr lang="fr-FR" sz="2800" dirty="0" smtClean="0">
                <a:latin typeface="Verdana" panose="020B0604030504040204" pitchFamily="34" charset="0"/>
                <a:ea typeface="Verdana" panose="020B0604030504040204" pitchFamily="34" charset="0"/>
                <a:cs typeface="Verdana" panose="020B0604030504040204" pitchFamily="34" charset="0"/>
              </a:rPr>
              <a:t>l</a:t>
            </a:r>
            <a:r>
              <a:rPr lang="fr-FR" sz="2800" b="0" i="0" u="none" strike="noStrike" dirty="0" smtClean="0">
                <a:latin typeface="Verdana" panose="020B0604030504040204" pitchFamily="34" charset="0"/>
                <a:ea typeface="Verdana" panose="020B0604030504040204" pitchFamily="34" charset="0"/>
                <a:cs typeface="Verdana" panose="020B0604030504040204" pitchFamily="34" charset="0"/>
              </a:rPr>
              <a:t>es </a:t>
            </a:r>
            <a:r>
              <a:rPr lang="fr-FR" sz="2800" b="0" i="0" u="none" strike="noStrike" baseline="0" dirty="0" smtClean="0">
                <a:latin typeface="Verdana" panose="020B0604030504040204" pitchFamily="34" charset="0"/>
                <a:ea typeface="Verdana" panose="020B0604030504040204" pitchFamily="34" charset="0"/>
                <a:cs typeface="Verdana" panose="020B0604030504040204" pitchFamily="34" charset="0"/>
              </a:rPr>
              <a:t>indicateurs sur l’outil évaluation. </a:t>
            </a:r>
          </a:p>
          <a:p>
            <a:pPr marL="457200" indent="-457200">
              <a:buFont typeface="Arial" panose="020B0604020202020204" pitchFamily="34" charset="0"/>
              <a:buChar char="•"/>
            </a:pPr>
            <a:endParaRPr lang="fr-FR" sz="1200" dirty="0">
              <a:latin typeface="Verdana" panose="020B0604030504040204" pitchFamily="34" charset="0"/>
              <a:ea typeface="Verdana" panose="020B0604030504040204" pitchFamily="34" charset="0"/>
              <a:cs typeface="Verdana" panose="020B0604030504040204" pitchFamily="34" charset="0"/>
            </a:endParaRPr>
          </a:p>
          <a:p>
            <a:pPr marL="457200" indent="-457200">
              <a:buFont typeface="Arial" panose="020B0604020202020204" pitchFamily="34" charset="0"/>
              <a:buChar char="•"/>
            </a:pPr>
            <a:r>
              <a:rPr lang="fr-ML" sz="2800" dirty="0" smtClean="0">
                <a:latin typeface="Verdana" panose="020B0604030504040204" pitchFamily="34" charset="0"/>
                <a:ea typeface="Calibri" panose="020F0502020204030204" pitchFamily="34" charset="0"/>
                <a:cs typeface="Arial" panose="020B0604020202020204" pitchFamily="34" charset="0"/>
              </a:rPr>
              <a:t>Le </a:t>
            </a:r>
            <a:r>
              <a:rPr lang="fr-ML" sz="2800" dirty="0">
                <a:latin typeface="Verdana" panose="020B0604030504040204" pitchFamily="34" charset="0"/>
                <a:ea typeface="Calibri" panose="020F0502020204030204" pitchFamily="34" charset="0"/>
                <a:cs typeface="Arial" panose="020B0604020202020204" pitchFamily="34" charset="0"/>
              </a:rPr>
              <a:t>codification des indicateurs de </a:t>
            </a:r>
            <a:r>
              <a:rPr lang="fr-FR" sz="2800" dirty="0">
                <a:latin typeface="Verdana" panose="020B0604030504040204" pitchFamily="34" charset="0"/>
                <a:ea typeface="Verdana" panose="020B0604030504040204" pitchFamily="34" charset="0"/>
                <a:cs typeface="Verdana" panose="020B0604030504040204" pitchFamily="34" charset="0"/>
              </a:rPr>
              <a:t>l’outil </a:t>
            </a:r>
            <a:r>
              <a:rPr lang="fr-ML" sz="2800" dirty="0" smtClean="0">
                <a:latin typeface="Verdana" panose="020B0604030504040204" pitchFamily="34" charset="0"/>
                <a:ea typeface="Calibri" panose="020F0502020204030204" pitchFamily="34" charset="0"/>
                <a:cs typeface="Arial" panose="020B0604020202020204" pitchFamily="34" charset="0"/>
              </a:rPr>
              <a:t>permettront </a:t>
            </a:r>
            <a:r>
              <a:rPr lang="fr-ML" sz="2800" dirty="0">
                <a:latin typeface="Verdana" panose="020B0604030504040204" pitchFamily="34" charset="0"/>
                <a:ea typeface="Calibri" panose="020F0502020204030204" pitchFamily="34" charset="0"/>
                <a:cs typeface="Arial" panose="020B0604020202020204" pitchFamily="34" charset="0"/>
              </a:rPr>
              <a:t>l’évaluation des capacités du pays.</a:t>
            </a:r>
          </a:p>
          <a:p>
            <a:pPr marL="457200" indent="-457200">
              <a:buFont typeface="Arial" panose="020B0604020202020204" pitchFamily="34" charset="0"/>
              <a:buChar char="•"/>
            </a:pPr>
            <a:endParaRPr lang="fr-FR" sz="1200" b="0" i="0" u="none" strike="noStrike" baseline="0" dirty="0" smtClean="0">
              <a:latin typeface="Verdana" panose="020B0604030504040204" pitchFamily="34" charset="0"/>
              <a:ea typeface="Verdana" panose="020B0604030504040204" pitchFamily="34" charset="0"/>
              <a:cs typeface="Verdana" panose="020B0604030504040204" pitchFamily="34" charset="0"/>
            </a:endParaRPr>
          </a:p>
          <a:p>
            <a:pPr marL="457200" indent="-457200">
              <a:buFont typeface="Arial" panose="020B0604020202020204" pitchFamily="34" charset="0"/>
              <a:buChar char="•"/>
            </a:pPr>
            <a:r>
              <a:rPr lang="fr-FR" sz="2800" b="0" i="0" u="none" strike="noStrike" baseline="0" dirty="0" smtClean="0">
                <a:latin typeface="Verdana" panose="020B0604030504040204" pitchFamily="34" charset="0"/>
                <a:ea typeface="Verdana" panose="020B0604030504040204" pitchFamily="34" charset="0"/>
                <a:cs typeface="Verdana" panose="020B0604030504040204" pitchFamily="34" charset="0"/>
              </a:rPr>
              <a:t>Les résultats de l’évaluation</a:t>
            </a:r>
            <a:r>
              <a:rPr lang="fr-FR" sz="2800" b="0" i="0" u="none" strike="noStrike" dirty="0" smtClean="0">
                <a:latin typeface="Verdana" panose="020B0604030504040204" pitchFamily="34" charset="0"/>
                <a:ea typeface="Verdana" panose="020B0604030504040204" pitchFamily="34" charset="0"/>
                <a:cs typeface="Verdana" panose="020B0604030504040204" pitchFamily="34" charset="0"/>
              </a:rPr>
              <a:t> interne </a:t>
            </a:r>
            <a:r>
              <a:rPr lang="fr-FR" sz="2800" b="0" i="0" u="none" strike="noStrike" baseline="0" dirty="0" smtClean="0">
                <a:latin typeface="Verdana" panose="020B0604030504040204" pitchFamily="34" charset="0"/>
                <a:ea typeface="Verdana" panose="020B0604030504040204" pitchFamily="34" charset="0"/>
                <a:cs typeface="Verdana" panose="020B0604030504040204" pitchFamily="34" charset="0"/>
              </a:rPr>
              <a:t>sont ensuite transmises à l’équipe d’évaluation extérieure conjointe </a:t>
            </a:r>
          </a:p>
          <a:p>
            <a:pPr marL="457200" indent="-457200">
              <a:buFont typeface="Arial" panose="020B0604020202020204" pitchFamily="34" charset="0"/>
              <a:buChar char="•"/>
            </a:pPr>
            <a:endParaRPr lang="fr-FR" sz="1200" dirty="0">
              <a:latin typeface="Verdana" panose="020B0604030504040204" pitchFamily="34" charset="0"/>
              <a:ea typeface="Verdana" panose="020B0604030504040204" pitchFamily="34" charset="0"/>
              <a:cs typeface="Verdana" panose="020B0604030504040204" pitchFamily="34" charset="0"/>
            </a:endParaRPr>
          </a:p>
          <a:p>
            <a:pPr marL="457200" indent="-457200">
              <a:buFont typeface="Arial" panose="020B0604020202020204" pitchFamily="34" charset="0"/>
              <a:buChar char="•"/>
            </a:pPr>
            <a:r>
              <a:rPr lang="fr-FR" sz="2800" b="0" i="0" u="none" strike="noStrike" baseline="0" dirty="0" smtClean="0">
                <a:latin typeface="Verdana" panose="020B0604030504040204" pitchFamily="34" charset="0"/>
                <a:ea typeface="Verdana" panose="020B0604030504040204" pitchFamily="34" charset="0"/>
                <a:cs typeface="Verdana" panose="020B0604030504040204" pitchFamily="34" charset="0"/>
              </a:rPr>
              <a:t>Ces experts effectuent ensuite une visite dans le pays pour mise en</a:t>
            </a:r>
            <a:r>
              <a:rPr lang="fr-FR" sz="2800" b="0" i="0" u="none" strike="noStrike" dirty="0" smtClean="0">
                <a:latin typeface="Verdana" panose="020B0604030504040204" pitchFamily="34" charset="0"/>
                <a:ea typeface="Verdana" panose="020B0604030504040204" pitchFamily="34" charset="0"/>
                <a:cs typeface="Verdana" panose="020B0604030504040204" pitchFamily="34" charset="0"/>
              </a:rPr>
              <a:t> œuvre</a:t>
            </a:r>
            <a:r>
              <a:rPr lang="fr-FR" sz="2800" dirty="0">
                <a:latin typeface="Verdana" panose="020B0604030504040204" pitchFamily="34" charset="0"/>
                <a:ea typeface="Verdana" panose="020B0604030504040204" pitchFamily="34" charset="0"/>
                <a:cs typeface="Verdana" panose="020B0604030504040204" pitchFamily="34" charset="0"/>
              </a:rPr>
              <a:t> l’évaluation</a:t>
            </a:r>
            <a:r>
              <a:rPr lang="fr-FR" sz="2800" b="0" i="0" u="none" strike="noStrike" dirty="0" smtClean="0">
                <a:latin typeface="Verdana" panose="020B0604030504040204" pitchFamily="34" charset="0"/>
                <a:ea typeface="Verdana" panose="020B0604030504040204" pitchFamily="34" charset="0"/>
                <a:cs typeface="Verdana" panose="020B0604030504040204" pitchFamily="34" charset="0"/>
              </a:rPr>
              <a:t> externe conjointe</a:t>
            </a:r>
            <a:endParaRPr lang="fr-FR" sz="2800" b="0" i="0" u="none" strike="noStrike" baseline="0" dirty="0" smtClean="0">
              <a:latin typeface="Verdana" panose="020B0604030504040204" pitchFamily="34" charset="0"/>
              <a:ea typeface="Verdana" panose="020B0604030504040204" pitchFamily="34" charset="0"/>
              <a:cs typeface="Verdana" panose="020B0604030504040204" pitchFamily="34" charset="0"/>
            </a:endParaRPr>
          </a:p>
        </p:txBody>
      </p:sp>
    </p:spTree>
    <p:extLst>
      <p:ext uri="{BB962C8B-B14F-4D97-AF65-F5344CB8AC3E}">
        <p14:creationId xmlns="" xmlns:p14="http://schemas.microsoft.com/office/powerpoint/2010/main" val="202057579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62215" y="435429"/>
            <a:ext cx="10528299" cy="6911123"/>
          </a:xfrm>
          <a:prstGeom prst="rect">
            <a:avLst/>
          </a:prstGeom>
        </p:spPr>
        <p:txBody>
          <a:bodyPr wrap="square">
            <a:spAutoFit/>
          </a:bodyPr>
          <a:lstStyle/>
          <a:p>
            <a:pPr algn="ctr"/>
            <a:r>
              <a:rPr lang="fr-FR" sz="3600" dirty="0" smtClean="0">
                <a:solidFill>
                  <a:srgbClr val="222222"/>
                </a:solidFill>
                <a:latin typeface="Verdana" panose="020B0604030504040204" pitchFamily="34" charset="0"/>
                <a:ea typeface="Verdana" panose="020B0604030504040204" pitchFamily="34" charset="0"/>
                <a:cs typeface="Verdana" panose="020B0604030504040204" pitchFamily="34" charset="0"/>
              </a:rPr>
              <a:t>Processus d’</a:t>
            </a:r>
            <a:r>
              <a:rPr lang="fr-FR" sz="3600" dirty="0" smtClean="0">
                <a:latin typeface="Verdana" panose="020B0604030504040204" pitchFamily="34" charset="0"/>
                <a:ea typeface="Verdana" panose="020B0604030504040204" pitchFamily="34" charset="0"/>
                <a:cs typeface="Verdana" panose="020B0604030504040204" pitchFamily="34" charset="0"/>
              </a:rPr>
              <a:t>E</a:t>
            </a:r>
            <a:r>
              <a:rPr lang="fr-FR" sz="3600" dirty="0" smtClean="0">
                <a:solidFill>
                  <a:srgbClr val="222222"/>
                </a:solidFill>
                <a:latin typeface="Verdana" panose="020B0604030504040204" pitchFamily="34" charset="0"/>
                <a:ea typeface="Verdana" panose="020B0604030504040204" pitchFamily="34" charset="0"/>
                <a:cs typeface="Verdana" panose="020B0604030504040204" pitchFamily="34" charset="0"/>
              </a:rPr>
              <a:t>valuation Interne en Mali (1/3)</a:t>
            </a:r>
            <a:endParaRPr lang="fr-FR" sz="3600" dirty="0">
              <a:solidFill>
                <a:srgbClr val="222222"/>
              </a:solidFill>
              <a:latin typeface="Verdana" panose="020B0604030504040204" pitchFamily="34" charset="0"/>
              <a:ea typeface="Verdana" panose="020B0604030504040204" pitchFamily="34" charset="0"/>
              <a:cs typeface="Verdana" panose="020B0604030504040204" pitchFamily="34" charset="0"/>
            </a:endParaRPr>
          </a:p>
          <a:p>
            <a:pPr>
              <a:lnSpc>
                <a:spcPct val="115000"/>
              </a:lnSpc>
              <a:tabLst>
                <a:tab pos="2033270" algn="l"/>
              </a:tabLst>
            </a:pPr>
            <a:r>
              <a:rPr lang="fr-ML" sz="1200" dirty="0" smtClean="0">
                <a:effectLst/>
                <a:latin typeface="Verdana" panose="020B0604030504040204" pitchFamily="34" charset="0"/>
                <a:ea typeface="Verdana" panose="020B0604030504040204" pitchFamily="34" charset="0"/>
                <a:cs typeface="Verdana" panose="020B0604030504040204" pitchFamily="34" charset="0"/>
              </a:rPr>
              <a:t> </a:t>
            </a:r>
          </a:p>
          <a:p>
            <a:pPr>
              <a:lnSpc>
                <a:spcPct val="115000"/>
              </a:lnSpc>
              <a:tabLst>
                <a:tab pos="2033270" algn="l"/>
              </a:tabLst>
            </a:pPr>
            <a:endParaRPr lang="en-US" sz="1200" dirty="0" smtClean="0">
              <a:effectLst/>
              <a:latin typeface="Verdana" panose="020B0604030504040204" pitchFamily="34" charset="0"/>
              <a:ea typeface="Verdana" panose="020B0604030504040204" pitchFamily="34" charset="0"/>
              <a:cs typeface="Verdana" panose="020B0604030504040204" pitchFamily="34" charset="0"/>
            </a:endParaRPr>
          </a:p>
          <a:p>
            <a:pPr marL="457200" indent="-457200">
              <a:lnSpc>
                <a:spcPct val="115000"/>
              </a:lnSpc>
              <a:buFont typeface="Arial" panose="020B0604020202020204" pitchFamily="34" charset="0"/>
              <a:buChar char="•"/>
              <a:tabLst>
                <a:tab pos="2033270" algn="l"/>
              </a:tabLst>
            </a:pPr>
            <a:r>
              <a:rPr lang="fr-FR" sz="2800" dirty="0" smtClean="0">
                <a:latin typeface="Verdana" panose="020B0604030504040204" pitchFamily="34" charset="0"/>
                <a:ea typeface="Verdana" panose="020B0604030504040204" pitchFamily="34" charset="0"/>
                <a:cs typeface="Verdana" panose="020B0604030504040204" pitchFamily="34" charset="0"/>
              </a:rPr>
              <a:t>Établir </a:t>
            </a:r>
            <a:r>
              <a:rPr lang="fr-FR" sz="2800" dirty="0">
                <a:latin typeface="Verdana" panose="020B0604030504040204" pitchFamily="34" charset="0"/>
                <a:ea typeface="Verdana" panose="020B0604030504040204" pitchFamily="34" charset="0"/>
                <a:cs typeface="Verdana" panose="020B0604030504040204" pitchFamily="34" charset="0"/>
              </a:rPr>
              <a:t>un comité </a:t>
            </a:r>
            <a:r>
              <a:rPr lang="fr-ML" sz="2800" dirty="0" smtClean="0">
                <a:latin typeface="Verdana" panose="020B0604030504040204" pitchFamily="34" charset="0"/>
                <a:ea typeface="Verdana" panose="020B0604030504040204" pitchFamily="34" charset="0"/>
                <a:cs typeface="Verdana" panose="020B0604030504040204" pitchFamily="34" charset="0"/>
              </a:rPr>
              <a:t>des </a:t>
            </a:r>
            <a:r>
              <a:rPr lang="fr-ML" sz="2800" dirty="0">
                <a:latin typeface="Verdana" panose="020B0604030504040204" pitchFamily="34" charset="0"/>
                <a:ea typeface="Verdana" panose="020B0604030504040204" pitchFamily="34" charset="0"/>
                <a:cs typeface="Verdana" panose="020B0604030504040204" pitchFamily="34" charset="0"/>
              </a:rPr>
              <a:t>experts représentant tous les secteurs et acteurs </a:t>
            </a:r>
            <a:r>
              <a:rPr lang="fr-ML" sz="2800" dirty="0" smtClean="0">
                <a:latin typeface="Verdana" panose="020B0604030504040204" pitchFamily="34" charset="0"/>
                <a:ea typeface="Verdana" panose="020B0604030504040204" pitchFamily="34" charset="0"/>
                <a:cs typeface="Verdana" panose="020B0604030504040204" pitchFamily="34" charset="0"/>
              </a:rPr>
              <a:t>concernés pour faire l’évaluation</a:t>
            </a:r>
          </a:p>
          <a:p>
            <a:pPr marL="457200" indent="-457200">
              <a:lnSpc>
                <a:spcPct val="115000"/>
              </a:lnSpc>
              <a:buFont typeface="Arial" panose="020B0604020202020204" pitchFamily="34" charset="0"/>
              <a:buChar char="•"/>
              <a:tabLst>
                <a:tab pos="2033270" algn="l"/>
              </a:tabLst>
            </a:pPr>
            <a:endParaRPr lang="fr-ML" sz="1400" dirty="0">
              <a:latin typeface="Verdana" panose="020B0604030504040204" pitchFamily="34" charset="0"/>
              <a:ea typeface="Verdana" panose="020B0604030504040204" pitchFamily="34" charset="0"/>
              <a:cs typeface="Verdana" panose="020B0604030504040204" pitchFamily="34" charset="0"/>
            </a:endParaRPr>
          </a:p>
          <a:p>
            <a:pPr marL="457200" indent="-457200">
              <a:lnSpc>
                <a:spcPct val="115000"/>
              </a:lnSpc>
              <a:buFont typeface="Arial" panose="020B0604020202020204" pitchFamily="34" charset="0"/>
              <a:buChar char="•"/>
              <a:tabLst>
                <a:tab pos="2033270" algn="l"/>
              </a:tabLst>
            </a:pPr>
            <a:r>
              <a:rPr lang="fr-ML" sz="2800" dirty="0" smtClean="0">
                <a:latin typeface="Verdana" panose="020B0604030504040204" pitchFamily="34" charset="0"/>
                <a:ea typeface="Verdana" panose="020B0604030504040204" pitchFamily="34" charset="0"/>
                <a:cs typeface="Verdana" panose="020B0604030504040204" pitchFamily="34" charset="0"/>
              </a:rPr>
              <a:t>Des </a:t>
            </a:r>
            <a:r>
              <a:rPr lang="fr-ML" sz="2800" dirty="0">
                <a:latin typeface="Verdana" panose="020B0604030504040204" pitchFamily="34" charset="0"/>
                <a:ea typeface="Verdana" panose="020B0604030504040204" pitchFamily="34" charset="0"/>
                <a:cs typeface="Verdana" panose="020B0604030504040204" pitchFamily="34" charset="0"/>
              </a:rPr>
              <a:t>experts </a:t>
            </a:r>
            <a:r>
              <a:rPr lang="fr-ML" sz="2800" dirty="0" smtClean="0">
                <a:latin typeface="Verdana" panose="020B0604030504040204" pitchFamily="34" charset="0"/>
                <a:ea typeface="Verdana" panose="020B0604030504040204" pitchFamily="34" charset="0"/>
                <a:cs typeface="Verdana" panose="020B0604030504040204" pitchFamily="34" charset="0"/>
              </a:rPr>
              <a:t>doivent représenter </a:t>
            </a:r>
            <a:r>
              <a:rPr lang="fr-ML" sz="2800" dirty="0">
                <a:latin typeface="Verdana" panose="020B0604030504040204" pitchFamily="34" charset="0"/>
                <a:ea typeface="Verdana" panose="020B0604030504040204" pitchFamily="34" charset="0"/>
                <a:cs typeface="Verdana" panose="020B0604030504040204" pitchFamily="34" charset="0"/>
              </a:rPr>
              <a:t>tous les secteurs et acteurs </a:t>
            </a:r>
            <a:r>
              <a:rPr lang="fr-ML" sz="2800" dirty="0" smtClean="0">
                <a:latin typeface="Verdana" panose="020B0604030504040204" pitchFamily="34" charset="0"/>
                <a:ea typeface="Verdana" panose="020B0604030504040204" pitchFamily="34" charset="0"/>
                <a:cs typeface="Verdana" panose="020B0604030504040204" pitchFamily="34" charset="0"/>
              </a:rPr>
              <a:t>concernés</a:t>
            </a:r>
          </a:p>
          <a:p>
            <a:pPr marL="457200" indent="-457200">
              <a:lnSpc>
                <a:spcPct val="115000"/>
              </a:lnSpc>
              <a:buFont typeface="Arial" panose="020B0604020202020204" pitchFamily="34" charset="0"/>
              <a:buChar char="•"/>
              <a:tabLst>
                <a:tab pos="2033270" algn="l"/>
              </a:tabLst>
            </a:pPr>
            <a:endParaRPr lang="fr-ML" sz="1400" dirty="0">
              <a:latin typeface="Verdana" panose="020B0604030504040204" pitchFamily="34" charset="0"/>
              <a:ea typeface="Verdana" panose="020B0604030504040204" pitchFamily="34" charset="0"/>
              <a:cs typeface="Verdana" panose="020B0604030504040204" pitchFamily="34" charset="0"/>
            </a:endParaRPr>
          </a:p>
          <a:p>
            <a:pPr marL="457200" indent="-457200">
              <a:lnSpc>
                <a:spcPct val="115000"/>
              </a:lnSpc>
              <a:buFont typeface="Arial" panose="020B0604020202020204" pitchFamily="34" charset="0"/>
              <a:buChar char="•"/>
              <a:tabLst>
                <a:tab pos="2033270" algn="l"/>
              </a:tabLst>
            </a:pPr>
            <a:r>
              <a:rPr lang="fr-ML" sz="2800" dirty="0" smtClean="0">
                <a:latin typeface="Verdana" panose="020B0604030504040204" pitchFamily="34" charset="0"/>
                <a:ea typeface="Verdana" panose="020B0604030504040204" pitchFamily="34" charset="0"/>
                <a:cs typeface="Verdana" panose="020B0604030504040204" pitchFamily="34" charset="0"/>
              </a:rPr>
              <a:t>Les </a:t>
            </a:r>
            <a:r>
              <a:rPr lang="fr-ML" sz="2800" dirty="0">
                <a:latin typeface="Verdana" panose="020B0604030504040204" pitchFamily="34" charset="0"/>
                <a:ea typeface="Verdana" panose="020B0604030504040204" pitchFamily="34" charset="0"/>
                <a:cs typeface="Verdana" panose="020B0604030504040204" pitchFamily="34" charset="0"/>
              </a:rPr>
              <a:t>acteurs institutionnels devraient inclure, mais sans s’y limiter, les Ministères de la Santé, de l’Agriculture, de la Faune / Environnement ; et d’autres secteurs connexes en vue de la mise en œuvre du RSI (2005)</a:t>
            </a:r>
            <a:endParaRPr lang="en-US" sz="2800" dirty="0">
              <a:latin typeface="Verdana" panose="020B0604030504040204" pitchFamily="34" charset="0"/>
              <a:ea typeface="Verdana" panose="020B0604030504040204" pitchFamily="34" charset="0"/>
              <a:cs typeface="Verdana" panose="020B0604030504040204" pitchFamily="34" charset="0"/>
            </a:endParaRPr>
          </a:p>
          <a:p>
            <a:pPr marL="457200" indent="-457200">
              <a:lnSpc>
                <a:spcPct val="115000"/>
              </a:lnSpc>
              <a:buFont typeface="Arial" panose="020B0604020202020204" pitchFamily="34" charset="0"/>
              <a:buChar char="•"/>
              <a:tabLst>
                <a:tab pos="2033270" algn="l"/>
              </a:tabLst>
            </a:pPr>
            <a:endParaRPr lang="fr-ML" sz="2800" dirty="0" smtClean="0">
              <a:latin typeface="Verdana" panose="020B0604030504040204" pitchFamily="34" charset="0"/>
              <a:ea typeface="Verdana" panose="020B0604030504040204" pitchFamily="34" charset="0"/>
              <a:cs typeface="Verdana" panose="020B0604030504040204" pitchFamily="34" charset="0"/>
            </a:endParaRPr>
          </a:p>
          <a:p>
            <a:pPr marL="457200" indent="-457200">
              <a:lnSpc>
                <a:spcPct val="115000"/>
              </a:lnSpc>
              <a:buFont typeface="Arial" panose="020B0604020202020204" pitchFamily="34" charset="0"/>
              <a:buChar char="•"/>
              <a:tabLst>
                <a:tab pos="2033270" algn="l"/>
              </a:tabLst>
            </a:pPr>
            <a:endParaRPr lang="fr-ML" sz="1200" dirty="0">
              <a:latin typeface="Verdana" panose="020B0604030504040204" pitchFamily="34" charset="0"/>
              <a:ea typeface="Verdana" panose="020B0604030504040204" pitchFamily="34" charset="0"/>
              <a:cs typeface="Verdana" panose="020B0604030504040204" pitchFamily="34" charset="0"/>
            </a:endParaRPr>
          </a:p>
          <a:p>
            <a:pPr marL="457200" indent="-457200">
              <a:lnSpc>
                <a:spcPct val="115000"/>
              </a:lnSpc>
              <a:buFont typeface="Arial" panose="020B0604020202020204" pitchFamily="34" charset="0"/>
              <a:buChar char="•"/>
              <a:tabLst>
                <a:tab pos="2033270" algn="l"/>
              </a:tabLst>
            </a:pPr>
            <a:endParaRPr lang="fr-ML" sz="1200" dirty="0">
              <a:effectLst/>
              <a:latin typeface="Verdana" panose="020B0604030504040204" pitchFamily="34" charset="0"/>
              <a:ea typeface="Verdana" panose="020B0604030504040204" pitchFamily="34" charset="0"/>
              <a:cs typeface="Times New Roman" panose="02020603050405020304" pitchFamily="18" charset="0"/>
            </a:endParaRPr>
          </a:p>
          <a:p>
            <a:pPr marL="285750" indent="-285750">
              <a:lnSpc>
                <a:spcPct val="115000"/>
              </a:lnSpc>
              <a:buFont typeface="Arial" panose="020B0604020202020204" pitchFamily="34" charset="0"/>
              <a:buChar char="•"/>
              <a:tabLst>
                <a:tab pos="2033270" algn="l"/>
              </a:tabLst>
            </a:pPr>
            <a:endParaRPr lang="fr-ML" sz="1200" dirty="0">
              <a:latin typeface="Verdana" panose="020B0604030504040204" pitchFamily="34" charset="0"/>
              <a:ea typeface="Verdana" panose="020B0604030504040204" pitchFamily="34" charset="0"/>
              <a:cs typeface="Verdana" panose="020B0604030504040204" pitchFamily="34" charset="0"/>
            </a:endParaRPr>
          </a:p>
        </p:txBody>
      </p:sp>
    </p:spTree>
    <p:extLst>
      <p:ext uri="{BB962C8B-B14F-4D97-AF65-F5344CB8AC3E}">
        <p14:creationId xmlns="" xmlns:p14="http://schemas.microsoft.com/office/powerpoint/2010/main" val="217398629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09815" y="337457"/>
            <a:ext cx="11050814" cy="7158883"/>
          </a:xfrm>
          <a:prstGeom prst="rect">
            <a:avLst/>
          </a:prstGeom>
        </p:spPr>
        <p:txBody>
          <a:bodyPr wrap="square">
            <a:spAutoFit/>
          </a:bodyPr>
          <a:lstStyle/>
          <a:p>
            <a:pPr algn="ctr"/>
            <a:r>
              <a:rPr lang="fr-FR" sz="3600" dirty="0" smtClean="0">
                <a:solidFill>
                  <a:srgbClr val="222222"/>
                </a:solidFill>
                <a:latin typeface="Verdana" panose="020B0604030504040204" pitchFamily="34" charset="0"/>
                <a:ea typeface="Verdana" panose="020B0604030504040204" pitchFamily="34" charset="0"/>
                <a:cs typeface="Verdana" panose="020B0604030504040204" pitchFamily="34" charset="0"/>
              </a:rPr>
              <a:t>Processus d’</a:t>
            </a:r>
            <a:r>
              <a:rPr lang="fr-FR" sz="3600" dirty="0" smtClean="0">
                <a:latin typeface="Verdana" panose="020B0604030504040204" pitchFamily="34" charset="0"/>
                <a:ea typeface="Verdana" panose="020B0604030504040204" pitchFamily="34" charset="0"/>
                <a:cs typeface="Verdana" panose="020B0604030504040204" pitchFamily="34" charset="0"/>
              </a:rPr>
              <a:t>E</a:t>
            </a:r>
            <a:r>
              <a:rPr lang="fr-FR" sz="3600" dirty="0" smtClean="0">
                <a:solidFill>
                  <a:srgbClr val="222222"/>
                </a:solidFill>
                <a:latin typeface="Verdana" panose="020B0604030504040204" pitchFamily="34" charset="0"/>
                <a:ea typeface="Verdana" panose="020B0604030504040204" pitchFamily="34" charset="0"/>
                <a:cs typeface="Verdana" panose="020B0604030504040204" pitchFamily="34" charset="0"/>
              </a:rPr>
              <a:t>valuation Interne en Mali (2/3)</a:t>
            </a:r>
            <a:endParaRPr lang="fr-FR" sz="3600" dirty="0">
              <a:solidFill>
                <a:srgbClr val="222222"/>
              </a:solidFill>
              <a:latin typeface="Verdana" panose="020B0604030504040204" pitchFamily="34" charset="0"/>
              <a:ea typeface="Verdana" panose="020B0604030504040204" pitchFamily="34" charset="0"/>
              <a:cs typeface="Verdana" panose="020B0604030504040204" pitchFamily="34" charset="0"/>
            </a:endParaRPr>
          </a:p>
          <a:p>
            <a:pPr>
              <a:lnSpc>
                <a:spcPct val="115000"/>
              </a:lnSpc>
              <a:tabLst>
                <a:tab pos="2033270" algn="l"/>
              </a:tabLst>
            </a:pPr>
            <a:r>
              <a:rPr lang="fr-ML" sz="1200" dirty="0" smtClean="0">
                <a:effectLst/>
                <a:latin typeface="Verdana" panose="020B0604030504040204" pitchFamily="34" charset="0"/>
                <a:ea typeface="Verdana" panose="020B0604030504040204" pitchFamily="34" charset="0"/>
                <a:cs typeface="Verdana" panose="020B0604030504040204" pitchFamily="34" charset="0"/>
              </a:rPr>
              <a:t> </a:t>
            </a:r>
            <a:endParaRPr lang="fr-ML" sz="1200" dirty="0">
              <a:latin typeface="Verdana" panose="020B0604030504040204" pitchFamily="34" charset="0"/>
              <a:ea typeface="Verdana" panose="020B0604030504040204" pitchFamily="34" charset="0"/>
              <a:cs typeface="Verdana" panose="020B0604030504040204" pitchFamily="34" charset="0"/>
            </a:endParaRPr>
          </a:p>
          <a:p>
            <a:pPr marL="457200" indent="-457200">
              <a:lnSpc>
                <a:spcPct val="115000"/>
              </a:lnSpc>
              <a:buFont typeface="Arial" panose="020B0604020202020204" pitchFamily="34" charset="0"/>
              <a:buChar char="•"/>
              <a:tabLst>
                <a:tab pos="2033270" algn="l"/>
              </a:tabLst>
            </a:pPr>
            <a:r>
              <a:rPr lang="fr-ML" sz="2800" dirty="0" smtClean="0">
                <a:effectLst/>
                <a:latin typeface="Verdana" panose="020B0604030504040204" pitchFamily="34" charset="0"/>
                <a:ea typeface="Verdana" panose="020B0604030504040204" pitchFamily="34" charset="0"/>
                <a:cs typeface="Verdana" panose="020B0604030504040204" pitchFamily="34" charset="0"/>
              </a:rPr>
              <a:t>Chercher </a:t>
            </a:r>
            <a:r>
              <a:rPr lang="fr-ML" sz="2800" dirty="0">
                <a:latin typeface="Verdana" panose="020B0604030504040204" pitchFamily="34" charset="0"/>
                <a:ea typeface="Calibri" panose="020F0502020204030204" pitchFamily="34" charset="0"/>
                <a:cs typeface="Times New Roman" panose="02020603050405020304" pitchFamily="18" charset="0"/>
              </a:rPr>
              <a:t>les informations et la documentation appropriées, y compris d’autres évaluations telles que celles des performances des services vétérinaires de l’Organisation Mondiale de la Santé Animale (OIE), celles de Agence Internationale de l’Energie Atomique (AIEA) et </a:t>
            </a:r>
            <a:r>
              <a:rPr lang="fr-ML" sz="2800" dirty="0" smtClean="0">
                <a:latin typeface="Verdana" panose="020B0604030504040204" pitchFamily="34" charset="0"/>
                <a:ea typeface="Calibri" panose="020F0502020204030204" pitchFamily="34" charset="0"/>
                <a:cs typeface="Times New Roman" panose="02020603050405020304" pitchFamily="18" charset="0"/>
              </a:rPr>
              <a:t>d’autres</a:t>
            </a:r>
          </a:p>
          <a:p>
            <a:pPr marL="457200" indent="-457200">
              <a:lnSpc>
                <a:spcPct val="115000"/>
              </a:lnSpc>
              <a:buFont typeface="Arial" panose="020B0604020202020204" pitchFamily="34" charset="0"/>
              <a:buChar char="•"/>
              <a:tabLst>
                <a:tab pos="2033270" algn="l"/>
              </a:tabLst>
            </a:pPr>
            <a:endParaRPr lang="fr-ML" sz="1200" dirty="0">
              <a:latin typeface="Verdana" panose="020B0604030504040204" pitchFamily="34" charset="0"/>
              <a:ea typeface="Calibri" panose="020F0502020204030204" pitchFamily="34" charset="0"/>
              <a:cs typeface="Times New Roman" panose="02020603050405020304" pitchFamily="18" charset="0"/>
            </a:endParaRPr>
          </a:p>
          <a:p>
            <a:pPr marL="457200" indent="-457200">
              <a:lnSpc>
                <a:spcPct val="115000"/>
              </a:lnSpc>
              <a:buFont typeface="Arial" panose="020B0604020202020204" pitchFamily="34" charset="0"/>
              <a:buChar char="•"/>
              <a:tabLst>
                <a:tab pos="2033270" algn="l"/>
              </a:tabLst>
            </a:pPr>
            <a:r>
              <a:rPr lang="fr-FR" sz="2800" dirty="0" smtClean="0">
                <a:latin typeface="Verdana" panose="020B0604030504040204" pitchFamily="34" charset="0"/>
                <a:ea typeface="Verdana" panose="020B0604030504040204" pitchFamily="34" charset="0"/>
                <a:cs typeface="Verdana" panose="020B0604030504040204" pitchFamily="34" charset="0"/>
              </a:rPr>
              <a:t>Analyser des </a:t>
            </a:r>
            <a:r>
              <a:rPr lang="fr-FR" sz="2800" dirty="0">
                <a:latin typeface="Verdana" panose="020B0604030504040204" pitchFamily="34" charset="0"/>
                <a:ea typeface="Verdana" panose="020B0604030504040204" pitchFamily="34" charset="0"/>
                <a:cs typeface="Verdana" panose="020B0604030504040204" pitchFamily="34" charset="0"/>
              </a:rPr>
              <a:t>compétences, des lacunes, des possibilités et des difficultés de la Mail sur la base d’indicateurs décrit dans l’outil d’évaluation externe en utilisant </a:t>
            </a:r>
            <a:r>
              <a:rPr lang="fr-FR" sz="2800" dirty="0" smtClean="0">
                <a:latin typeface="Verdana" panose="020B0604030504040204" pitchFamily="34" charset="0"/>
                <a:ea typeface="Verdana" panose="020B0604030504040204" pitchFamily="34" charset="0"/>
                <a:cs typeface="Verdana" panose="020B0604030504040204" pitchFamily="34" charset="0"/>
              </a:rPr>
              <a:t>les informations and la documentation disponible</a:t>
            </a:r>
            <a:endParaRPr lang="fr-FR" sz="2800" dirty="0">
              <a:latin typeface="Verdana" panose="020B0604030504040204" pitchFamily="34" charset="0"/>
              <a:ea typeface="Verdana" panose="020B0604030504040204" pitchFamily="34" charset="0"/>
              <a:cs typeface="Verdana" panose="020B0604030504040204" pitchFamily="34" charset="0"/>
            </a:endParaRPr>
          </a:p>
          <a:p>
            <a:pPr lvl="1">
              <a:lnSpc>
                <a:spcPct val="115000"/>
              </a:lnSpc>
              <a:tabLst>
                <a:tab pos="2033270" algn="l"/>
              </a:tabLst>
            </a:pPr>
            <a:endParaRPr lang="fr-ML" sz="2800" dirty="0" smtClean="0">
              <a:latin typeface="Verdana" panose="020B0604030504040204" pitchFamily="34" charset="0"/>
              <a:ea typeface="Calibri" panose="020F0502020204030204" pitchFamily="34" charset="0"/>
              <a:cs typeface="Times New Roman" panose="02020603050405020304" pitchFamily="18" charset="0"/>
            </a:endParaRPr>
          </a:p>
          <a:p>
            <a:pPr marL="457200" indent="-457200">
              <a:lnSpc>
                <a:spcPct val="115000"/>
              </a:lnSpc>
              <a:buFont typeface="Arial" panose="020B0604020202020204" pitchFamily="34" charset="0"/>
              <a:buChar char="•"/>
              <a:tabLst>
                <a:tab pos="2033270" algn="l"/>
              </a:tabLst>
            </a:pPr>
            <a:endParaRPr lang="fr-ML" sz="1200" dirty="0">
              <a:effectLst/>
              <a:latin typeface="Verdana" panose="020B0604030504040204" pitchFamily="34" charset="0"/>
              <a:ea typeface="Verdana" panose="020B0604030504040204" pitchFamily="34" charset="0"/>
              <a:cs typeface="Times New Roman" panose="02020603050405020304" pitchFamily="18" charset="0"/>
            </a:endParaRPr>
          </a:p>
          <a:p>
            <a:pPr marL="285750" indent="-285750">
              <a:lnSpc>
                <a:spcPct val="115000"/>
              </a:lnSpc>
              <a:buFont typeface="Arial" panose="020B0604020202020204" pitchFamily="34" charset="0"/>
              <a:buChar char="•"/>
              <a:tabLst>
                <a:tab pos="2033270" algn="l"/>
              </a:tabLst>
            </a:pPr>
            <a:endParaRPr lang="fr-ML" sz="1200" dirty="0">
              <a:latin typeface="Verdana" panose="020B0604030504040204" pitchFamily="34" charset="0"/>
              <a:ea typeface="Verdana" panose="020B0604030504040204" pitchFamily="34" charset="0"/>
              <a:cs typeface="Verdana" panose="020B0604030504040204" pitchFamily="34" charset="0"/>
            </a:endParaRPr>
          </a:p>
        </p:txBody>
      </p:sp>
    </p:spTree>
    <p:extLst>
      <p:ext uri="{BB962C8B-B14F-4D97-AF65-F5344CB8AC3E}">
        <p14:creationId xmlns="" xmlns:p14="http://schemas.microsoft.com/office/powerpoint/2010/main" val="228184306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2661</TotalTime>
  <Words>1368</Words>
  <Application>Microsoft Office PowerPoint</Application>
  <PresentationFormat>Personnalisé</PresentationFormat>
  <Paragraphs>238</Paragraphs>
  <Slides>15</Slides>
  <Notes>6</Notes>
  <HiddenSlides>0</HiddenSlides>
  <MMClips>0</MMClips>
  <ScaleCrop>false</ScaleCrop>
  <HeadingPairs>
    <vt:vector size="4" baseType="variant">
      <vt:variant>
        <vt:lpstr>Thème</vt:lpstr>
      </vt:variant>
      <vt:variant>
        <vt:i4>1</vt:i4>
      </vt:variant>
      <vt:variant>
        <vt:lpstr>Titres des diapositives</vt:lpstr>
      </vt:variant>
      <vt:variant>
        <vt:i4>15</vt:i4>
      </vt:variant>
    </vt:vector>
  </HeadingPairs>
  <TitlesOfParts>
    <vt:vector size="16" baseType="lpstr">
      <vt:lpstr>Office Theme</vt:lpstr>
      <vt:lpstr>Diapositive 1</vt:lpstr>
      <vt:lpstr>Diapositive 2</vt:lpstr>
      <vt:lpstr>Diapositive 3</vt:lpstr>
      <vt:lpstr>Diapositive 4</vt:lpstr>
      <vt:lpstr>Diapositive 5</vt:lpstr>
      <vt:lpstr>Diapositive 6</vt:lpstr>
      <vt:lpstr>Diapositive 7</vt:lpstr>
      <vt:lpstr>Diapositive 8</vt:lpstr>
      <vt:lpstr>Diapositive 9</vt:lpstr>
      <vt:lpstr>Diapositive 10</vt:lpstr>
      <vt:lpstr>Diapositive 11</vt:lpstr>
      <vt:lpstr>Diapositive 12</vt:lpstr>
      <vt:lpstr>Diapositive 13</vt:lpstr>
      <vt:lpstr>Diapositive 14</vt:lpstr>
      <vt:lpstr>Diapositive 15</vt:lpstr>
    </vt:vector>
  </TitlesOfParts>
  <Company>Centers for Disease Control and Prevention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Woodfill, Celia (CDC/CGH/DGHP)</dc:creator>
  <cp:lastModifiedBy>NIAKALING</cp:lastModifiedBy>
  <cp:revision>96</cp:revision>
  <dcterms:created xsi:type="dcterms:W3CDTF">2017-05-05T17:56:26Z</dcterms:created>
  <dcterms:modified xsi:type="dcterms:W3CDTF">2017-05-09T18:03:54Z</dcterms:modified>
</cp:coreProperties>
</file>