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1"/>
  </p:notesMasterIdLst>
  <p:sldIdLst>
    <p:sldId id="296" r:id="rId2"/>
    <p:sldId id="319" r:id="rId3"/>
    <p:sldId id="331" r:id="rId4"/>
    <p:sldId id="324" r:id="rId5"/>
    <p:sldId id="323" r:id="rId6"/>
    <p:sldId id="303" r:id="rId7"/>
    <p:sldId id="315" r:id="rId8"/>
    <p:sldId id="321" r:id="rId9"/>
    <p:sldId id="316" r:id="rId10"/>
    <p:sldId id="262" r:id="rId11"/>
    <p:sldId id="326" r:id="rId12"/>
    <p:sldId id="313" r:id="rId13"/>
    <p:sldId id="332" r:id="rId14"/>
    <p:sldId id="329" r:id="rId15"/>
    <p:sldId id="260" r:id="rId16"/>
    <p:sldId id="330" r:id="rId17"/>
    <p:sldId id="322" r:id="rId18"/>
    <p:sldId id="320" r:id="rId19"/>
    <p:sldId id="257"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000" autoAdjust="0"/>
    <p:restoredTop sz="81741" autoAdjust="0"/>
  </p:normalViewPr>
  <p:slideViewPr>
    <p:cSldViewPr snapToGrid="0">
      <p:cViewPr varScale="1">
        <p:scale>
          <a:sx n="35" d="100"/>
          <a:sy n="35" d="100"/>
        </p:scale>
        <p:origin x="-1152" y="-78"/>
      </p:cViewPr>
      <p:guideLst>
        <p:guide orient="horz" pos="2160"/>
        <p:guide pos="3840"/>
      </p:guideLst>
    </p:cSldViewPr>
  </p:slideViewPr>
  <p:notesTextViewPr>
    <p:cViewPr>
      <p:scale>
        <a:sx n="1" d="1"/>
        <a:sy n="1" d="1"/>
      </p:scale>
      <p:origin x="0" y="0"/>
    </p:cViewPr>
  </p:notesTextViewPr>
  <p:sorterViewPr>
    <p:cViewPr varScale="1">
      <p:scale>
        <a:sx n="1" d="1"/>
        <a:sy n="1" d="1"/>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F0CA95-69FD-4908-A996-4DA07927BAE9}" type="datetimeFigureOut">
              <a:rPr lang="en-US" smtClean="0"/>
              <a:pPr/>
              <a:t>5/9/2017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93D4C8-2232-4380-8148-6860D14E9649}" type="slidenum">
              <a:rPr lang="en-US" smtClean="0"/>
              <a:pPr/>
              <a:t>‹N°›</a:t>
            </a:fld>
            <a:endParaRPr lang="en-US"/>
          </a:p>
        </p:txBody>
      </p:sp>
    </p:spTree>
    <p:extLst>
      <p:ext uri="{BB962C8B-B14F-4D97-AF65-F5344CB8AC3E}">
        <p14:creationId xmlns:p14="http://schemas.microsoft.com/office/powerpoint/2010/main" xmlns="" val="12697655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ML" sz="1200" kern="1200" dirty="0" smtClean="0">
                <a:solidFill>
                  <a:schemeClr val="tx1"/>
                </a:solidFill>
                <a:effectLst/>
                <a:latin typeface="+mn-lt"/>
                <a:ea typeface="+mn-ea"/>
                <a:cs typeface="+mn-cs"/>
              </a:rPr>
              <a:t>L’évaluation externe conjointe (JEE) est un processus volontaire et multisectoriel visant à évaluer la capacité d’un pays à prévenir et détecter les risques de sante publique qui peuvent se produire spontanément ou du fait d’évènements délibères ou accidentels, et à y répondre rapidement.  L’outil et le processus de cette évaluation sont les éléments clés du cadre de suivi et d’évaluation du RSI qui ont été élaborés et mis en œuvre en harmonie et en collaboration avec les initiatives connexes telles que le programme d’action pour la sécurité sanitaire mondiale (GHSA) et l’outil de l’Organisation Mondiale de Santé Animale (OIE) pour l’évaluation des performances des services vétérinaires (PVS).  </a:t>
            </a:r>
            <a:endParaRPr lang="en-US" sz="1200" kern="1200" dirty="0" smtClean="0">
              <a:solidFill>
                <a:schemeClr val="tx1"/>
              </a:solidFill>
              <a:effectLst/>
              <a:latin typeface="+mn-lt"/>
              <a:ea typeface="+mn-ea"/>
              <a:cs typeface="+mn-cs"/>
            </a:endParaRPr>
          </a:p>
          <a:p>
            <a:r>
              <a:rPr lang="fr-ML" sz="1200"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b="0" i="0" u="none" strike="noStrike" baseline="0" dirty="0" smtClean="0">
                <a:latin typeface="FrutigerLTStd-LightCn"/>
              </a:rPr>
              <a:t>.</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pPr/>
              <a:t>2</a:t>
            </a:fld>
            <a:endParaRPr lang="en-US"/>
          </a:p>
        </p:txBody>
      </p:sp>
    </p:spTree>
    <p:extLst>
      <p:ext uri="{BB962C8B-B14F-4D97-AF65-F5344CB8AC3E}">
        <p14:creationId xmlns:p14="http://schemas.microsoft.com/office/powerpoint/2010/main" xmlns="" val="41038592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tabLst>
                <a:tab pos="457200" algn="l"/>
                <a:tab pos="2033270" algn="l"/>
              </a:tabLst>
            </a:pPr>
            <a:r>
              <a:rPr lang="fr-ML" dirty="0" smtClean="0">
                <a:effectLst/>
                <a:latin typeface="Verdana" panose="020B0604030504040204" pitchFamily="34" charset="0"/>
                <a:ea typeface="Calibri" panose="020F0502020204030204" pitchFamily="34" charset="0"/>
                <a:cs typeface="Times New Roman" panose="02020603050405020304" pitchFamily="18" charset="0"/>
              </a:rPr>
              <a:t>Dans la première étape, le pays hôte prépare un rapport d’auto évaluation, en collaboration avec des experts représentant tous les secteurs et acteurs concernés, en utilisant l’outil d’évaluation externe conjointe.  Le résultat reflète en interne les capacités du pays dans tous les 19 domaines techniques.  Etant donné que la mise en place et le maintien de ces capacités est une activité multisectorielle, les acteurs institutionnels devraient inclure, mais sans s’y limiter, les Ministères de la Santé, de l’Agriculture, de la Faune / Environnement ; et d’autres secteurs connexes en vue de la mise en œuvre du RSI (2005).  </a:t>
            </a:r>
            <a:endParaRPr lang="en-US"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tabLst>
                <a:tab pos="457200" algn="l"/>
                <a:tab pos="2033270" algn="l"/>
              </a:tabLst>
            </a:pPr>
            <a:r>
              <a:rPr lang="fr-ML" dirty="0" smtClean="0">
                <a:effectLst/>
                <a:latin typeface="Verdana" panose="020B0604030504040204" pitchFamily="34" charset="0"/>
                <a:ea typeface="Calibri" panose="020F0502020204030204" pitchFamily="34" charset="0"/>
                <a:cs typeface="Times New Roman" panose="02020603050405020304" pitchFamily="18" charset="0"/>
              </a:rPr>
              <a:t> </a:t>
            </a:r>
            <a:endParaRPr lang="en-US" sz="11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pPr/>
              <a:t>11</a:t>
            </a:fld>
            <a:endParaRPr lang="en-US"/>
          </a:p>
        </p:txBody>
      </p:sp>
    </p:spTree>
    <p:extLst>
      <p:ext uri="{BB962C8B-B14F-4D97-AF65-F5344CB8AC3E}">
        <p14:creationId xmlns:p14="http://schemas.microsoft.com/office/powerpoint/2010/main" xmlns="" val="9110755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WHO </a:t>
            </a:r>
          </a:p>
          <a:p>
            <a:r>
              <a:rPr lang="fr-FR" sz="1200" dirty="0" smtClean="0"/>
              <a:t>L’outil présenté ici est organisé autour des éléments fondamentaux suivants</a:t>
            </a:r>
          </a:p>
          <a:p>
            <a:r>
              <a:rPr lang="fr-FR" sz="1200" dirty="0" smtClean="0"/>
              <a:t>• Prévenir et réduire la probabilité de survenue de flambées épidémiques et d’autres dangers et événements</a:t>
            </a:r>
          </a:p>
          <a:p>
            <a:r>
              <a:rPr lang="fr-FR" sz="1200" dirty="0" smtClean="0"/>
              <a:t>de santé publique tels que définis par le RSI (2005) est essentiel.</a:t>
            </a:r>
          </a:p>
          <a:p>
            <a:r>
              <a:rPr lang="fr-FR" sz="1200" dirty="0" smtClean="0"/>
              <a:t>• Détecter les menaces tôt peut sauver des vies.</a:t>
            </a:r>
          </a:p>
          <a:p>
            <a:r>
              <a:rPr lang="fr-FR" sz="1200" dirty="0" smtClean="0"/>
              <a:t>• Une riposte rapide et efficace nécessite une coordination et une communication multisectorielles, nationales</a:t>
            </a:r>
          </a:p>
          <a:p>
            <a:r>
              <a:rPr lang="en-US" sz="1200" dirty="0" smtClean="0"/>
              <a:t>et </a:t>
            </a:r>
            <a:r>
              <a:rPr lang="en-US" sz="1200" dirty="0" err="1" smtClean="0"/>
              <a:t>internationales</a:t>
            </a:r>
            <a:r>
              <a:rPr lang="en-US" sz="1200" dirty="0" smtClean="0"/>
              <a:t>.</a:t>
            </a:r>
          </a:p>
          <a:p>
            <a:r>
              <a:rPr lang="en-US" dirty="0" smtClean="0"/>
              <a:t>2016 JEE</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pPr/>
              <a:t>12</a:t>
            </a:fld>
            <a:endParaRPr lang="en-US"/>
          </a:p>
        </p:txBody>
      </p:sp>
    </p:spTree>
    <p:extLst>
      <p:ext uri="{BB962C8B-B14F-4D97-AF65-F5344CB8AC3E}">
        <p14:creationId xmlns:p14="http://schemas.microsoft.com/office/powerpoint/2010/main" xmlns="" val="16209531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WHO </a:t>
            </a:r>
          </a:p>
          <a:p>
            <a:r>
              <a:rPr lang="fr-FR" sz="1200" dirty="0" smtClean="0"/>
              <a:t>L’outil présenté ici est organisé autour des éléments fondamentaux suivants</a:t>
            </a:r>
          </a:p>
          <a:p>
            <a:r>
              <a:rPr lang="fr-FR" sz="1200" dirty="0" smtClean="0"/>
              <a:t>• Prévenir et réduire la probabilité de survenue de flambées épidémiques et d’autres dangers et événements</a:t>
            </a:r>
          </a:p>
          <a:p>
            <a:r>
              <a:rPr lang="fr-FR" sz="1200" dirty="0" smtClean="0"/>
              <a:t>de santé publique tels que définis par le RSI (2005) est essentiel.</a:t>
            </a:r>
          </a:p>
          <a:p>
            <a:r>
              <a:rPr lang="fr-FR" sz="1200" dirty="0" smtClean="0"/>
              <a:t>• Détecter les menaces tôt peut sauver des vies.</a:t>
            </a:r>
          </a:p>
          <a:p>
            <a:r>
              <a:rPr lang="fr-FR" sz="1200" dirty="0" smtClean="0"/>
              <a:t>• Une riposte rapide et efficace nécessite une coordination et une communication multisectorielles, nationales</a:t>
            </a:r>
          </a:p>
          <a:p>
            <a:r>
              <a:rPr lang="en-US" sz="1200" dirty="0" smtClean="0"/>
              <a:t>et </a:t>
            </a:r>
            <a:r>
              <a:rPr lang="en-US" sz="1200" dirty="0" err="1" smtClean="0"/>
              <a:t>internationales</a:t>
            </a:r>
            <a:r>
              <a:rPr lang="en-US" sz="1200" dirty="0" smtClean="0"/>
              <a:t>.</a:t>
            </a:r>
          </a:p>
          <a:p>
            <a:r>
              <a:rPr lang="en-US" dirty="0" smtClean="0"/>
              <a:t>2016 JEE</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pPr/>
              <a:t>13</a:t>
            </a:fld>
            <a:endParaRPr lang="en-US"/>
          </a:p>
        </p:txBody>
      </p:sp>
    </p:spTree>
    <p:extLst>
      <p:ext uri="{BB962C8B-B14F-4D97-AF65-F5344CB8AC3E}">
        <p14:creationId xmlns:p14="http://schemas.microsoft.com/office/powerpoint/2010/main" xmlns="" val="23295055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b="0" i="0" u="none" strike="noStrike" kern="1200" baseline="0" dirty="0" smtClean="0">
                <a:solidFill>
                  <a:schemeClr val="tx1"/>
                </a:solidFill>
                <a:latin typeface="+mn-lt"/>
                <a:ea typeface="+mn-ea"/>
                <a:cs typeface="+mn-cs"/>
              </a:rPr>
              <a:t>Système de notation par code couleur</a:t>
            </a:r>
          </a:p>
          <a:p>
            <a:r>
              <a:rPr lang="fr-FR" sz="1200" b="0" i="0" u="none" strike="noStrike" kern="1200" baseline="0" dirty="0" smtClean="0">
                <a:solidFill>
                  <a:schemeClr val="tx1"/>
                </a:solidFill>
                <a:latin typeface="+mn-lt"/>
                <a:ea typeface="+mn-ea"/>
                <a:cs typeface="+mn-cs"/>
              </a:rPr>
              <a:t>Même si certaines sections de différentes capacités se chevauchent parfois dans cet outil, chacune sera</a:t>
            </a:r>
          </a:p>
          <a:p>
            <a:r>
              <a:rPr lang="fr-FR" sz="1200" b="0" i="0" u="none" strike="noStrike" kern="1200" baseline="0" dirty="0" smtClean="0">
                <a:solidFill>
                  <a:schemeClr val="tx1"/>
                </a:solidFill>
                <a:latin typeface="+mn-lt"/>
                <a:ea typeface="+mn-ea"/>
                <a:cs typeface="+mn-cs"/>
              </a:rPr>
              <a:t>évaluée séparément. L’état d’avancement de l’acquisition de chaque capacité essentielle sera affecté d’un</a:t>
            </a:r>
          </a:p>
          <a:p>
            <a:r>
              <a:rPr lang="fr-FR" sz="1200" b="0" i="0" u="none" strike="noStrike" kern="1200" baseline="0" dirty="0" smtClean="0">
                <a:solidFill>
                  <a:schemeClr val="tx1"/>
                </a:solidFill>
                <a:latin typeface="+mn-lt"/>
                <a:ea typeface="+mn-ea"/>
                <a:cs typeface="+mn-cs"/>
              </a:rPr>
              <a:t>score, qui reflètera son aptitude à être institutionnalisée et pérenne. Le niveau d’avancement ou score et le</a:t>
            </a:r>
          </a:p>
          <a:p>
            <a:r>
              <a:rPr lang="fr-FR" sz="1200" b="0" i="0" u="none" strike="noStrike" kern="1200" baseline="0" dirty="0" smtClean="0">
                <a:solidFill>
                  <a:schemeClr val="tx1"/>
                </a:solidFill>
                <a:latin typeface="+mn-lt"/>
                <a:ea typeface="+mn-ea"/>
                <a:cs typeface="+mn-cs"/>
              </a:rPr>
              <a:t>code couleur correspondant sont les suivants :</a:t>
            </a:r>
          </a:p>
          <a:p>
            <a:r>
              <a:rPr lang="fr-FR" sz="1200" b="0" i="0" u="none" strike="noStrike" kern="1200" baseline="0" dirty="0" smtClean="0">
                <a:solidFill>
                  <a:schemeClr val="tx1"/>
                </a:solidFill>
                <a:latin typeface="+mn-lt"/>
                <a:ea typeface="+mn-ea"/>
                <a:cs typeface="+mn-cs"/>
              </a:rPr>
              <a:t>1. capacité inexistante : les caractéristiques de la capacité évaluée ne sont pas en place. Code couleur :</a:t>
            </a:r>
          </a:p>
          <a:p>
            <a:r>
              <a:rPr lang="en-US" sz="1200" b="0" i="0" u="none" strike="noStrike" kern="1200" baseline="0" dirty="0" smtClean="0">
                <a:solidFill>
                  <a:schemeClr val="tx1"/>
                </a:solidFill>
                <a:latin typeface="+mn-lt"/>
                <a:ea typeface="+mn-ea"/>
                <a:cs typeface="+mn-cs"/>
              </a:rPr>
              <a:t>rouge</a:t>
            </a:r>
          </a:p>
          <a:p>
            <a:r>
              <a:rPr lang="fr-FR" sz="1200" b="0" i="0" u="none" strike="noStrike" kern="1200" baseline="0" dirty="0" smtClean="0">
                <a:solidFill>
                  <a:schemeClr val="tx1"/>
                </a:solidFill>
                <a:latin typeface="+mn-lt"/>
                <a:ea typeface="+mn-ea"/>
                <a:cs typeface="+mn-cs"/>
              </a:rPr>
              <a:t>2. capacité limitée : les caractéristiques de la capacité évaluée sont en cours de développement (certaines</a:t>
            </a:r>
          </a:p>
          <a:p>
            <a:r>
              <a:rPr lang="fr-FR" sz="1200" b="0" i="0" u="none" strike="noStrike" kern="1200" baseline="0" dirty="0" smtClean="0">
                <a:solidFill>
                  <a:schemeClr val="tx1"/>
                </a:solidFill>
                <a:latin typeface="+mn-lt"/>
                <a:ea typeface="+mn-ea"/>
                <a:cs typeface="+mn-cs"/>
              </a:rPr>
              <a:t>sont acquises, d’autres sont en cours d’acquisition ; néanmoins, la mise en </a:t>
            </a:r>
            <a:r>
              <a:rPr lang="fr-FR" sz="1200" b="0" i="0" u="none" strike="noStrike" kern="1200" baseline="0" dirty="0" err="1" smtClean="0">
                <a:solidFill>
                  <a:schemeClr val="tx1"/>
                </a:solidFill>
                <a:latin typeface="+mn-lt"/>
                <a:ea typeface="+mn-ea"/>
                <a:cs typeface="+mn-cs"/>
              </a:rPr>
              <a:t>oeuvre</a:t>
            </a:r>
            <a:r>
              <a:rPr lang="fr-FR" sz="1200" b="0" i="0" u="none" strike="noStrike" kern="1200" baseline="0" dirty="0" smtClean="0">
                <a:solidFill>
                  <a:schemeClr val="tx1"/>
                </a:solidFill>
                <a:latin typeface="+mn-lt"/>
                <a:ea typeface="+mn-ea"/>
                <a:cs typeface="+mn-cs"/>
              </a:rPr>
              <a:t> a commencé). Code couleur :</a:t>
            </a:r>
          </a:p>
          <a:p>
            <a:r>
              <a:rPr lang="en-US" sz="1200" b="0" i="0" u="none" strike="noStrike" kern="1200" baseline="0" dirty="0" err="1" smtClean="0">
                <a:solidFill>
                  <a:schemeClr val="tx1"/>
                </a:solidFill>
                <a:latin typeface="+mn-lt"/>
                <a:ea typeface="+mn-ea"/>
                <a:cs typeface="+mn-cs"/>
              </a:rPr>
              <a:t>jaune</a:t>
            </a:r>
            <a:endParaRPr lang="en-US" sz="1200" b="0" i="0" u="none" strike="noStrike" kern="1200" baseline="0" dirty="0" smtClean="0">
              <a:solidFill>
                <a:schemeClr val="tx1"/>
              </a:solidFill>
              <a:latin typeface="+mn-lt"/>
              <a:ea typeface="+mn-ea"/>
              <a:cs typeface="+mn-cs"/>
            </a:endParaRPr>
          </a:p>
          <a:p>
            <a:r>
              <a:rPr lang="fr-FR" sz="1200" b="0" i="0" u="none" strike="noStrike" kern="1200" baseline="0" dirty="0" smtClean="0">
                <a:solidFill>
                  <a:schemeClr val="tx1"/>
                </a:solidFill>
                <a:latin typeface="+mn-lt"/>
                <a:ea typeface="+mn-ea"/>
                <a:cs typeface="+mn-cs"/>
              </a:rPr>
              <a:t>3. capacité développée : les caractéristiques de la capacité évaluée sont en place ; cependant, il reste la</a:t>
            </a:r>
          </a:p>
          <a:p>
            <a:r>
              <a:rPr lang="fr-FR" sz="1200" b="0" i="0" u="none" strike="noStrike" kern="1200" baseline="0" dirty="0" smtClean="0">
                <a:solidFill>
                  <a:schemeClr val="tx1"/>
                </a:solidFill>
                <a:latin typeface="+mn-lt"/>
                <a:ea typeface="+mn-ea"/>
                <a:cs typeface="+mn-cs"/>
              </a:rPr>
              <a:t>question de la pérennité, qui n’est pas assurée, car ces caractéristiques ne sont pas incorporées dans le plan</a:t>
            </a:r>
          </a:p>
          <a:p>
            <a:r>
              <a:rPr lang="fr-FR" sz="1200" b="0" i="0" u="none" strike="noStrike" kern="1200" baseline="0" dirty="0" smtClean="0">
                <a:solidFill>
                  <a:schemeClr val="tx1"/>
                </a:solidFill>
                <a:latin typeface="+mn-lt"/>
                <a:ea typeface="+mn-ea"/>
                <a:cs typeface="+mn-cs"/>
              </a:rPr>
              <a:t>opérationnel national pour le secteur de la santé et/ou leur financement n’est pas garanti. Code couleur :</a:t>
            </a:r>
          </a:p>
          <a:p>
            <a:r>
              <a:rPr lang="en-US" sz="1200" b="0" i="0" u="none" strike="noStrike" kern="1200" baseline="0" dirty="0" err="1" smtClean="0">
                <a:solidFill>
                  <a:schemeClr val="tx1"/>
                </a:solidFill>
                <a:latin typeface="+mn-lt"/>
                <a:ea typeface="+mn-ea"/>
                <a:cs typeface="+mn-cs"/>
              </a:rPr>
              <a:t>jaune</a:t>
            </a:r>
            <a:endParaRPr lang="en-US" sz="1200" b="0" i="0" u="none" strike="noStrike" kern="1200" baseline="0" dirty="0" smtClean="0">
              <a:solidFill>
                <a:schemeClr val="tx1"/>
              </a:solidFill>
              <a:latin typeface="+mn-lt"/>
              <a:ea typeface="+mn-ea"/>
              <a:cs typeface="+mn-cs"/>
            </a:endParaRPr>
          </a:p>
          <a:p>
            <a:r>
              <a:rPr lang="fr-FR" sz="1200" b="0" i="0" u="none" strike="noStrike" kern="1200" baseline="0" dirty="0" smtClean="0">
                <a:solidFill>
                  <a:schemeClr val="tx1"/>
                </a:solidFill>
                <a:latin typeface="+mn-lt"/>
                <a:ea typeface="+mn-ea"/>
                <a:cs typeface="+mn-cs"/>
              </a:rPr>
              <a:t>4. capacité démontrée : les caractéristiques de la capacité à évaluer sont en place, pérennes sur quelques</a:t>
            </a:r>
          </a:p>
          <a:p>
            <a:r>
              <a:rPr lang="fr-FR" sz="1200" b="0" i="0" u="none" strike="noStrike" kern="1200" baseline="0" dirty="0" smtClean="0">
                <a:solidFill>
                  <a:schemeClr val="tx1"/>
                </a:solidFill>
                <a:latin typeface="+mn-lt"/>
                <a:ea typeface="+mn-ea"/>
                <a:cs typeface="+mn-cs"/>
              </a:rPr>
              <a:t>années encore et la capacité se mesure par l’incorporation de ces caractéristiques ou des principales</a:t>
            </a:r>
          </a:p>
          <a:p>
            <a:r>
              <a:rPr lang="fr-FR" sz="1200" b="0" i="0" u="none" strike="noStrike" kern="1200" baseline="0" dirty="0" smtClean="0">
                <a:solidFill>
                  <a:schemeClr val="tx1"/>
                </a:solidFill>
                <a:latin typeface="+mn-lt"/>
                <a:ea typeface="+mn-ea"/>
                <a:cs typeface="+mn-cs"/>
              </a:rPr>
              <a:t>capacités aux termes du RSI (2005) dans le plan national pour le secteur de la santé. Code couleur :</a:t>
            </a:r>
          </a:p>
          <a:p>
            <a:r>
              <a:rPr lang="en-US" sz="1200" b="0" i="0" u="none" strike="noStrike" kern="1200" baseline="0" dirty="0" smtClean="0">
                <a:solidFill>
                  <a:schemeClr val="tx1"/>
                </a:solidFill>
                <a:latin typeface="+mn-lt"/>
                <a:ea typeface="+mn-ea"/>
                <a:cs typeface="+mn-cs"/>
              </a:rPr>
              <a:t>vert</a:t>
            </a:r>
          </a:p>
          <a:p>
            <a:r>
              <a:rPr lang="fr-FR" sz="1200" b="0" i="0" u="none" strike="noStrike" kern="1200" baseline="0" dirty="0" smtClean="0">
                <a:solidFill>
                  <a:schemeClr val="tx1"/>
                </a:solidFill>
                <a:latin typeface="+mn-lt"/>
                <a:ea typeface="+mn-ea"/>
                <a:cs typeface="+mn-cs"/>
              </a:rPr>
              <a:t>5. capacité pérenne : les caractéristiques de la capacité à évaluer sont fonctionnelles, pérennes et le</a:t>
            </a:r>
          </a:p>
          <a:p>
            <a:r>
              <a:rPr lang="fr-FR" sz="1200" b="0" i="0" u="none" strike="noStrike" kern="1200" baseline="0" dirty="0" smtClean="0">
                <a:solidFill>
                  <a:schemeClr val="tx1"/>
                </a:solidFill>
                <a:latin typeface="+mn-lt"/>
                <a:ea typeface="+mn-ea"/>
                <a:cs typeface="+mn-cs"/>
              </a:rPr>
              <a:t>pays aide d’autres pays à acquérir cette capacité. Il correspond au niveau le plus élevé de l’acquisition des</a:t>
            </a:r>
          </a:p>
          <a:p>
            <a:r>
              <a:rPr lang="fr-FR" sz="1200" b="0" i="0" u="none" strike="noStrike" kern="1200" baseline="0" dirty="0" smtClean="0">
                <a:solidFill>
                  <a:schemeClr val="tx1"/>
                </a:solidFill>
                <a:latin typeface="+mn-lt"/>
                <a:ea typeface="+mn-ea"/>
                <a:cs typeface="+mn-cs"/>
              </a:rPr>
              <a:t>principales capacités aux termes du RSI (2005). Code couleur :</a:t>
            </a:r>
          </a:p>
          <a:p>
            <a:r>
              <a:rPr lang="en-US" sz="1200" b="0" i="0" u="none" strike="noStrike" kern="1200" baseline="0" dirty="0" smtClean="0">
                <a:solidFill>
                  <a:schemeClr val="tx1"/>
                </a:solidFill>
                <a:latin typeface="+mn-lt"/>
                <a:ea typeface="+mn-ea"/>
                <a:cs typeface="+mn-cs"/>
              </a:rPr>
              <a:t>vert</a:t>
            </a:r>
          </a:p>
          <a:p>
            <a:r>
              <a:rPr lang="fr-FR" sz="1200" b="0" i="0" u="none" strike="noStrike" kern="1200" baseline="0" dirty="0" smtClean="0">
                <a:solidFill>
                  <a:schemeClr val="tx1"/>
                </a:solidFill>
                <a:latin typeface="+mn-lt"/>
                <a:ea typeface="+mn-ea"/>
                <a:cs typeface="+mn-cs"/>
              </a:rPr>
              <a:t>1. Sans l’acquisition de toutes les caractéristiques des niveaux de capacité inférieurs, un pays ne peut pas</a:t>
            </a:r>
          </a:p>
          <a:p>
            <a:r>
              <a:rPr lang="fr-FR" sz="1200" b="0" i="0" u="none" strike="noStrike" kern="1200" baseline="0" dirty="0" smtClean="0">
                <a:solidFill>
                  <a:schemeClr val="tx1"/>
                </a:solidFill>
                <a:latin typeface="+mn-lt"/>
                <a:ea typeface="+mn-ea"/>
                <a:cs typeface="+mn-cs"/>
              </a:rPr>
              <a:t>progresser vers les niveaux suivants (par exemple pour parvenir à une capacité démontrée, il faut satisfaire</a:t>
            </a:r>
          </a:p>
          <a:p>
            <a:r>
              <a:rPr lang="fr-FR" sz="1200" b="0" i="0" u="none" strike="noStrike" kern="1200" baseline="0" dirty="0" smtClean="0">
                <a:solidFill>
                  <a:schemeClr val="tx1"/>
                </a:solidFill>
                <a:latin typeface="+mn-lt"/>
                <a:ea typeface="+mn-ea"/>
                <a:cs typeface="+mn-cs"/>
              </a:rPr>
              <a:t>à toutes les caractéristiques de la capacité en cours de développement et de la capacité démontrée).</a:t>
            </a:r>
          </a:p>
          <a:p>
            <a:r>
              <a:rPr lang="fr-FR" sz="1200" b="0" i="0" u="none" strike="noStrike" kern="1200" baseline="0" dirty="0" smtClean="0">
                <a:solidFill>
                  <a:schemeClr val="tx1"/>
                </a:solidFill>
                <a:latin typeface="+mn-lt"/>
                <a:ea typeface="+mn-ea"/>
                <a:cs typeface="+mn-cs"/>
              </a:rPr>
              <a:t>2. Toutes les réponses doivent être étayées par des éléments probants documentés.</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pPr/>
              <a:t>15</a:t>
            </a:fld>
            <a:endParaRPr lang="en-US"/>
          </a:p>
        </p:txBody>
      </p:sp>
    </p:spTree>
    <p:extLst>
      <p:ext uri="{BB962C8B-B14F-4D97-AF65-F5344CB8AC3E}">
        <p14:creationId xmlns:p14="http://schemas.microsoft.com/office/powerpoint/2010/main" xmlns="" val="11202741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b="0" i="0" u="none" strike="noStrike" kern="1200" baseline="0" dirty="0" smtClean="0">
                <a:solidFill>
                  <a:schemeClr val="tx1"/>
                </a:solidFill>
                <a:latin typeface="+mn-lt"/>
                <a:ea typeface="+mn-ea"/>
                <a:cs typeface="+mn-cs"/>
              </a:rPr>
              <a:t>Système de notation par code couleur</a:t>
            </a:r>
          </a:p>
          <a:p>
            <a:r>
              <a:rPr lang="fr-FR" sz="1200" b="0" i="0" u="none" strike="noStrike" kern="1200" baseline="0" dirty="0" smtClean="0">
                <a:solidFill>
                  <a:schemeClr val="tx1"/>
                </a:solidFill>
                <a:latin typeface="+mn-lt"/>
                <a:ea typeface="+mn-ea"/>
                <a:cs typeface="+mn-cs"/>
              </a:rPr>
              <a:t>Même si certaines sections de différentes capacités se chevauchent parfois dans cet outil, chacune sera</a:t>
            </a:r>
          </a:p>
          <a:p>
            <a:r>
              <a:rPr lang="fr-FR" sz="1200" b="0" i="0" u="none" strike="noStrike" kern="1200" baseline="0" dirty="0" smtClean="0">
                <a:solidFill>
                  <a:schemeClr val="tx1"/>
                </a:solidFill>
                <a:latin typeface="+mn-lt"/>
                <a:ea typeface="+mn-ea"/>
                <a:cs typeface="+mn-cs"/>
              </a:rPr>
              <a:t>évaluée séparément. L’état d’avancement de l’acquisition de chaque capacité essentielle sera affecté d’un</a:t>
            </a:r>
          </a:p>
          <a:p>
            <a:r>
              <a:rPr lang="fr-FR" sz="1200" b="0" i="0" u="none" strike="noStrike" kern="1200" baseline="0" dirty="0" smtClean="0">
                <a:solidFill>
                  <a:schemeClr val="tx1"/>
                </a:solidFill>
                <a:latin typeface="+mn-lt"/>
                <a:ea typeface="+mn-ea"/>
                <a:cs typeface="+mn-cs"/>
              </a:rPr>
              <a:t>score, qui reflètera son aptitude à être institutionnalisée et pérenne. Le niveau d’avancement ou score et le</a:t>
            </a:r>
          </a:p>
          <a:p>
            <a:r>
              <a:rPr lang="fr-FR" sz="1200" b="0" i="0" u="none" strike="noStrike" kern="1200" baseline="0" dirty="0" smtClean="0">
                <a:solidFill>
                  <a:schemeClr val="tx1"/>
                </a:solidFill>
                <a:latin typeface="+mn-lt"/>
                <a:ea typeface="+mn-ea"/>
                <a:cs typeface="+mn-cs"/>
              </a:rPr>
              <a:t>code couleur correspondant sont les suivants :</a:t>
            </a:r>
          </a:p>
          <a:p>
            <a:r>
              <a:rPr lang="fr-FR" sz="1200" b="0" i="0" u="none" strike="noStrike" kern="1200" baseline="0" dirty="0" smtClean="0">
                <a:solidFill>
                  <a:schemeClr val="tx1"/>
                </a:solidFill>
                <a:latin typeface="+mn-lt"/>
                <a:ea typeface="+mn-ea"/>
                <a:cs typeface="+mn-cs"/>
              </a:rPr>
              <a:t>1. capacité inexistante : les caractéristiques de la capacité évaluée ne sont pas en place. Code couleur :</a:t>
            </a:r>
          </a:p>
          <a:p>
            <a:r>
              <a:rPr lang="en-US" sz="1200" b="0" i="0" u="none" strike="noStrike" kern="1200" baseline="0" dirty="0" smtClean="0">
                <a:solidFill>
                  <a:schemeClr val="tx1"/>
                </a:solidFill>
                <a:latin typeface="+mn-lt"/>
                <a:ea typeface="+mn-ea"/>
                <a:cs typeface="+mn-cs"/>
              </a:rPr>
              <a:t>rouge</a:t>
            </a:r>
          </a:p>
          <a:p>
            <a:r>
              <a:rPr lang="fr-FR" sz="1200" b="0" i="0" u="none" strike="noStrike" kern="1200" baseline="0" dirty="0" smtClean="0">
                <a:solidFill>
                  <a:schemeClr val="tx1"/>
                </a:solidFill>
                <a:latin typeface="+mn-lt"/>
                <a:ea typeface="+mn-ea"/>
                <a:cs typeface="+mn-cs"/>
              </a:rPr>
              <a:t>2. capacité limitée : les caractéristiques de la capacité évaluée sont en cours de développement (certaines</a:t>
            </a:r>
          </a:p>
          <a:p>
            <a:r>
              <a:rPr lang="fr-FR" sz="1200" b="0" i="0" u="none" strike="noStrike" kern="1200" baseline="0" dirty="0" smtClean="0">
                <a:solidFill>
                  <a:schemeClr val="tx1"/>
                </a:solidFill>
                <a:latin typeface="+mn-lt"/>
                <a:ea typeface="+mn-ea"/>
                <a:cs typeface="+mn-cs"/>
              </a:rPr>
              <a:t>sont acquises, d’autres sont en cours d’acquisition ; néanmoins, la mise en </a:t>
            </a:r>
            <a:r>
              <a:rPr lang="fr-FR" sz="1200" b="0" i="0" u="none" strike="noStrike" kern="1200" baseline="0" dirty="0" err="1" smtClean="0">
                <a:solidFill>
                  <a:schemeClr val="tx1"/>
                </a:solidFill>
                <a:latin typeface="+mn-lt"/>
                <a:ea typeface="+mn-ea"/>
                <a:cs typeface="+mn-cs"/>
              </a:rPr>
              <a:t>oeuvre</a:t>
            </a:r>
            <a:r>
              <a:rPr lang="fr-FR" sz="1200" b="0" i="0" u="none" strike="noStrike" kern="1200" baseline="0" dirty="0" smtClean="0">
                <a:solidFill>
                  <a:schemeClr val="tx1"/>
                </a:solidFill>
                <a:latin typeface="+mn-lt"/>
                <a:ea typeface="+mn-ea"/>
                <a:cs typeface="+mn-cs"/>
              </a:rPr>
              <a:t> a commencé). Code couleur :</a:t>
            </a:r>
          </a:p>
          <a:p>
            <a:r>
              <a:rPr lang="en-US" sz="1200" b="0" i="0" u="none" strike="noStrike" kern="1200" baseline="0" dirty="0" err="1" smtClean="0">
                <a:solidFill>
                  <a:schemeClr val="tx1"/>
                </a:solidFill>
                <a:latin typeface="+mn-lt"/>
                <a:ea typeface="+mn-ea"/>
                <a:cs typeface="+mn-cs"/>
              </a:rPr>
              <a:t>jaune</a:t>
            </a:r>
            <a:endParaRPr lang="en-US" sz="1200" b="0" i="0" u="none" strike="noStrike" kern="1200" baseline="0" dirty="0" smtClean="0">
              <a:solidFill>
                <a:schemeClr val="tx1"/>
              </a:solidFill>
              <a:latin typeface="+mn-lt"/>
              <a:ea typeface="+mn-ea"/>
              <a:cs typeface="+mn-cs"/>
            </a:endParaRPr>
          </a:p>
          <a:p>
            <a:r>
              <a:rPr lang="fr-FR" sz="1200" b="0" i="0" u="none" strike="noStrike" kern="1200" baseline="0" dirty="0" smtClean="0">
                <a:solidFill>
                  <a:schemeClr val="tx1"/>
                </a:solidFill>
                <a:latin typeface="+mn-lt"/>
                <a:ea typeface="+mn-ea"/>
                <a:cs typeface="+mn-cs"/>
              </a:rPr>
              <a:t>3. capacité développée : les caractéristiques de la capacité évaluée sont en place ; cependant, il reste la</a:t>
            </a:r>
          </a:p>
          <a:p>
            <a:r>
              <a:rPr lang="fr-FR" sz="1200" b="0" i="0" u="none" strike="noStrike" kern="1200" baseline="0" dirty="0" smtClean="0">
                <a:solidFill>
                  <a:schemeClr val="tx1"/>
                </a:solidFill>
                <a:latin typeface="+mn-lt"/>
                <a:ea typeface="+mn-ea"/>
                <a:cs typeface="+mn-cs"/>
              </a:rPr>
              <a:t>question de la pérennité, qui n’est pas assurée, car ces caractéristiques ne sont pas incorporées dans le plan</a:t>
            </a:r>
          </a:p>
          <a:p>
            <a:r>
              <a:rPr lang="fr-FR" sz="1200" b="0" i="0" u="none" strike="noStrike" kern="1200" baseline="0" dirty="0" smtClean="0">
                <a:solidFill>
                  <a:schemeClr val="tx1"/>
                </a:solidFill>
                <a:latin typeface="+mn-lt"/>
                <a:ea typeface="+mn-ea"/>
                <a:cs typeface="+mn-cs"/>
              </a:rPr>
              <a:t>opérationnel national pour le secteur de la santé et/ou leur financement n’est pas garanti. Code couleur :</a:t>
            </a:r>
          </a:p>
          <a:p>
            <a:r>
              <a:rPr lang="en-US" sz="1200" b="0" i="0" u="none" strike="noStrike" kern="1200" baseline="0" dirty="0" err="1" smtClean="0">
                <a:solidFill>
                  <a:schemeClr val="tx1"/>
                </a:solidFill>
                <a:latin typeface="+mn-lt"/>
                <a:ea typeface="+mn-ea"/>
                <a:cs typeface="+mn-cs"/>
              </a:rPr>
              <a:t>jaune</a:t>
            </a:r>
            <a:endParaRPr lang="en-US" sz="1200" b="0" i="0" u="none" strike="noStrike" kern="1200" baseline="0" dirty="0" smtClean="0">
              <a:solidFill>
                <a:schemeClr val="tx1"/>
              </a:solidFill>
              <a:latin typeface="+mn-lt"/>
              <a:ea typeface="+mn-ea"/>
              <a:cs typeface="+mn-cs"/>
            </a:endParaRPr>
          </a:p>
          <a:p>
            <a:r>
              <a:rPr lang="fr-FR" sz="1200" b="0" i="0" u="none" strike="noStrike" kern="1200" baseline="0" dirty="0" smtClean="0">
                <a:solidFill>
                  <a:schemeClr val="tx1"/>
                </a:solidFill>
                <a:latin typeface="+mn-lt"/>
                <a:ea typeface="+mn-ea"/>
                <a:cs typeface="+mn-cs"/>
              </a:rPr>
              <a:t>4. capacité démontrée : les caractéristiques de la capacité à évaluer sont en place, pérennes sur quelques</a:t>
            </a:r>
          </a:p>
          <a:p>
            <a:r>
              <a:rPr lang="fr-FR" sz="1200" b="0" i="0" u="none" strike="noStrike" kern="1200" baseline="0" dirty="0" smtClean="0">
                <a:solidFill>
                  <a:schemeClr val="tx1"/>
                </a:solidFill>
                <a:latin typeface="+mn-lt"/>
                <a:ea typeface="+mn-ea"/>
                <a:cs typeface="+mn-cs"/>
              </a:rPr>
              <a:t>années encore et la capacité se mesure par l’incorporation de ces caractéristiques ou des principales</a:t>
            </a:r>
          </a:p>
          <a:p>
            <a:r>
              <a:rPr lang="fr-FR" sz="1200" b="0" i="0" u="none" strike="noStrike" kern="1200" baseline="0" dirty="0" smtClean="0">
                <a:solidFill>
                  <a:schemeClr val="tx1"/>
                </a:solidFill>
                <a:latin typeface="+mn-lt"/>
                <a:ea typeface="+mn-ea"/>
                <a:cs typeface="+mn-cs"/>
              </a:rPr>
              <a:t>capacités aux termes du RSI (2005) dans le plan national pour le secteur de la santé. Code couleur :</a:t>
            </a:r>
          </a:p>
          <a:p>
            <a:r>
              <a:rPr lang="en-US" sz="1200" b="0" i="0" u="none" strike="noStrike" kern="1200" baseline="0" dirty="0" smtClean="0">
                <a:solidFill>
                  <a:schemeClr val="tx1"/>
                </a:solidFill>
                <a:latin typeface="+mn-lt"/>
                <a:ea typeface="+mn-ea"/>
                <a:cs typeface="+mn-cs"/>
              </a:rPr>
              <a:t>vert</a:t>
            </a:r>
          </a:p>
          <a:p>
            <a:r>
              <a:rPr lang="fr-FR" sz="1200" b="0" i="0" u="none" strike="noStrike" kern="1200" baseline="0" dirty="0" smtClean="0">
                <a:solidFill>
                  <a:schemeClr val="tx1"/>
                </a:solidFill>
                <a:latin typeface="+mn-lt"/>
                <a:ea typeface="+mn-ea"/>
                <a:cs typeface="+mn-cs"/>
              </a:rPr>
              <a:t>5. capacité pérenne : les caractéristiques de la capacité à évaluer sont fonctionnelles, pérennes et le</a:t>
            </a:r>
          </a:p>
          <a:p>
            <a:r>
              <a:rPr lang="fr-FR" sz="1200" b="0" i="0" u="none" strike="noStrike" kern="1200" baseline="0" dirty="0" smtClean="0">
                <a:solidFill>
                  <a:schemeClr val="tx1"/>
                </a:solidFill>
                <a:latin typeface="+mn-lt"/>
                <a:ea typeface="+mn-ea"/>
                <a:cs typeface="+mn-cs"/>
              </a:rPr>
              <a:t>pays aide d’autres pays à acquérir cette capacité. Il correspond au niveau le plus élevé de l’acquisition des</a:t>
            </a:r>
          </a:p>
          <a:p>
            <a:r>
              <a:rPr lang="fr-FR" sz="1200" b="0" i="0" u="none" strike="noStrike" kern="1200" baseline="0" dirty="0" smtClean="0">
                <a:solidFill>
                  <a:schemeClr val="tx1"/>
                </a:solidFill>
                <a:latin typeface="+mn-lt"/>
                <a:ea typeface="+mn-ea"/>
                <a:cs typeface="+mn-cs"/>
              </a:rPr>
              <a:t>principales capacités aux termes du RSI (2005). Code couleur :</a:t>
            </a:r>
          </a:p>
          <a:p>
            <a:r>
              <a:rPr lang="en-US" sz="1200" b="0" i="0" u="none" strike="noStrike" kern="1200" baseline="0" dirty="0" smtClean="0">
                <a:solidFill>
                  <a:schemeClr val="tx1"/>
                </a:solidFill>
                <a:latin typeface="+mn-lt"/>
                <a:ea typeface="+mn-ea"/>
                <a:cs typeface="+mn-cs"/>
              </a:rPr>
              <a:t>vert</a:t>
            </a:r>
          </a:p>
          <a:p>
            <a:r>
              <a:rPr lang="fr-FR" sz="1200" b="0" i="0" u="none" strike="noStrike" kern="1200" baseline="0" dirty="0" smtClean="0">
                <a:solidFill>
                  <a:schemeClr val="tx1"/>
                </a:solidFill>
                <a:latin typeface="+mn-lt"/>
                <a:ea typeface="+mn-ea"/>
                <a:cs typeface="+mn-cs"/>
              </a:rPr>
              <a:t>1. Sans l’acquisition de toutes les caractéristiques des niveaux de capacité inférieurs, un pays ne peut pas</a:t>
            </a:r>
          </a:p>
          <a:p>
            <a:r>
              <a:rPr lang="fr-FR" sz="1200" b="0" i="0" u="none" strike="noStrike" kern="1200" baseline="0" dirty="0" smtClean="0">
                <a:solidFill>
                  <a:schemeClr val="tx1"/>
                </a:solidFill>
                <a:latin typeface="+mn-lt"/>
                <a:ea typeface="+mn-ea"/>
                <a:cs typeface="+mn-cs"/>
              </a:rPr>
              <a:t>progresser vers les niveaux suivants (par exemple pour parvenir à une capacité démontrée, il faut satisfaire</a:t>
            </a:r>
          </a:p>
          <a:p>
            <a:r>
              <a:rPr lang="fr-FR" sz="1200" b="0" i="0" u="none" strike="noStrike" kern="1200" baseline="0" dirty="0" smtClean="0">
                <a:solidFill>
                  <a:schemeClr val="tx1"/>
                </a:solidFill>
                <a:latin typeface="+mn-lt"/>
                <a:ea typeface="+mn-ea"/>
                <a:cs typeface="+mn-cs"/>
              </a:rPr>
              <a:t>à toutes les caractéristiques de la capacité en cours de développement et de la capacité démontrée).</a:t>
            </a:r>
          </a:p>
          <a:p>
            <a:r>
              <a:rPr lang="fr-FR" sz="1200" b="0" i="0" u="none" strike="noStrike" kern="1200" baseline="0" dirty="0" smtClean="0">
                <a:solidFill>
                  <a:schemeClr val="tx1"/>
                </a:solidFill>
                <a:latin typeface="+mn-lt"/>
                <a:ea typeface="+mn-ea"/>
                <a:cs typeface="+mn-cs"/>
              </a:rPr>
              <a:t>2. Toutes les réponses doivent être étayées par des éléments probants documentés.</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pPr/>
              <a:t>16</a:t>
            </a:fld>
            <a:endParaRPr lang="en-US"/>
          </a:p>
        </p:txBody>
      </p:sp>
    </p:spTree>
    <p:extLst>
      <p:ext uri="{BB962C8B-B14F-4D97-AF65-F5344CB8AC3E}">
        <p14:creationId xmlns:p14="http://schemas.microsoft.com/office/powerpoint/2010/main" xmlns="" val="39553231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u="none" strike="noStrike" baseline="0" dirty="0" smtClean="0">
                <a:latin typeface="FrutigerLTStd-Cn"/>
              </a:rPr>
              <a:t>(</a:t>
            </a:r>
            <a:r>
              <a:rPr lang="en-US" b="0" i="0" u="none" strike="noStrike" baseline="0" smtClean="0">
                <a:latin typeface="FrutigerLTStd-Cn"/>
              </a:rPr>
              <a:t>WHO</a:t>
            </a:r>
            <a:r>
              <a:rPr lang="en-US" b="0" i="0" u="none" strike="noStrike" smtClean="0">
                <a:latin typeface="FrutigerLTStd-Cn"/>
              </a:rPr>
              <a:t> JEE 2016</a:t>
            </a:r>
            <a:r>
              <a:rPr lang="en-US" b="0" i="0" u="none" strike="noStrike" dirty="0" smtClean="0">
                <a:latin typeface="FrutigerLTStd-Cn"/>
              </a:rPr>
              <a:t>)</a:t>
            </a:r>
            <a:endParaRPr lang="en-US" b="0" i="0" u="none" strike="noStrike" baseline="0" dirty="0" smtClean="0">
              <a:latin typeface="FrutigerLTStd-Cn"/>
            </a:endParaRPr>
          </a:p>
          <a:p>
            <a:r>
              <a:rPr lang="fr-FR" b="0" i="0" u="none" strike="noStrike" baseline="0" dirty="0" smtClean="0">
                <a:latin typeface="FrutigerLTStd-LightCn"/>
              </a:rPr>
              <a:t>L’outil d’évaluation extérieure conjointe – Règlement sanitaire international (2005) est conçu pour évaluer</a:t>
            </a:r>
          </a:p>
          <a:p>
            <a:r>
              <a:rPr lang="fr-FR" b="0" i="0" u="none" strike="noStrike" baseline="0" dirty="0" smtClean="0">
                <a:latin typeface="FrutigerLTStd-LightCn"/>
              </a:rPr>
              <a:t>la capacité des pays à prévenir, à détecter et à riposter rapidement à des menaces pour la santé publique,</a:t>
            </a:r>
          </a:p>
          <a:p>
            <a:r>
              <a:rPr lang="fr-FR" b="0" i="0" u="none" strike="noStrike" baseline="0" dirty="0" smtClean="0">
                <a:latin typeface="FrutigerLTStd-LightCn"/>
              </a:rPr>
              <a:t>qu’elles soient naturelles, délibérées ou accidentelles. L’objet du processus d’évaluation extérieure est</a:t>
            </a:r>
          </a:p>
          <a:p>
            <a:r>
              <a:rPr lang="fr-FR" b="0" i="0" u="none" strike="noStrike" baseline="0" dirty="0" smtClean="0">
                <a:latin typeface="FrutigerLTStd-LightCn"/>
              </a:rPr>
              <a:t>de mesurer la situation et les progrès propres à chaque pays pour atteindre les cibles. Cela nécessite un</a:t>
            </a:r>
          </a:p>
          <a:p>
            <a:r>
              <a:rPr lang="fr-FR" b="0" i="0" u="none" strike="noStrike" baseline="0" dirty="0" smtClean="0">
                <a:latin typeface="FrutigerLTStd-LightCn"/>
              </a:rPr>
              <a:t>processus pérenne et souple qui puisse s’appliquer à un plus grand nombre de pays et permettre d’effectuer</a:t>
            </a:r>
          </a:p>
          <a:p>
            <a:r>
              <a:rPr lang="fr-FR" b="0" i="0" u="none" strike="noStrike" baseline="0" dirty="0" smtClean="0">
                <a:latin typeface="FrutigerLTStd-LightCn"/>
              </a:rPr>
              <a:t>régulièrement des visites aux fins de l’évaluation. La première évaluation extérieure consistera à mesurer</a:t>
            </a:r>
          </a:p>
          <a:p>
            <a:r>
              <a:rPr lang="fr-FR" b="0" i="0" u="none" strike="noStrike" baseline="0" dirty="0" smtClean="0">
                <a:latin typeface="FrutigerLTStd-LightCn"/>
              </a:rPr>
              <a:t>initialement la capacité et les compétences d’un pays. Les évaluations suivantes seront nécessaires pour</a:t>
            </a:r>
          </a:p>
          <a:p>
            <a:r>
              <a:rPr lang="fr-FR" b="0" i="0" u="none" strike="noStrike" baseline="0" dirty="0" smtClean="0">
                <a:latin typeface="FrutigerLTStd-LightCn"/>
              </a:rPr>
              <a:t>constater les progrès accomplis et s’assurer que les améliorations en termes de capacité sont durables.</a:t>
            </a:r>
          </a:p>
          <a:p>
            <a:endParaRPr lang="fr-FR" b="0" i="0" u="none" strike="noStrike" baseline="0" dirty="0" smtClean="0">
              <a:latin typeface="FrutigerLTStd-LightCn"/>
            </a:endParaRPr>
          </a:p>
          <a:p>
            <a:r>
              <a:rPr lang="fr-FR" b="0" i="0" u="none" strike="noStrike" baseline="0" dirty="0" smtClean="0">
                <a:latin typeface="FrutigerLTStd-LightCn"/>
              </a:rPr>
              <a:t>Les évaluations extérieures conjointes partagent un certain nombre de caractéristiques importantes,</a:t>
            </a:r>
          </a:p>
          <a:p>
            <a:r>
              <a:rPr lang="fr-FR" b="0" i="0" u="none" strike="noStrike" baseline="0" dirty="0" smtClean="0">
                <a:latin typeface="FrutigerLTStd-LightCn"/>
              </a:rPr>
              <a:t>notamment : la participation volontaire du pays, une approche multisectorielle à la fois des équipes</a:t>
            </a:r>
          </a:p>
          <a:p>
            <a:r>
              <a:rPr lang="fr-FR" b="0" i="0" u="none" strike="noStrike" baseline="0" dirty="0" smtClean="0">
                <a:latin typeface="FrutigerLTStd-LightCn"/>
              </a:rPr>
              <a:t>extérieures et des pays hôtes, la transparence et la disponibilité des données et le partage d’informations, et</a:t>
            </a:r>
          </a:p>
          <a:p>
            <a:r>
              <a:rPr lang="fr-FR" b="0" i="0" u="none" strike="noStrike" baseline="0" dirty="0" smtClean="0">
                <a:latin typeface="FrutigerLTStd-LightCn"/>
              </a:rPr>
              <a:t>la publication de rapports. Elles font également référence à un processus conjoint au cours de l’évaluation</a:t>
            </a:r>
          </a:p>
          <a:p>
            <a:r>
              <a:rPr lang="fr-FR" b="0" i="0" u="none" strike="noStrike" baseline="0" dirty="0" smtClean="0">
                <a:latin typeface="FrutigerLTStd-LightCn"/>
              </a:rPr>
              <a:t>extérieure (que l’on envisage de réaliser environ tous les cinq ans) selon laquelle une équipe d’experts</a:t>
            </a:r>
          </a:p>
          <a:p>
            <a:r>
              <a:rPr lang="fr-FR" b="0" i="0" u="none" strike="noStrike" baseline="0" dirty="0" smtClean="0">
                <a:latin typeface="FrutigerLTStd-LightCn"/>
              </a:rPr>
              <a:t>nationaux prépare d’abord une autoévaluation qu’elle fournit à l’équipe extérieure avant la visite sur place,</a:t>
            </a:r>
          </a:p>
          <a:p>
            <a:r>
              <a:rPr lang="fr-FR" b="0" i="0" u="none" strike="noStrike" baseline="0" dirty="0" smtClean="0">
                <a:latin typeface="FrutigerLTStd-LightCn"/>
              </a:rPr>
              <a:t>l’équipe extérieure utilisant le même outil pour son évaluation indépendante, en travaillant avec l’équipe</a:t>
            </a:r>
          </a:p>
          <a:p>
            <a:r>
              <a:rPr lang="fr-FR" b="0" i="0" u="none" strike="noStrike" baseline="0" dirty="0" smtClean="0">
                <a:latin typeface="FrutigerLTStd-LightCn"/>
              </a:rPr>
              <a:t>nationale lors de sessions interactives.</a:t>
            </a:r>
          </a:p>
          <a:p>
            <a:endParaRPr lang="fr-FR" b="0" i="0" u="none" strike="noStrike" baseline="0" dirty="0" smtClean="0">
              <a:latin typeface="FrutigerLTStd-LightCn"/>
            </a:endParaRPr>
          </a:p>
          <a:p>
            <a:r>
              <a:rPr lang="fr-FR" b="0" i="0" u="none" strike="noStrike" baseline="0" dirty="0" smtClean="0">
                <a:latin typeface="FrutigerLTStd-LightCn"/>
              </a:rPr>
              <a:t>L’évaluation extérieure permet aux pays d’identifier les besoins les plus urgents au sein de leur système</a:t>
            </a:r>
          </a:p>
          <a:p>
            <a:r>
              <a:rPr lang="fr-FR" b="0" i="0" u="none" strike="noStrike" baseline="0" dirty="0" smtClean="0">
                <a:latin typeface="FrutigerLTStd-LightCn"/>
              </a:rPr>
              <a:t>de sécurité sanitaire, de classer par ordre de priorité les possibilités d’amélioration de la préparation, de</a:t>
            </a:r>
          </a:p>
          <a:p>
            <a:r>
              <a:rPr lang="fr-FR" b="0" i="0" u="none" strike="noStrike" baseline="0" dirty="0" smtClean="0">
                <a:latin typeface="FrutigerLTStd-LightCn"/>
              </a:rPr>
              <a:t>la riposte et de l’action, et de collaborer avec les donateurs et partenaires actuels et futurs pour cibler</a:t>
            </a:r>
          </a:p>
          <a:p>
            <a:r>
              <a:rPr lang="fr-FR" b="0" i="0" u="none" strike="noStrike" baseline="0" dirty="0" smtClean="0">
                <a:latin typeface="FrutigerLTStd-LightCn"/>
              </a:rPr>
              <a:t>efficacement les ressources. La transparence est importante pour attirer et diriger les ressources là où elles</a:t>
            </a:r>
          </a:p>
          <a:p>
            <a:r>
              <a:rPr lang="en-US" b="0" i="0" u="none" strike="noStrike" baseline="0" dirty="0" err="1" smtClean="0">
                <a:latin typeface="FrutigerLTStd-LightCn"/>
              </a:rPr>
              <a:t>sont</a:t>
            </a:r>
            <a:r>
              <a:rPr lang="en-US" b="0" i="0" u="none" strike="noStrike" baseline="0" dirty="0" smtClean="0">
                <a:latin typeface="FrutigerLTStd-LightCn"/>
              </a:rPr>
              <a:t> plus </a:t>
            </a:r>
            <a:r>
              <a:rPr lang="en-US" b="0" i="0" u="none" strike="noStrike" baseline="0" dirty="0" err="1" smtClean="0">
                <a:latin typeface="FrutigerLTStd-LightCn"/>
              </a:rPr>
              <a:t>nécessaires</a:t>
            </a:r>
            <a:r>
              <a:rPr lang="en-US" b="0" i="0" u="none" strike="noStrike" baseline="0" dirty="0" smtClean="0">
                <a:latin typeface="FrutigerLTStd-LightCn"/>
              </a:rPr>
              <a:t>.</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pPr/>
              <a:t>17</a:t>
            </a:fld>
            <a:endParaRPr lang="en-US"/>
          </a:p>
        </p:txBody>
      </p:sp>
    </p:spTree>
    <p:extLst>
      <p:ext uri="{BB962C8B-B14F-4D97-AF65-F5344CB8AC3E}">
        <p14:creationId xmlns:p14="http://schemas.microsoft.com/office/powerpoint/2010/main" xmlns="" val="11696419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u="none" strike="noStrike" baseline="0" dirty="0" smtClean="0">
                <a:latin typeface="FrutigerLTStd-Cn"/>
              </a:rPr>
              <a:t>(</a:t>
            </a:r>
            <a:r>
              <a:rPr lang="en-US" b="0" i="0" u="none" strike="noStrike" baseline="0" smtClean="0">
                <a:latin typeface="FrutigerLTStd-Cn"/>
              </a:rPr>
              <a:t>WHO</a:t>
            </a:r>
            <a:r>
              <a:rPr lang="en-US" b="0" i="0" u="none" strike="noStrike" smtClean="0">
                <a:latin typeface="FrutigerLTStd-Cn"/>
              </a:rPr>
              <a:t> JEE 2016</a:t>
            </a:r>
            <a:r>
              <a:rPr lang="en-US" b="0" i="0" u="none" strike="noStrike" dirty="0" smtClean="0">
                <a:latin typeface="FrutigerLTStd-Cn"/>
              </a:rPr>
              <a:t>)</a:t>
            </a:r>
            <a:endParaRPr lang="en-US" b="0" i="0" u="none" strike="noStrike" baseline="0" dirty="0" smtClean="0">
              <a:latin typeface="FrutigerLTStd-Cn"/>
            </a:endParaRPr>
          </a:p>
          <a:p>
            <a:r>
              <a:rPr lang="fr-FR" b="0" i="0" u="none" strike="noStrike" baseline="0" dirty="0" smtClean="0">
                <a:latin typeface="FrutigerLTStd-LightCn"/>
              </a:rPr>
              <a:t>L’outil d’évaluation extérieure conjointe – Règlement sanitaire international (2005) est conçu pour évaluer</a:t>
            </a:r>
          </a:p>
          <a:p>
            <a:r>
              <a:rPr lang="fr-FR" b="0" i="0" u="none" strike="noStrike" baseline="0" dirty="0" smtClean="0">
                <a:latin typeface="FrutigerLTStd-LightCn"/>
              </a:rPr>
              <a:t>la capacité des pays à prévenir, à détecter et à riposter rapidement à des menaces pour la santé publique,</a:t>
            </a:r>
          </a:p>
          <a:p>
            <a:r>
              <a:rPr lang="fr-FR" b="0" i="0" u="none" strike="noStrike" baseline="0" dirty="0" smtClean="0">
                <a:latin typeface="FrutigerLTStd-LightCn"/>
              </a:rPr>
              <a:t>qu’elles soient naturelles, délibérées ou accidentelles. L’objet du processus d’évaluation extérieure est</a:t>
            </a:r>
          </a:p>
          <a:p>
            <a:r>
              <a:rPr lang="fr-FR" b="0" i="0" u="none" strike="noStrike" baseline="0" dirty="0" smtClean="0">
                <a:latin typeface="FrutigerLTStd-LightCn"/>
              </a:rPr>
              <a:t>de mesurer la situation et les progrès propres à chaque pays pour atteindre les cibles. Cela nécessite un</a:t>
            </a:r>
          </a:p>
          <a:p>
            <a:r>
              <a:rPr lang="fr-FR" b="0" i="0" u="none" strike="noStrike" baseline="0" dirty="0" smtClean="0">
                <a:latin typeface="FrutigerLTStd-LightCn"/>
              </a:rPr>
              <a:t>processus pérenne et souple qui puisse s’appliquer à un plus grand nombre de pays et permettre d’effectuer</a:t>
            </a:r>
          </a:p>
          <a:p>
            <a:r>
              <a:rPr lang="fr-FR" b="0" i="0" u="none" strike="noStrike" baseline="0" dirty="0" smtClean="0">
                <a:latin typeface="FrutigerLTStd-LightCn"/>
              </a:rPr>
              <a:t>régulièrement des visites aux fins de l’évaluation. La première évaluation extérieure consistera à mesurer</a:t>
            </a:r>
          </a:p>
          <a:p>
            <a:r>
              <a:rPr lang="fr-FR" b="0" i="0" u="none" strike="noStrike" baseline="0" dirty="0" smtClean="0">
                <a:latin typeface="FrutigerLTStd-LightCn"/>
              </a:rPr>
              <a:t>initialement la capacité et les compétences d’un pays. Les évaluations suivantes seront nécessaires pour</a:t>
            </a:r>
          </a:p>
          <a:p>
            <a:r>
              <a:rPr lang="fr-FR" b="0" i="0" u="none" strike="noStrike" baseline="0" dirty="0" smtClean="0">
                <a:latin typeface="FrutigerLTStd-LightCn"/>
              </a:rPr>
              <a:t>constater les progrès accomplis et s’assurer que les améliorations en termes de capacité sont durables.</a:t>
            </a:r>
          </a:p>
          <a:p>
            <a:endParaRPr lang="fr-FR" b="0" i="0" u="none" strike="noStrike" baseline="0" dirty="0" smtClean="0">
              <a:latin typeface="FrutigerLTStd-LightCn"/>
            </a:endParaRPr>
          </a:p>
          <a:p>
            <a:r>
              <a:rPr lang="fr-FR" b="0" i="0" u="none" strike="noStrike" baseline="0" dirty="0" smtClean="0">
                <a:latin typeface="FrutigerLTStd-LightCn"/>
              </a:rPr>
              <a:t>Les évaluations extérieures conjointes partagent un certain nombre de caractéristiques importantes,</a:t>
            </a:r>
          </a:p>
          <a:p>
            <a:r>
              <a:rPr lang="fr-FR" b="0" i="0" u="none" strike="noStrike" baseline="0" dirty="0" smtClean="0">
                <a:latin typeface="FrutigerLTStd-LightCn"/>
              </a:rPr>
              <a:t>notamment : la participation volontaire du pays, une approche multisectorielle à la fois des équipes</a:t>
            </a:r>
          </a:p>
          <a:p>
            <a:r>
              <a:rPr lang="fr-FR" b="0" i="0" u="none" strike="noStrike" baseline="0" dirty="0" smtClean="0">
                <a:latin typeface="FrutigerLTStd-LightCn"/>
              </a:rPr>
              <a:t>extérieures et des pays hôtes, la transparence et la disponibilité des données et le partage d’informations, et</a:t>
            </a:r>
          </a:p>
          <a:p>
            <a:r>
              <a:rPr lang="fr-FR" b="0" i="0" u="none" strike="noStrike" baseline="0" dirty="0" smtClean="0">
                <a:latin typeface="FrutigerLTStd-LightCn"/>
              </a:rPr>
              <a:t>la publication de rapports. Elles font également référence à un processus conjoint au cours de l’évaluation</a:t>
            </a:r>
          </a:p>
          <a:p>
            <a:r>
              <a:rPr lang="fr-FR" b="0" i="0" u="none" strike="noStrike" baseline="0" dirty="0" smtClean="0">
                <a:latin typeface="FrutigerLTStd-LightCn"/>
              </a:rPr>
              <a:t>extérieure (que l’on envisage de réaliser environ tous les cinq ans) selon laquelle une équipe d’experts</a:t>
            </a:r>
          </a:p>
          <a:p>
            <a:r>
              <a:rPr lang="fr-FR" b="0" i="0" u="none" strike="noStrike" baseline="0" dirty="0" smtClean="0">
                <a:latin typeface="FrutigerLTStd-LightCn"/>
              </a:rPr>
              <a:t>nationaux prépare d’abord une autoévaluation qu’elle fournit à l’équipe extérieure avant la visite sur place,</a:t>
            </a:r>
          </a:p>
          <a:p>
            <a:r>
              <a:rPr lang="fr-FR" b="0" i="0" u="none" strike="noStrike" baseline="0" dirty="0" smtClean="0">
                <a:latin typeface="FrutigerLTStd-LightCn"/>
              </a:rPr>
              <a:t>l’équipe extérieure utilisant le même outil pour son évaluation indépendante, en travaillant avec l’équipe</a:t>
            </a:r>
          </a:p>
          <a:p>
            <a:r>
              <a:rPr lang="fr-FR" b="0" i="0" u="none" strike="noStrike" baseline="0" dirty="0" smtClean="0">
                <a:latin typeface="FrutigerLTStd-LightCn"/>
              </a:rPr>
              <a:t>nationale lors de sessions interactives.</a:t>
            </a:r>
          </a:p>
          <a:p>
            <a:endParaRPr lang="fr-FR" b="0" i="0" u="none" strike="noStrike" baseline="0" dirty="0" smtClean="0">
              <a:latin typeface="FrutigerLTStd-LightCn"/>
            </a:endParaRPr>
          </a:p>
          <a:p>
            <a:r>
              <a:rPr lang="fr-FR" b="0" i="0" u="none" strike="noStrike" baseline="0" dirty="0" smtClean="0">
                <a:latin typeface="FrutigerLTStd-LightCn"/>
              </a:rPr>
              <a:t>L’évaluation extérieure permet aux pays d’identifier les besoins les plus urgents au sein de leur système</a:t>
            </a:r>
          </a:p>
          <a:p>
            <a:r>
              <a:rPr lang="fr-FR" b="0" i="0" u="none" strike="noStrike" baseline="0" dirty="0" smtClean="0">
                <a:latin typeface="FrutigerLTStd-LightCn"/>
              </a:rPr>
              <a:t>de sécurité sanitaire, de classer par ordre de priorité les possibilités d’amélioration de la préparation, de</a:t>
            </a:r>
          </a:p>
          <a:p>
            <a:r>
              <a:rPr lang="fr-FR" b="0" i="0" u="none" strike="noStrike" baseline="0" dirty="0" smtClean="0">
                <a:latin typeface="FrutigerLTStd-LightCn"/>
              </a:rPr>
              <a:t>la riposte et de l’action, et de collaborer avec les donateurs et partenaires actuels et futurs pour cibler</a:t>
            </a:r>
          </a:p>
          <a:p>
            <a:r>
              <a:rPr lang="fr-FR" b="0" i="0" u="none" strike="noStrike" baseline="0" dirty="0" smtClean="0">
                <a:latin typeface="FrutigerLTStd-LightCn"/>
              </a:rPr>
              <a:t>efficacement les ressources. La transparence est importante pour attirer et diriger les ressources là où elles</a:t>
            </a:r>
          </a:p>
          <a:p>
            <a:r>
              <a:rPr lang="en-US" b="0" i="0" u="none" strike="noStrike" baseline="0" dirty="0" err="1" smtClean="0">
                <a:latin typeface="FrutigerLTStd-LightCn"/>
              </a:rPr>
              <a:t>sont</a:t>
            </a:r>
            <a:r>
              <a:rPr lang="en-US" b="0" i="0" u="none" strike="noStrike" baseline="0" dirty="0" smtClean="0">
                <a:latin typeface="FrutigerLTStd-LightCn"/>
              </a:rPr>
              <a:t> plus </a:t>
            </a:r>
            <a:r>
              <a:rPr lang="en-US" b="0" i="0" u="none" strike="noStrike" baseline="0" dirty="0" err="1" smtClean="0">
                <a:latin typeface="FrutigerLTStd-LightCn"/>
              </a:rPr>
              <a:t>nécessaires</a:t>
            </a:r>
            <a:r>
              <a:rPr lang="en-US" b="0" i="0" u="none" strike="noStrike" baseline="0" dirty="0" smtClean="0">
                <a:latin typeface="FrutigerLTStd-LightCn"/>
              </a:rPr>
              <a:t>.</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pPr/>
              <a:t>18</a:t>
            </a:fld>
            <a:endParaRPr lang="en-US"/>
          </a:p>
        </p:txBody>
      </p:sp>
    </p:spTree>
    <p:extLst>
      <p:ext uri="{BB962C8B-B14F-4D97-AF65-F5344CB8AC3E}">
        <p14:creationId xmlns:p14="http://schemas.microsoft.com/office/powerpoint/2010/main" xmlns="" val="24370222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WHO </a:t>
            </a:r>
          </a:p>
          <a:p>
            <a:r>
              <a:rPr lang="fr-FR" sz="1200" dirty="0" smtClean="0"/>
              <a:t>L’outil présenté ici est organisé autour des éléments fondamentaux suivants</a:t>
            </a:r>
          </a:p>
          <a:p>
            <a:r>
              <a:rPr lang="fr-FR" sz="1200" dirty="0" smtClean="0"/>
              <a:t>• Prévenir et réduire la probabilité de survenue de flambées épidémiques et d’autres dangers et événements</a:t>
            </a:r>
          </a:p>
          <a:p>
            <a:r>
              <a:rPr lang="fr-FR" sz="1200" dirty="0" smtClean="0"/>
              <a:t>de santé publique tels que définis par le RSI (2005) est essentiel.</a:t>
            </a:r>
          </a:p>
          <a:p>
            <a:r>
              <a:rPr lang="fr-FR" sz="1200" dirty="0" smtClean="0"/>
              <a:t>• Détecter les menaces tôt peut sauver des vies.</a:t>
            </a:r>
          </a:p>
          <a:p>
            <a:r>
              <a:rPr lang="fr-FR" sz="1200" dirty="0" smtClean="0"/>
              <a:t>• Une riposte rapide et efficace nécessite une coordination et une communication multisectorielles, nationales</a:t>
            </a:r>
          </a:p>
          <a:p>
            <a:r>
              <a:rPr lang="en-US" sz="1200" dirty="0" smtClean="0"/>
              <a:t>et </a:t>
            </a:r>
            <a:r>
              <a:rPr lang="en-US" sz="1200" dirty="0" err="1" smtClean="0"/>
              <a:t>internationales</a:t>
            </a:r>
            <a:r>
              <a:rPr lang="en-US" sz="1200" dirty="0" smtClean="0"/>
              <a:t>.</a:t>
            </a:r>
          </a:p>
          <a:p>
            <a:r>
              <a:rPr lang="en-US" dirty="0" smtClean="0"/>
              <a:t>2016 JEE</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pPr/>
              <a:t>3</a:t>
            </a:fld>
            <a:endParaRPr lang="en-US"/>
          </a:p>
        </p:txBody>
      </p:sp>
    </p:spTree>
    <p:extLst>
      <p:ext uri="{BB962C8B-B14F-4D97-AF65-F5344CB8AC3E}">
        <p14:creationId xmlns:p14="http://schemas.microsoft.com/office/powerpoint/2010/main" xmlns="" val="985270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tabLst>
                <a:tab pos="457200" algn="l"/>
                <a:tab pos="2033270" algn="l"/>
              </a:tabLst>
            </a:pPr>
            <a:r>
              <a:rPr lang="fr-ML" dirty="0" smtClean="0">
                <a:effectLst/>
                <a:latin typeface="Verdana" panose="020B0604030504040204" pitchFamily="34" charset="0"/>
                <a:ea typeface="Calibri" panose="020F0502020204030204" pitchFamily="34" charset="0"/>
                <a:cs typeface="Times New Roman" panose="02020603050405020304" pitchFamily="18" charset="0"/>
              </a:rPr>
              <a:t>Dans la première étape, le pays hôte prépare un rapport d’auto évaluation, en collaboration avec des experts représentant tous les secteurs et acteurs concernés, en utilisant l’outil d’évaluation externe conjointe.  Le résultat reflète en interne les capacités du pays dans tous les 19 domaines techniques.  Etant donné que la mise en place et le maintien de ces capacités est une activité multisectorielle, les acteurs institutionnels devraient inclure, mais sans s’y limiter, les Ministères de la Santé, de l’Agriculture, de la Faune / Environnement ; et d’autres secteurs connexes en vue de la mise en œuvre du RSI (2005).  </a:t>
            </a:r>
            <a:endParaRPr lang="en-US"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tabLst>
                <a:tab pos="457200" algn="l"/>
                <a:tab pos="2033270" algn="l"/>
              </a:tabLst>
            </a:pPr>
            <a:r>
              <a:rPr lang="fr-ML" dirty="0" smtClean="0">
                <a:effectLst/>
                <a:latin typeface="Verdana" panose="020B0604030504040204" pitchFamily="34" charset="0"/>
                <a:ea typeface="Calibri" panose="020F0502020204030204" pitchFamily="34" charset="0"/>
                <a:cs typeface="Times New Roman" panose="02020603050405020304" pitchFamily="18" charset="0"/>
              </a:rPr>
              <a:t> </a:t>
            </a:r>
            <a:endParaRPr lang="en-US" sz="11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pPr/>
              <a:t>4</a:t>
            </a:fld>
            <a:endParaRPr lang="en-US"/>
          </a:p>
        </p:txBody>
      </p:sp>
    </p:spTree>
    <p:extLst>
      <p:ext uri="{BB962C8B-B14F-4D97-AF65-F5344CB8AC3E}">
        <p14:creationId xmlns:p14="http://schemas.microsoft.com/office/powerpoint/2010/main" xmlns="" val="38873894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ML" sz="1200" kern="1200" dirty="0" smtClean="0">
                <a:solidFill>
                  <a:schemeClr val="tx1"/>
                </a:solidFill>
                <a:effectLst/>
                <a:latin typeface="+mn-lt"/>
                <a:ea typeface="+mn-ea"/>
                <a:cs typeface="+mn-cs"/>
              </a:rPr>
              <a:t>L’évaluation externe conjointe (JEE) est un processus volontaire et multisectoriel visant à évaluer la capacité d’un pays à prévenir et détecter les risques de sante publique qui peuvent se produire spontanément ou du fait d’évènements délibères ou accidentels, et à y répondre rapidement.  L’outil et le processus de cette évaluation sont les éléments clés du cadre de suivi et d’évaluation du RSI qui ont été élaborés et mis en œuvre en harmonie et en collaboration avec les initiatives connexes telles que le programme d’action pour la sécurité sanitaire mondiale (GHSA) et l’outil de l’Organisation Mondiale de Santé Animale (OIE) pour l’évaluation des performances des services vétérinaires (PVS).  </a:t>
            </a:r>
            <a:endParaRPr lang="en-US" sz="1200" kern="1200" dirty="0" smtClean="0">
              <a:solidFill>
                <a:schemeClr val="tx1"/>
              </a:solidFill>
              <a:effectLst/>
              <a:latin typeface="+mn-lt"/>
              <a:ea typeface="+mn-ea"/>
              <a:cs typeface="+mn-cs"/>
            </a:endParaRPr>
          </a:p>
          <a:p>
            <a:r>
              <a:rPr lang="fr-ML" sz="1200" kern="1200" dirty="0" smtClean="0">
                <a:solidFill>
                  <a:schemeClr val="tx1"/>
                </a:solidFill>
                <a:effectLst/>
                <a:latin typeface="+mn-lt"/>
                <a:ea typeface="+mn-ea"/>
                <a:cs typeface="+mn-cs"/>
              </a:rPr>
              <a:t> </a:t>
            </a:r>
            <a:endParaRPr lang="en-US" sz="1200" kern="1200" smtClean="0">
              <a:solidFill>
                <a:schemeClr val="tx1"/>
              </a:solidFill>
              <a:effectLst/>
              <a:latin typeface="+mn-lt"/>
              <a:ea typeface="+mn-ea"/>
              <a:cs typeface="+mn-cs"/>
            </a:endParaRPr>
          </a:p>
          <a:p>
            <a:r>
              <a:rPr lang="en-US" b="0" i="0" u="none" strike="noStrike" baseline="0" smtClean="0">
                <a:latin typeface="FrutigerLTStd-LightCn"/>
              </a:rPr>
              <a:t>.</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pPr/>
              <a:t>5</a:t>
            </a:fld>
            <a:endParaRPr lang="en-US"/>
          </a:p>
        </p:txBody>
      </p:sp>
    </p:spTree>
    <p:extLst>
      <p:ext uri="{BB962C8B-B14F-4D97-AF65-F5344CB8AC3E}">
        <p14:creationId xmlns:p14="http://schemas.microsoft.com/office/powerpoint/2010/main" xmlns="" val="25039792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ML" sz="1200" kern="1200" dirty="0" smtClean="0">
                <a:solidFill>
                  <a:schemeClr val="tx1"/>
                </a:solidFill>
                <a:effectLst/>
                <a:latin typeface="+mn-lt"/>
                <a:ea typeface="+mn-ea"/>
                <a:cs typeface="+mn-cs"/>
              </a:rPr>
              <a:t>L’outil et le processus d’évaluation externe conjointe appuient les pays pour :</a:t>
            </a:r>
            <a:endParaRPr lang="en-US" sz="1200" kern="1200" dirty="0" smtClean="0">
              <a:solidFill>
                <a:schemeClr val="tx1"/>
              </a:solidFill>
              <a:effectLst/>
              <a:latin typeface="+mn-lt"/>
              <a:ea typeface="+mn-ea"/>
              <a:cs typeface="+mn-cs"/>
            </a:endParaRPr>
          </a:p>
          <a:p>
            <a:pPr lvl="0"/>
            <a:r>
              <a:rPr lang="fr-ML" sz="1200" i="1" kern="1200" dirty="0" smtClean="0">
                <a:solidFill>
                  <a:schemeClr val="tx1"/>
                </a:solidFill>
                <a:effectLst/>
                <a:latin typeface="+mn-lt"/>
                <a:ea typeface="+mn-ea"/>
                <a:cs typeface="+mn-cs"/>
              </a:rPr>
              <a:t>Déterminer les capacités de base en vue de la mise en œuvre des capacités requises pour le RSI (2005) ;</a:t>
            </a:r>
            <a:endParaRPr lang="en-US" sz="1200" kern="1200" dirty="0" smtClean="0">
              <a:solidFill>
                <a:schemeClr val="tx1"/>
              </a:solidFill>
              <a:effectLst/>
              <a:latin typeface="+mn-lt"/>
              <a:ea typeface="+mn-ea"/>
              <a:cs typeface="+mn-cs"/>
            </a:endParaRPr>
          </a:p>
          <a:p>
            <a:pPr lvl="0"/>
            <a:r>
              <a:rPr lang="fr-ML" sz="1200" i="1" kern="1200" dirty="0" smtClean="0">
                <a:solidFill>
                  <a:schemeClr val="tx1"/>
                </a:solidFill>
                <a:effectLst/>
                <a:latin typeface="+mn-lt"/>
                <a:ea typeface="+mn-ea"/>
                <a:cs typeface="+mn-cs"/>
              </a:rPr>
              <a:t>Déterminer les forces, les pratiques optimales, les domaines ou le renforcement est nécessaire, les défis et les actions prioritaires pour les 19 domaines techniques clés ;</a:t>
            </a:r>
            <a:endParaRPr lang="en-US" sz="1200" kern="1200" dirty="0" smtClean="0">
              <a:solidFill>
                <a:schemeClr val="tx1"/>
              </a:solidFill>
              <a:effectLst/>
              <a:latin typeface="+mn-lt"/>
              <a:ea typeface="+mn-ea"/>
              <a:cs typeface="+mn-cs"/>
            </a:endParaRPr>
          </a:p>
          <a:p>
            <a:pPr lvl="0"/>
            <a:r>
              <a:rPr lang="fr-ML" sz="1200" i="1" kern="1200" dirty="0" smtClean="0">
                <a:solidFill>
                  <a:schemeClr val="tx1"/>
                </a:solidFill>
                <a:effectLst/>
                <a:latin typeface="+mn-lt"/>
                <a:ea typeface="+mn-ea"/>
                <a:cs typeface="+mn-cs"/>
              </a:rPr>
              <a:t>Intégrer les résultats d’autres évaluations et une évaluation plate-forme uniques couplées a l’opinion d’experte internes et externes ;</a:t>
            </a:r>
            <a:endParaRPr lang="en-US" sz="1200" kern="1200" dirty="0" smtClean="0">
              <a:solidFill>
                <a:schemeClr val="tx1"/>
              </a:solidFill>
              <a:effectLst/>
              <a:latin typeface="+mn-lt"/>
              <a:ea typeface="+mn-ea"/>
              <a:cs typeface="+mn-cs"/>
            </a:endParaRPr>
          </a:p>
          <a:p>
            <a:pPr lvl="0"/>
            <a:r>
              <a:rPr lang="fr-ML" sz="1200" i="1" kern="1200" dirty="0" smtClean="0">
                <a:solidFill>
                  <a:schemeClr val="tx1"/>
                </a:solidFill>
                <a:effectLst/>
                <a:latin typeface="+mn-lt"/>
                <a:ea typeface="+mn-ea"/>
                <a:cs typeface="+mn-cs"/>
              </a:rPr>
              <a:t>Contribuer à l’examen des priorités nationales et la révision des plans institutionnelles pertinents pour intégrer et accueillir les actions et les ressources nécessaires pour combler les lacunes et les besoins identifies ;</a:t>
            </a:r>
            <a:endParaRPr lang="en-US" sz="1200" kern="1200" dirty="0" smtClean="0">
              <a:solidFill>
                <a:schemeClr val="tx1"/>
              </a:solidFill>
              <a:effectLst/>
              <a:latin typeface="+mn-lt"/>
              <a:ea typeface="+mn-ea"/>
              <a:cs typeface="+mn-cs"/>
            </a:endParaRPr>
          </a:p>
          <a:p>
            <a:pPr lvl="0"/>
            <a:r>
              <a:rPr lang="fr-ML" sz="1200" i="1" kern="1200" dirty="0" smtClean="0">
                <a:solidFill>
                  <a:schemeClr val="tx1"/>
                </a:solidFill>
                <a:effectLst/>
                <a:latin typeface="+mn-lt"/>
                <a:ea typeface="+mn-ea"/>
                <a:cs typeface="+mn-cs"/>
              </a:rPr>
              <a:t>Servir de plateforme commune pour la révision et la mise à jour des plans de coopération entre les autorités nationales et les partenaires / parties prenantes internes et externes, y compris l’élaboration de plans intègres et multisectoriels ;</a:t>
            </a:r>
            <a:endParaRPr lang="en-US" sz="1200" kern="1200" dirty="0" smtClean="0">
              <a:solidFill>
                <a:schemeClr val="tx1"/>
              </a:solidFill>
              <a:effectLst/>
              <a:latin typeface="+mn-lt"/>
              <a:ea typeface="+mn-ea"/>
              <a:cs typeface="+mn-cs"/>
            </a:endParaRPr>
          </a:p>
          <a:p>
            <a:pPr lvl="0"/>
            <a:r>
              <a:rPr lang="fr-ML" sz="1200" i="1" kern="1200" dirty="0" smtClean="0">
                <a:solidFill>
                  <a:schemeClr val="tx1"/>
                </a:solidFill>
                <a:effectLst/>
                <a:latin typeface="+mn-lt"/>
                <a:ea typeface="+mn-ea"/>
                <a:cs typeface="+mn-cs"/>
              </a:rPr>
              <a:t>Soutenir les auto-évaluations internes et de l’évaluation externe conjointe et suivre le progrès réalisés par le biais des évaluations externe conjointes tous les 4 a 5 ans ;</a:t>
            </a:r>
            <a:endParaRPr lang="en-US" sz="1200" kern="1200" dirty="0" smtClean="0">
              <a:solidFill>
                <a:schemeClr val="tx1"/>
              </a:solidFill>
              <a:effectLst/>
              <a:latin typeface="+mn-lt"/>
              <a:ea typeface="+mn-ea"/>
              <a:cs typeface="+mn-cs"/>
            </a:endParaRPr>
          </a:p>
          <a:p>
            <a:pPr lvl="0"/>
            <a:r>
              <a:rPr lang="fr-ML" sz="1200" i="1" kern="1200" dirty="0" smtClean="0">
                <a:solidFill>
                  <a:schemeClr val="tx1"/>
                </a:solidFill>
                <a:effectLst/>
                <a:latin typeface="+mn-lt"/>
                <a:ea typeface="+mn-ea"/>
                <a:cs typeface="+mn-cs"/>
              </a:rPr>
              <a:t>Contribuer au cadre global de suivi et d’évaluation du RSI.</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pPr/>
              <a:t>6</a:t>
            </a:fld>
            <a:endParaRPr lang="en-US"/>
          </a:p>
        </p:txBody>
      </p:sp>
    </p:spTree>
    <p:extLst>
      <p:ext uri="{BB962C8B-B14F-4D97-AF65-F5344CB8AC3E}">
        <p14:creationId xmlns:p14="http://schemas.microsoft.com/office/powerpoint/2010/main" xmlns="" val="34870854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u="none" strike="noStrike" baseline="0" dirty="0" smtClean="0">
                <a:latin typeface="FrutigerLTStd-Cn"/>
              </a:rPr>
              <a:t>(WHO</a:t>
            </a:r>
            <a:r>
              <a:rPr lang="en-US" b="0" i="0" u="none" strike="noStrike" dirty="0" smtClean="0">
                <a:latin typeface="FrutigerLTStd-Cn"/>
              </a:rPr>
              <a:t> JEE 2016)</a:t>
            </a:r>
            <a:endParaRPr lang="en-US" b="0" i="0" u="none" strike="noStrike" baseline="0" dirty="0" smtClean="0">
              <a:latin typeface="FrutigerLTStd-Cn"/>
            </a:endParaRPr>
          </a:p>
          <a:p>
            <a:r>
              <a:rPr lang="fr-FR" b="0" i="0" u="none" strike="noStrike" baseline="0" dirty="0" smtClean="0">
                <a:latin typeface="FrutigerLTStd-LightCn"/>
              </a:rPr>
              <a:t>L’outil d’évaluation extérieure conjointe – Règlement sanitaire international (2005) est conçu pour évaluer</a:t>
            </a:r>
          </a:p>
          <a:p>
            <a:r>
              <a:rPr lang="fr-FR" b="0" i="0" u="none" strike="noStrike" baseline="0" dirty="0" smtClean="0">
                <a:latin typeface="FrutigerLTStd-LightCn"/>
              </a:rPr>
              <a:t>la capacité des pays à prévenir, à détecter et à riposter rapidement à des menaces pour la santé publique,</a:t>
            </a:r>
          </a:p>
          <a:p>
            <a:r>
              <a:rPr lang="fr-FR" b="0" i="0" u="none" strike="noStrike" baseline="0" dirty="0" smtClean="0">
                <a:latin typeface="FrutigerLTStd-LightCn"/>
              </a:rPr>
              <a:t>qu’elles soient naturelles, délibérées ou accidentelles. L’objet du processus d’évaluation extérieure est</a:t>
            </a:r>
          </a:p>
          <a:p>
            <a:r>
              <a:rPr lang="fr-FR" b="0" i="0" u="none" strike="noStrike" baseline="0" dirty="0" smtClean="0">
                <a:latin typeface="FrutigerLTStd-LightCn"/>
              </a:rPr>
              <a:t>de mesurer la situation et les progrès propres à chaque pays pour atteindre les cibles. Cela nécessite un</a:t>
            </a:r>
          </a:p>
          <a:p>
            <a:r>
              <a:rPr lang="fr-FR" b="0" i="0" u="none" strike="noStrike" baseline="0" dirty="0" smtClean="0">
                <a:latin typeface="FrutigerLTStd-LightCn"/>
              </a:rPr>
              <a:t>processus pérenne et souple qui puisse s’appliquer à un plus grand nombre de pays et permettre d’effectuer</a:t>
            </a:r>
          </a:p>
          <a:p>
            <a:r>
              <a:rPr lang="fr-FR" b="0" i="0" u="none" strike="noStrike" baseline="0" dirty="0" smtClean="0">
                <a:latin typeface="FrutigerLTStd-LightCn"/>
              </a:rPr>
              <a:t>régulièrement des visites aux fins de l’évaluation. La première évaluation extérieure consistera à mesurer</a:t>
            </a:r>
          </a:p>
          <a:p>
            <a:r>
              <a:rPr lang="fr-FR" b="0" i="0" u="none" strike="noStrike" baseline="0" dirty="0" smtClean="0">
                <a:latin typeface="FrutigerLTStd-LightCn"/>
              </a:rPr>
              <a:t>initialement la capacité et les compétences d’un pays. Les évaluations suivantes seront nécessaires pour</a:t>
            </a:r>
          </a:p>
          <a:p>
            <a:r>
              <a:rPr lang="fr-FR" b="0" i="0" u="none" strike="noStrike" baseline="0" dirty="0" smtClean="0">
                <a:latin typeface="FrutigerLTStd-LightCn"/>
              </a:rPr>
              <a:t>constater les progrès accomplis et s’assurer que les améliorations en termes de capacité sont durables.</a:t>
            </a:r>
          </a:p>
          <a:p>
            <a:endParaRPr lang="fr-FR" b="0" i="0" u="none" strike="noStrike" baseline="0" dirty="0" smtClean="0">
              <a:latin typeface="FrutigerLTStd-LightCn"/>
            </a:endParaRPr>
          </a:p>
          <a:p>
            <a:r>
              <a:rPr lang="fr-FR" b="0" i="0" u="none" strike="noStrike" baseline="0" dirty="0" smtClean="0">
                <a:latin typeface="FrutigerLTStd-LightCn"/>
              </a:rPr>
              <a:t>Les évaluations extérieures conjointes partagent un certain nombre de caractéristiques importantes,</a:t>
            </a:r>
          </a:p>
          <a:p>
            <a:r>
              <a:rPr lang="fr-FR" b="0" i="0" u="none" strike="noStrike" baseline="0" dirty="0" smtClean="0">
                <a:latin typeface="FrutigerLTStd-LightCn"/>
              </a:rPr>
              <a:t>notamment : la participation volontaire du pays, une approche multisectorielle à la fois des équipes</a:t>
            </a:r>
          </a:p>
          <a:p>
            <a:r>
              <a:rPr lang="fr-FR" b="0" i="0" u="none" strike="noStrike" baseline="0" dirty="0" smtClean="0">
                <a:latin typeface="FrutigerLTStd-LightCn"/>
              </a:rPr>
              <a:t>extérieures et des pays hôtes, la transparence et la disponibilité des données et le partage d’informations, et</a:t>
            </a:r>
          </a:p>
          <a:p>
            <a:r>
              <a:rPr lang="fr-FR" b="0" i="0" u="none" strike="noStrike" baseline="0" dirty="0" smtClean="0">
                <a:latin typeface="FrutigerLTStd-LightCn"/>
              </a:rPr>
              <a:t>la publication de rapports. Elles font également référence à un processus conjoint au cours de l’évaluation</a:t>
            </a:r>
          </a:p>
          <a:p>
            <a:r>
              <a:rPr lang="fr-FR" b="0" i="0" u="none" strike="noStrike" baseline="0" dirty="0" smtClean="0">
                <a:latin typeface="FrutigerLTStd-LightCn"/>
              </a:rPr>
              <a:t>extérieure (que l’on envisage de réaliser environ tous les cinq ans) selon laquelle une équipe d’experts</a:t>
            </a:r>
          </a:p>
          <a:p>
            <a:r>
              <a:rPr lang="fr-FR" b="0" i="0" u="none" strike="noStrike" baseline="0" dirty="0" smtClean="0">
                <a:latin typeface="FrutigerLTStd-LightCn"/>
              </a:rPr>
              <a:t>nationaux prépare d’abord une autoévaluation qu’elle fournit à l’équipe extérieure avant la visite sur place,</a:t>
            </a:r>
          </a:p>
          <a:p>
            <a:r>
              <a:rPr lang="fr-FR" b="0" i="0" u="none" strike="noStrike" baseline="0" dirty="0" smtClean="0">
                <a:latin typeface="FrutigerLTStd-LightCn"/>
              </a:rPr>
              <a:t>l’équipe extérieure utilisant le même outil pour son évaluation indépendante, en travaillant avec l’équipe</a:t>
            </a:r>
          </a:p>
          <a:p>
            <a:r>
              <a:rPr lang="fr-FR" b="0" i="0" u="none" strike="noStrike" baseline="0" dirty="0" smtClean="0">
                <a:latin typeface="FrutigerLTStd-LightCn"/>
              </a:rPr>
              <a:t>nationale lors de sessions interactives.</a:t>
            </a:r>
          </a:p>
          <a:p>
            <a:endParaRPr lang="fr-FR" b="0" i="0" u="none" strike="noStrike" baseline="0" dirty="0" smtClean="0">
              <a:latin typeface="FrutigerLTStd-LightCn"/>
            </a:endParaRPr>
          </a:p>
          <a:p>
            <a:r>
              <a:rPr lang="fr-FR" b="0" i="0" u="none" strike="noStrike" baseline="0" dirty="0" smtClean="0">
                <a:latin typeface="FrutigerLTStd-LightCn"/>
              </a:rPr>
              <a:t>L’évaluation extérieure permet aux pays d’identifier les besoins les plus urgents au sein de leur système</a:t>
            </a:r>
          </a:p>
          <a:p>
            <a:r>
              <a:rPr lang="fr-FR" b="0" i="0" u="none" strike="noStrike" baseline="0" dirty="0" smtClean="0">
                <a:latin typeface="FrutigerLTStd-LightCn"/>
              </a:rPr>
              <a:t>de sécurité sanitaire, de classer par ordre de priorité les possibilités d’amélioration de la préparation, de</a:t>
            </a:r>
          </a:p>
          <a:p>
            <a:r>
              <a:rPr lang="fr-FR" b="0" i="0" u="none" strike="noStrike" baseline="0" dirty="0" smtClean="0">
                <a:latin typeface="FrutigerLTStd-LightCn"/>
              </a:rPr>
              <a:t>la riposte et de l’action, et de collaborer avec les donateurs et partenaires actuels et futurs pour cibler</a:t>
            </a:r>
          </a:p>
          <a:p>
            <a:r>
              <a:rPr lang="fr-FR" b="0" i="0" u="none" strike="noStrike" baseline="0" dirty="0" smtClean="0">
                <a:latin typeface="FrutigerLTStd-LightCn"/>
              </a:rPr>
              <a:t>efficacement les ressources. La transparence est importante pour attirer et diriger les ressources là où elles</a:t>
            </a:r>
          </a:p>
          <a:p>
            <a:r>
              <a:rPr lang="en-US" b="0" i="0" u="none" strike="noStrike" baseline="0" dirty="0" err="1" smtClean="0">
                <a:latin typeface="FrutigerLTStd-LightCn"/>
              </a:rPr>
              <a:t>sont</a:t>
            </a:r>
            <a:r>
              <a:rPr lang="en-US" b="0" i="0" u="none" strike="noStrike" baseline="0" dirty="0" smtClean="0">
                <a:latin typeface="FrutigerLTStd-LightCn"/>
              </a:rPr>
              <a:t> plus </a:t>
            </a:r>
            <a:r>
              <a:rPr lang="en-US" b="0" i="0" u="none" strike="noStrike" baseline="0" dirty="0" err="1" smtClean="0">
                <a:latin typeface="FrutigerLTStd-LightCn"/>
              </a:rPr>
              <a:t>nécessaires</a:t>
            </a:r>
            <a:r>
              <a:rPr lang="en-US" b="0" i="0" u="none" strike="noStrike" baseline="0" dirty="0" smtClean="0">
                <a:latin typeface="FrutigerLTStd-LightCn"/>
              </a:rPr>
              <a:t>.</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pPr/>
              <a:t>7</a:t>
            </a:fld>
            <a:endParaRPr lang="en-US"/>
          </a:p>
        </p:txBody>
      </p:sp>
    </p:spTree>
    <p:extLst>
      <p:ext uri="{BB962C8B-B14F-4D97-AF65-F5344CB8AC3E}">
        <p14:creationId xmlns:p14="http://schemas.microsoft.com/office/powerpoint/2010/main" xmlns="" val="19671828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u="none" strike="noStrike" baseline="0" dirty="0" smtClean="0">
                <a:latin typeface="FrutigerLTStd-Cn"/>
              </a:rPr>
              <a:t>(WHO</a:t>
            </a:r>
            <a:r>
              <a:rPr lang="en-US" b="0" i="0" u="none" strike="noStrike" dirty="0" smtClean="0">
                <a:latin typeface="FrutigerLTStd-Cn"/>
              </a:rPr>
              <a:t> JEE 2016)</a:t>
            </a:r>
            <a:endParaRPr lang="en-US" b="0" i="0" u="none" strike="noStrike" baseline="0" dirty="0" smtClean="0">
              <a:latin typeface="FrutigerLTStd-Cn"/>
            </a:endParaRPr>
          </a:p>
          <a:p>
            <a:r>
              <a:rPr lang="fr-FR" b="0" i="0" u="none" strike="noStrike" baseline="0" dirty="0" smtClean="0">
                <a:latin typeface="FrutigerLTStd-LightCn"/>
              </a:rPr>
              <a:t>L’outil d’évaluation extérieure conjointe – Règlement sanitaire international (2005) est conçu pour évaluer</a:t>
            </a:r>
          </a:p>
          <a:p>
            <a:r>
              <a:rPr lang="fr-FR" b="0" i="0" u="none" strike="noStrike" baseline="0" dirty="0" smtClean="0">
                <a:latin typeface="FrutigerLTStd-LightCn"/>
              </a:rPr>
              <a:t>la capacité des pays à prévenir, à détecter et à riposter rapidement à des menaces pour la santé publique,</a:t>
            </a:r>
          </a:p>
          <a:p>
            <a:r>
              <a:rPr lang="fr-FR" b="0" i="0" u="none" strike="noStrike" baseline="0" dirty="0" smtClean="0">
                <a:latin typeface="FrutigerLTStd-LightCn"/>
              </a:rPr>
              <a:t>qu’elles soient naturelles, délibérées ou accidentelles. L’objet du processus d’évaluation extérieure est</a:t>
            </a:r>
          </a:p>
          <a:p>
            <a:r>
              <a:rPr lang="fr-FR" b="0" i="0" u="none" strike="noStrike" baseline="0" dirty="0" smtClean="0">
                <a:latin typeface="FrutigerLTStd-LightCn"/>
              </a:rPr>
              <a:t>de mesurer la situation et les progrès propres à chaque pays pour atteindre les cibles. Cela nécessite un</a:t>
            </a:r>
          </a:p>
          <a:p>
            <a:r>
              <a:rPr lang="fr-FR" b="0" i="0" u="none" strike="noStrike" baseline="0" dirty="0" smtClean="0">
                <a:latin typeface="FrutigerLTStd-LightCn"/>
              </a:rPr>
              <a:t>processus pérenne et souple qui puisse s’appliquer à un plus grand nombre de pays et permettre d’effectuer</a:t>
            </a:r>
          </a:p>
          <a:p>
            <a:r>
              <a:rPr lang="fr-FR" b="0" i="0" u="none" strike="noStrike" baseline="0" dirty="0" smtClean="0">
                <a:latin typeface="FrutigerLTStd-LightCn"/>
              </a:rPr>
              <a:t>régulièrement des visites aux fins de l’évaluation. La première évaluation extérieure consistera à mesurer</a:t>
            </a:r>
          </a:p>
          <a:p>
            <a:r>
              <a:rPr lang="fr-FR" b="0" i="0" u="none" strike="noStrike" baseline="0" dirty="0" smtClean="0">
                <a:latin typeface="FrutigerLTStd-LightCn"/>
              </a:rPr>
              <a:t>initialement la capacité et les compétences d’un pays. Les évaluations suivantes seront nécessaires pour</a:t>
            </a:r>
          </a:p>
          <a:p>
            <a:r>
              <a:rPr lang="fr-FR" b="0" i="0" u="none" strike="noStrike" baseline="0" dirty="0" smtClean="0">
                <a:latin typeface="FrutigerLTStd-LightCn"/>
              </a:rPr>
              <a:t>constater les progrès accomplis et s’assurer que les améliorations en termes de capacité sont durables.</a:t>
            </a:r>
          </a:p>
          <a:p>
            <a:endParaRPr lang="fr-FR" b="0" i="0" u="none" strike="noStrike" baseline="0" dirty="0" smtClean="0">
              <a:latin typeface="FrutigerLTStd-LightCn"/>
            </a:endParaRPr>
          </a:p>
          <a:p>
            <a:r>
              <a:rPr lang="fr-FR" b="0" i="0" u="none" strike="noStrike" baseline="0" dirty="0" smtClean="0">
                <a:latin typeface="FrutigerLTStd-LightCn"/>
              </a:rPr>
              <a:t>Les évaluations extérieures conjointes partagent un certain nombre de caractéristiques importantes,</a:t>
            </a:r>
          </a:p>
          <a:p>
            <a:r>
              <a:rPr lang="fr-FR" b="0" i="0" u="none" strike="noStrike" baseline="0" dirty="0" smtClean="0">
                <a:latin typeface="FrutigerLTStd-LightCn"/>
              </a:rPr>
              <a:t>notamment : la participation volontaire du pays, une approche multisectorielle à la fois des équipes</a:t>
            </a:r>
          </a:p>
          <a:p>
            <a:r>
              <a:rPr lang="fr-FR" b="0" i="0" u="none" strike="noStrike" baseline="0" dirty="0" smtClean="0">
                <a:latin typeface="FrutigerLTStd-LightCn"/>
              </a:rPr>
              <a:t>extérieures et des pays hôtes, la transparence et la disponibilité des données et le partage d’informations, et</a:t>
            </a:r>
          </a:p>
          <a:p>
            <a:r>
              <a:rPr lang="fr-FR" b="0" i="0" u="none" strike="noStrike" baseline="0" dirty="0" smtClean="0">
                <a:latin typeface="FrutigerLTStd-LightCn"/>
              </a:rPr>
              <a:t>la publication de rapports. Elles font également référence à un processus conjoint au cours de l’évaluation</a:t>
            </a:r>
          </a:p>
          <a:p>
            <a:r>
              <a:rPr lang="fr-FR" b="0" i="0" u="none" strike="noStrike" baseline="0" dirty="0" smtClean="0">
                <a:latin typeface="FrutigerLTStd-LightCn"/>
              </a:rPr>
              <a:t>extérieure (que l’on envisage de réaliser environ tous les cinq ans) selon laquelle une équipe d’experts</a:t>
            </a:r>
          </a:p>
          <a:p>
            <a:r>
              <a:rPr lang="fr-FR" b="0" i="0" u="none" strike="noStrike" baseline="0" dirty="0" smtClean="0">
                <a:latin typeface="FrutigerLTStd-LightCn"/>
              </a:rPr>
              <a:t>nationaux prépare d’abord une autoévaluation qu’elle fournit à l’équipe extérieure avant la visite sur place,</a:t>
            </a:r>
          </a:p>
          <a:p>
            <a:r>
              <a:rPr lang="fr-FR" b="0" i="0" u="none" strike="noStrike" baseline="0" dirty="0" smtClean="0">
                <a:latin typeface="FrutigerLTStd-LightCn"/>
              </a:rPr>
              <a:t>l’équipe extérieure utilisant le même outil pour son évaluation indépendante, en travaillant avec l’équipe</a:t>
            </a:r>
          </a:p>
          <a:p>
            <a:r>
              <a:rPr lang="fr-FR" b="0" i="0" u="none" strike="noStrike" baseline="0" dirty="0" smtClean="0">
                <a:latin typeface="FrutigerLTStd-LightCn"/>
              </a:rPr>
              <a:t>nationale lors de sessions interactives.</a:t>
            </a:r>
          </a:p>
          <a:p>
            <a:endParaRPr lang="fr-FR" b="0" i="0" u="none" strike="noStrike" baseline="0" dirty="0" smtClean="0">
              <a:latin typeface="FrutigerLTStd-LightCn"/>
            </a:endParaRPr>
          </a:p>
          <a:p>
            <a:r>
              <a:rPr lang="fr-FR" b="0" i="0" u="none" strike="noStrike" baseline="0" dirty="0" smtClean="0">
                <a:latin typeface="FrutigerLTStd-LightCn"/>
              </a:rPr>
              <a:t>L’évaluation extérieure permet aux pays d’identifier les besoins les plus urgents au sein de leur système</a:t>
            </a:r>
          </a:p>
          <a:p>
            <a:r>
              <a:rPr lang="fr-FR" b="0" i="0" u="none" strike="noStrike" baseline="0" dirty="0" smtClean="0">
                <a:latin typeface="FrutigerLTStd-LightCn"/>
              </a:rPr>
              <a:t>de sécurité sanitaire, de classer par ordre de priorité les possibilités d’amélioration de la préparation, de</a:t>
            </a:r>
          </a:p>
          <a:p>
            <a:r>
              <a:rPr lang="fr-FR" b="0" i="0" u="none" strike="noStrike" baseline="0" dirty="0" smtClean="0">
                <a:latin typeface="FrutigerLTStd-LightCn"/>
              </a:rPr>
              <a:t>la riposte et de l’action, et de collaborer avec les donateurs et partenaires actuels et futurs pour cibler</a:t>
            </a:r>
          </a:p>
          <a:p>
            <a:r>
              <a:rPr lang="fr-FR" b="0" i="0" u="none" strike="noStrike" baseline="0" dirty="0" smtClean="0">
                <a:latin typeface="FrutigerLTStd-LightCn"/>
              </a:rPr>
              <a:t>efficacement les ressources. La transparence est importante pour attirer et diriger les ressources là où elles</a:t>
            </a:r>
          </a:p>
          <a:p>
            <a:r>
              <a:rPr lang="en-US" b="0" i="0" u="none" strike="noStrike" baseline="0" dirty="0" err="1" smtClean="0">
                <a:latin typeface="FrutigerLTStd-LightCn"/>
              </a:rPr>
              <a:t>sont</a:t>
            </a:r>
            <a:r>
              <a:rPr lang="en-US" b="0" i="0" u="none" strike="noStrike" baseline="0" dirty="0" smtClean="0">
                <a:latin typeface="FrutigerLTStd-LightCn"/>
              </a:rPr>
              <a:t> plus </a:t>
            </a:r>
            <a:r>
              <a:rPr lang="en-US" b="0" i="0" u="none" strike="noStrike" baseline="0" dirty="0" err="1" smtClean="0">
                <a:latin typeface="FrutigerLTStd-LightCn"/>
              </a:rPr>
              <a:t>nécessaires</a:t>
            </a:r>
            <a:r>
              <a:rPr lang="en-US" b="0" i="0" u="none" strike="noStrike" baseline="0" dirty="0" smtClean="0">
                <a:latin typeface="FrutigerLTStd-LightCn"/>
              </a:rPr>
              <a:t>.</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pPr/>
              <a:t>8</a:t>
            </a:fld>
            <a:endParaRPr lang="en-US"/>
          </a:p>
        </p:txBody>
      </p:sp>
    </p:spTree>
    <p:extLst>
      <p:ext uri="{BB962C8B-B14F-4D97-AF65-F5344CB8AC3E}">
        <p14:creationId xmlns:p14="http://schemas.microsoft.com/office/powerpoint/2010/main" xmlns="" val="35327828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b="0" i="0" u="none" strike="noStrike" baseline="0" dirty="0" err="1" smtClean="0">
                <a:latin typeface="FrutigerLTStd-Cn"/>
              </a:rPr>
              <a:t>Processus</a:t>
            </a:r>
            <a:r>
              <a:rPr lang="en-US" sz="1600" b="0" i="0" u="none" strike="noStrike" baseline="0" dirty="0" smtClean="0">
                <a:latin typeface="FrutigerLTStd-Cn"/>
              </a:rPr>
              <a:t> (WHO</a:t>
            </a:r>
            <a:r>
              <a:rPr lang="en-US" sz="1600" b="0" i="0" u="none" strike="noStrike" dirty="0" smtClean="0">
                <a:latin typeface="FrutigerLTStd-Cn"/>
              </a:rPr>
              <a:t> 2016)</a:t>
            </a:r>
            <a:endParaRPr lang="en-US" sz="1600" b="0" i="0" u="none" strike="noStrike" baseline="0" dirty="0" smtClean="0">
              <a:latin typeface="FrutigerLTStd-Cn"/>
            </a:endParaRPr>
          </a:p>
          <a:p>
            <a:r>
              <a:rPr lang="fr-FR" b="0" i="0" u="none" strike="noStrike" baseline="0" dirty="0" smtClean="0">
                <a:latin typeface="FrutigerLTStd-LightCn"/>
              </a:rPr>
              <a:t>La première étape de l’évaluation est une enquête de pays réalisée par le pays lui-même en utilisant</a:t>
            </a:r>
          </a:p>
          <a:p>
            <a:r>
              <a:rPr lang="fr-FR" b="0" i="0" u="none" strike="noStrike" baseline="0" dirty="0" smtClean="0">
                <a:latin typeface="FrutigerLTStd-LightCn"/>
              </a:rPr>
              <a:t>des données </a:t>
            </a:r>
            <a:r>
              <a:rPr lang="fr-FR" b="0" i="0" u="none" strike="noStrike" baseline="0" dirty="0" err="1" smtClean="0">
                <a:latin typeface="FrutigerLTStd-LightCn"/>
              </a:rPr>
              <a:t>autodéclarées</a:t>
            </a:r>
            <a:r>
              <a:rPr lang="fr-FR" b="0" i="0" u="none" strike="noStrike" baseline="0" dirty="0" smtClean="0">
                <a:latin typeface="FrutigerLTStd-LightCn"/>
              </a:rPr>
              <a:t> pour les différents indicateurs de l’outil d’évaluation extérieure conjointe. Ces</a:t>
            </a:r>
          </a:p>
          <a:p>
            <a:r>
              <a:rPr lang="fr-FR" b="0" i="0" u="none" strike="noStrike" baseline="0" dirty="0" smtClean="0">
                <a:latin typeface="FrutigerLTStd-LightCn"/>
              </a:rPr>
              <a:t>informations sont ensuite transmises à l’équipe d’évaluation extérieure conjointe constituée d’experts</a:t>
            </a:r>
          </a:p>
          <a:p>
            <a:r>
              <a:rPr lang="fr-FR" b="0" i="0" u="none" strike="noStrike" baseline="0" dirty="0" smtClean="0">
                <a:latin typeface="FrutigerLTStd-LightCn"/>
              </a:rPr>
              <a:t>nationaux et internationaux. L’examen de ces données autoévaluées permet aux membres de l’équipe de</a:t>
            </a:r>
          </a:p>
          <a:p>
            <a:r>
              <a:rPr lang="fr-FR" b="0" i="0" u="none" strike="noStrike" baseline="0" dirty="0" smtClean="0">
                <a:latin typeface="FrutigerLTStd-LightCn"/>
              </a:rPr>
              <a:t>se faire une première idée des compétences du pays en matière de sécurité sanitaire. Ces experts effectuent</a:t>
            </a:r>
          </a:p>
          <a:p>
            <a:r>
              <a:rPr lang="fr-FR" b="0" i="0" u="none" strike="noStrike" baseline="0" dirty="0" smtClean="0">
                <a:latin typeface="FrutigerLTStd-LightCn"/>
              </a:rPr>
              <a:t>ensuite une visite dans le pays pour mener des discussions approfondies sur les données </a:t>
            </a:r>
            <a:r>
              <a:rPr lang="fr-FR" b="0" i="0" u="none" strike="noStrike" baseline="0" dirty="0" err="1" smtClean="0">
                <a:latin typeface="FrutigerLTStd-LightCn"/>
              </a:rPr>
              <a:t>autodéclarées</a:t>
            </a:r>
            <a:r>
              <a:rPr lang="fr-FR" b="0" i="0" u="none" strike="noStrike" baseline="0" dirty="0" smtClean="0">
                <a:latin typeface="FrutigerLTStd-LightCn"/>
              </a:rPr>
              <a:t>,</a:t>
            </a:r>
          </a:p>
          <a:p>
            <a:r>
              <a:rPr lang="fr-FR" b="0" i="0" u="none" strike="noStrike" baseline="0" dirty="0" smtClean="0">
                <a:latin typeface="FrutigerLTStd-LightCn"/>
              </a:rPr>
              <a:t>ainsi que des visites sur site structurées, et participent à des réunions organisées par le pays hôte. L’équipe</a:t>
            </a:r>
          </a:p>
          <a:p>
            <a:r>
              <a:rPr lang="fr-FR" b="0" i="0" u="none" strike="noStrike" baseline="0" dirty="0" smtClean="0">
                <a:latin typeface="FrutigerLTStd-LightCn"/>
              </a:rPr>
              <a:t>d’évaluation utilise les résultats de différentes évaluations et examens pertinents, comme l’indicateur de</a:t>
            </a:r>
          </a:p>
          <a:p>
            <a:r>
              <a:rPr lang="fr-FR" b="0" i="0" u="none" strike="noStrike" baseline="0" dirty="0" smtClean="0">
                <a:latin typeface="FrutigerLTStd-LightCn"/>
              </a:rPr>
              <a:t>performances des services vétérinaires (PVS) de l’Organisation mondiale de la santé animale (OIE), le suivi</a:t>
            </a:r>
          </a:p>
          <a:p>
            <a:r>
              <a:rPr lang="fr-FR" b="0" i="0" u="none" strike="noStrike" baseline="0" dirty="0" smtClean="0">
                <a:latin typeface="FrutigerLTStd-LightCn"/>
              </a:rPr>
              <a:t>et l’évaluation de la réduction des risques de catastrophe, etc.</a:t>
            </a:r>
          </a:p>
          <a:p>
            <a:r>
              <a:rPr lang="fr-FR" b="0" i="0" u="none" strike="noStrike" baseline="0" dirty="0" smtClean="0">
                <a:latin typeface="FrutigerLTStd-LightCn"/>
              </a:rPr>
              <a:t>À l’issue de sa visite, l’équipe d’évaluation rédige un rapport présentant le niveau de chaque indicateur et</a:t>
            </a:r>
          </a:p>
          <a:p>
            <a:r>
              <a:rPr lang="fr-FR" b="0" i="0" u="none" strike="noStrike" baseline="0" dirty="0" smtClean="0">
                <a:latin typeface="FrutigerLTStd-LightCn"/>
              </a:rPr>
              <a:t>une analyse des compétences, des lacunes, des possibilités et des difficultés du pays. Ces informations sont</a:t>
            </a:r>
          </a:p>
          <a:p>
            <a:r>
              <a:rPr lang="fr-FR" b="0" i="0" u="none" strike="noStrike" baseline="0" dirty="0" smtClean="0">
                <a:latin typeface="FrutigerLTStd-LightCn"/>
              </a:rPr>
              <a:t>partagées avec le pays hôte et, avec la permission de ce dernier, avec d’autres parties prenantes, afin de</a:t>
            </a:r>
          </a:p>
          <a:p>
            <a:r>
              <a:rPr lang="fr-FR" b="0" i="0" u="none" strike="noStrike" baseline="0" dirty="0" smtClean="0">
                <a:latin typeface="FrutigerLTStd-LightCn"/>
              </a:rPr>
              <a:t>faciliter l’appui international aux efforts du pays pour mettre en </a:t>
            </a:r>
            <a:r>
              <a:rPr lang="fr-FR" b="0" i="0" u="none" strike="noStrike" baseline="0" dirty="0" err="1" smtClean="0">
                <a:latin typeface="FrutigerLTStd-LightCn"/>
              </a:rPr>
              <a:t>oeuvre</a:t>
            </a:r>
            <a:r>
              <a:rPr lang="fr-FR" b="0" i="0" u="none" strike="noStrike" baseline="0" dirty="0" smtClean="0">
                <a:latin typeface="FrutigerLTStd-LightCn"/>
              </a:rPr>
              <a:t> les principales capacités, de partager</a:t>
            </a:r>
          </a:p>
          <a:p>
            <a:r>
              <a:rPr lang="fr-FR" b="0" i="0" u="none" strike="noStrike" baseline="0" dirty="0" smtClean="0">
                <a:latin typeface="FrutigerLTStd-LightCn"/>
              </a:rPr>
              <a:t>les meilleures pratiques et les enseignements tirés, de promouvoir la responsabilisation internationale, de</a:t>
            </a:r>
          </a:p>
          <a:p>
            <a:r>
              <a:rPr lang="fr-FR" b="0" i="0" u="none" strike="noStrike" baseline="0" dirty="0" smtClean="0">
                <a:latin typeface="FrutigerLTStd-LightCn"/>
              </a:rPr>
              <a:t>faire participer les parties prenantes, et d’éclairer et de guider l’application du RSI à la fois dans le pays</a:t>
            </a:r>
          </a:p>
          <a:p>
            <a:r>
              <a:rPr lang="fr-FR" b="0" i="0" u="none" strike="noStrike" baseline="0" dirty="0" smtClean="0">
                <a:latin typeface="FrutigerLTStd-LightCn"/>
              </a:rPr>
              <a:t>hôte et dans le monde</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pPr/>
              <a:t>9</a:t>
            </a:fld>
            <a:endParaRPr lang="en-US"/>
          </a:p>
        </p:txBody>
      </p:sp>
    </p:spTree>
    <p:extLst>
      <p:ext uri="{BB962C8B-B14F-4D97-AF65-F5344CB8AC3E}">
        <p14:creationId xmlns:p14="http://schemas.microsoft.com/office/powerpoint/2010/main" xmlns="" val="31601143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tabLst>
                <a:tab pos="457200" algn="l"/>
                <a:tab pos="2033270" algn="l"/>
              </a:tabLst>
            </a:pPr>
            <a:r>
              <a:rPr lang="fr-ML" dirty="0" smtClean="0">
                <a:effectLst/>
                <a:latin typeface="Verdana" panose="020B0604030504040204" pitchFamily="34" charset="0"/>
                <a:ea typeface="Calibri" panose="020F0502020204030204" pitchFamily="34" charset="0"/>
                <a:cs typeface="Times New Roman" panose="02020603050405020304" pitchFamily="18" charset="0"/>
              </a:rPr>
              <a:t>Dans la première étape, le pays hôte prépare un rapport d’auto évaluation, en collaboration avec des experts représentant tous les secteurs et acteurs concernés, en utilisant l’outil d’évaluation externe conjointe.  Le résultat reflète en interne les capacités du pays dans tous les 19 domaines techniques.  Etant donné que la mise en place et le maintien de ces capacités est une activité multisectorielle, les acteurs institutionnels devraient inclure, mais sans s’y limiter, les Ministères de la Santé, de l’Agriculture, de la Faune / Environnement ; et d’autres secteurs connexes en vue de la mise en œuvre du RSI (2005).  </a:t>
            </a:r>
            <a:endParaRPr lang="en-US"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tabLst>
                <a:tab pos="457200" algn="l"/>
                <a:tab pos="2033270" algn="l"/>
              </a:tabLst>
            </a:pPr>
            <a:r>
              <a:rPr lang="fr-ML" dirty="0" smtClean="0">
                <a:effectLst/>
                <a:latin typeface="Verdana" panose="020B0604030504040204" pitchFamily="34" charset="0"/>
                <a:ea typeface="Calibri" panose="020F0502020204030204" pitchFamily="34" charset="0"/>
                <a:cs typeface="Times New Roman" panose="02020603050405020304" pitchFamily="18" charset="0"/>
              </a:rPr>
              <a:t> </a:t>
            </a:r>
            <a:endParaRPr lang="en-US" sz="11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pPr/>
              <a:t>10</a:t>
            </a:fld>
            <a:endParaRPr lang="en-US"/>
          </a:p>
        </p:txBody>
      </p:sp>
    </p:spTree>
    <p:extLst>
      <p:ext uri="{BB962C8B-B14F-4D97-AF65-F5344CB8AC3E}">
        <p14:creationId xmlns:p14="http://schemas.microsoft.com/office/powerpoint/2010/main" xmlns="" val="2961405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70489B3-EE81-43BB-A318-657A76001A4C}" type="datetimeFigureOut">
              <a:rPr lang="en-US" smtClean="0"/>
              <a:pPr/>
              <a:t>5/9/2017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590085-BACD-4228-88C8-95065FE918A2}" type="slidenum">
              <a:rPr lang="en-US" smtClean="0"/>
              <a:pPr/>
              <a:t>‹N°›</a:t>
            </a:fld>
            <a:endParaRPr lang="en-US"/>
          </a:p>
        </p:txBody>
      </p:sp>
    </p:spTree>
    <p:extLst>
      <p:ext uri="{BB962C8B-B14F-4D97-AF65-F5344CB8AC3E}">
        <p14:creationId xmlns:p14="http://schemas.microsoft.com/office/powerpoint/2010/main" xmlns="" val="4210407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0489B3-EE81-43BB-A318-657A76001A4C}" type="datetimeFigureOut">
              <a:rPr lang="en-US" smtClean="0"/>
              <a:pPr/>
              <a:t>5/9/2017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590085-BACD-4228-88C8-95065FE918A2}" type="slidenum">
              <a:rPr lang="en-US" smtClean="0"/>
              <a:pPr/>
              <a:t>‹N°›</a:t>
            </a:fld>
            <a:endParaRPr lang="en-US"/>
          </a:p>
        </p:txBody>
      </p:sp>
    </p:spTree>
    <p:extLst>
      <p:ext uri="{BB962C8B-B14F-4D97-AF65-F5344CB8AC3E}">
        <p14:creationId xmlns:p14="http://schemas.microsoft.com/office/powerpoint/2010/main" xmlns="" val="3045435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0489B3-EE81-43BB-A318-657A76001A4C}" type="datetimeFigureOut">
              <a:rPr lang="en-US" smtClean="0"/>
              <a:pPr/>
              <a:t>5/9/2017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590085-BACD-4228-88C8-95065FE918A2}" type="slidenum">
              <a:rPr lang="en-US" smtClean="0"/>
              <a:pPr/>
              <a:t>‹N°›</a:t>
            </a:fld>
            <a:endParaRPr lang="en-US"/>
          </a:p>
        </p:txBody>
      </p:sp>
    </p:spTree>
    <p:extLst>
      <p:ext uri="{BB962C8B-B14F-4D97-AF65-F5344CB8AC3E}">
        <p14:creationId xmlns:p14="http://schemas.microsoft.com/office/powerpoint/2010/main" xmlns="" val="6230388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0489B3-EE81-43BB-A318-657A76001A4C}" type="datetimeFigureOut">
              <a:rPr lang="en-US" smtClean="0"/>
              <a:pPr/>
              <a:t>5/9/2017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590085-BACD-4228-88C8-95065FE918A2}" type="slidenum">
              <a:rPr lang="en-US" smtClean="0"/>
              <a:pPr/>
              <a:t>‹N°›</a:t>
            </a:fld>
            <a:endParaRPr lang="en-US"/>
          </a:p>
        </p:txBody>
      </p:sp>
    </p:spTree>
    <p:extLst>
      <p:ext uri="{BB962C8B-B14F-4D97-AF65-F5344CB8AC3E}">
        <p14:creationId xmlns:p14="http://schemas.microsoft.com/office/powerpoint/2010/main" xmlns="" val="8333801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0489B3-EE81-43BB-A318-657A76001A4C}" type="datetimeFigureOut">
              <a:rPr lang="en-US" smtClean="0"/>
              <a:pPr/>
              <a:t>5/9/2017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590085-BACD-4228-88C8-95065FE918A2}" type="slidenum">
              <a:rPr lang="en-US" smtClean="0"/>
              <a:pPr/>
              <a:t>‹N°›</a:t>
            </a:fld>
            <a:endParaRPr lang="en-US"/>
          </a:p>
        </p:txBody>
      </p:sp>
    </p:spTree>
    <p:extLst>
      <p:ext uri="{BB962C8B-B14F-4D97-AF65-F5344CB8AC3E}">
        <p14:creationId xmlns:p14="http://schemas.microsoft.com/office/powerpoint/2010/main" xmlns="" val="5667713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70489B3-EE81-43BB-A318-657A76001A4C}" type="datetimeFigureOut">
              <a:rPr lang="en-US" smtClean="0"/>
              <a:pPr/>
              <a:t>5/9/2017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590085-BACD-4228-88C8-95065FE918A2}" type="slidenum">
              <a:rPr lang="en-US" smtClean="0"/>
              <a:pPr/>
              <a:t>‹N°›</a:t>
            </a:fld>
            <a:endParaRPr lang="en-US"/>
          </a:p>
        </p:txBody>
      </p:sp>
    </p:spTree>
    <p:extLst>
      <p:ext uri="{BB962C8B-B14F-4D97-AF65-F5344CB8AC3E}">
        <p14:creationId xmlns:p14="http://schemas.microsoft.com/office/powerpoint/2010/main" xmlns="" val="30446885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70489B3-EE81-43BB-A318-657A76001A4C}" type="datetimeFigureOut">
              <a:rPr lang="en-US" smtClean="0"/>
              <a:pPr/>
              <a:t>5/9/2017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590085-BACD-4228-88C8-95065FE918A2}" type="slidenum">
              <a:rPr lang="en-US" smtClean="0"/>
              <a:pPr/>
              <a:t>‹N°›</a:t>
            </a:fld>
            <a:endParaRPr lang="en-US"/>
          </a:p>
        </p:txBody>
      </p:sp>
    </p:spTree>
    <p:extLst>
      <p:ext uri="{BB962C8B-B14F-4D97-AF65-F5344CB8AC3E}">
        <p14:creationId xmlns:p14="http://schemas.microsoft.com/office/powerpoint/2010/main" xmlns="" val="33639692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70489B3-EE81-43BB-A318-657A76001A4C}" type="datetimeFigureOut">
              <a:rPr lang="en-US" smtClean="0"/>
              <a:pPr/>
              <a:t>5/9/2017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A590085-BACD-4228-88C8-95065FE918A2}" type="slidenum">
              <a:rPr lang="en-US" smtClean="0"/>
              <a:pPr/>
              <a:t>‹N°›</a:t>
            </a:fld>
            <a:endParaRPr lang="en-US"/>
          </a:p>
        </p:txBody>
      </p:sp>
    </p:spTree>
    <p:extLst>
      <p:ext uri="{BB962C8B-B14F-4D97-AF65-F5344CB8AC3E}">
        <p14:creationId xmlns:p14="http://schemas.microsoft.com/office/powerpoint/2010/main" xmlns="" val="4234131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0489B3-EE81-43BB-A318-657A76001A4C}" type="datetimeFigureOut">
              <a:rPr lang="en-US" smtClean="0"/>
              <a:pPr/>
              <a:t>5/9/2017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A590085-BACD-4228-88C8-95065FE918A2}" type="slidenum">
              <a:rPr lang="en-US" smtClean="0"/>
              <a:pPr/>
              <a:t>‹N°›</a:t>
            </a:fld>
            <a:endParaRPr lang="en-US"/>
          </a:p>
        </p:txBody>
      </p:sp>
    </p:spTree>
    <p:extLst>
      <p:ext uri="{BB962C8B-B14F-4D97-AF65-F5344CB8AC3E}">
        <p14:creationId xmlns:p14="http://schemas.microsoft.com/office/powerpoint/2010/main" xmlns="" val="4176568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0489B3-EE81-43BB-A318-657A76001A4C}" type="datetimeFigureOut">
              <a:rPr lang="en-US" smtClean="0"/>
              <a:pPr/>
              <a:t>5/9/2017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590085-BACD-4228-88C8-95065FE918A2}" type="slidenum">
              <a:rPr lang="en-US" smtClean="0"/>
              <a:pPr/>
              <a:t>‹N°›</a:t>
            </a:fld>
            <a:endParaRPr lang="en-US"/>
          </a:p>
        </p:txBody>
      </p:sp>
    </p:spTree>
    <p:extLst>
      <p:ext uri="{BB962C8B-B14F-4D97-AF65-F5344CB8AC3E}">
        <p14:creationId xmlns:p14="http://schemas.microsoft.com/office/powerpoint/2010/main" xmlns="" val="35618680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0489B3-EE81-43BB-A318-657A76001A4C}" type="datetimeFigureOut">
              <a:rPr lang="en-US" smtClean="0"/>
              <a:pPr/>
              <a:t>5/9/2017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590085-BACD-4228-88C8-95065FE918A2}" type="slidenum">
              <a:rPr lang="en-US" smtClean="0"/>
              <a:pPr/>
              <a:t>‹N°›</a:t>
            </a:fld>
            <a:endParaRPr lang="en-US"/>
          </a:p>
        </p:txBody>
      </p:sp>
    </p:spTree>
    <p:extLst>
      <p:ext uri="{BB962C8B-B14F-4D97-AF65-F5344CB8AC3E}">
        <p14:creationId xmlns:p14="http://schemas.microsoft.com/office/powerpoint/2010/main" xmlns="" val="2547499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0489B3-EE81-43BB-A318-657A76001A4C}" type="datetimeFigureOut">
              <a:rPr lang="en-US" smtClean="0"/>
              <a:pPr/>
              <a:t>5/9/2017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590085-BACD-4228-88C8-95065FE918A2}" type="slidenum">
              <a:rPr lang="en-US" smtClean="0"/>
              <a:pPr/>
              <a:t>‹N°›</a:t>
            </a:fld>
            <a:endParaRPr lang="en-US"/>
          </a:p>
        </p:txBody>
      </p:sp>
    </p:spTree>
    <p:extLst>
      <p:ext uri="{BB962C8B-B14F-4D97-AF65-F5344CB8AC3E}">
        <p14:creationId xmlns:p14="http://schemas.microsoft.com/office/powerpoint/2010/main" xmlns="" val="35768923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2.emf"/></Relationships>
</file>

<file path=ppt/slides/_rels/slide1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3.emf"/></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82907" y="876300"/>
            <a:ext cx="9004388" cy="175432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rtlCol="0">
            <a:spAutoFit/>
          </a:bodyPr>
          <a:lstStyle/>
          <a:p>
            <a:pPr algn="ctr"/>
            <a:r>
              <a:rPr lang="en-US" sz="36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L’OUTIL ET LE PROCESSUS </a:t>
            </a:r>
          </a:p>
          <a:p>
            <a:pPr algn="ctr"/>
            <a:r>
              <a:rPr lang="en-US" sz="36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D’EVALUATION EXTERNE CONJOINTE </a:t>
            </a:r>
          </a:p>
          <a:p>
            <a:pPr algn="ctr"/>
            <a:r>
              <a:rPr lang="en-US" sz="36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DU RSI (2005)</a:t>
            </a:r>
            <a:endParaRPr lang="en-US" sz="3600" b="1" dirty="0">
              <a:solidFill>
                <a:srgbClr val="FFFF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xmlns="" val="33519171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0629" y="957942"/>
            <a:ext cx="11894457" cy="5472267"/>
          </a:xfrm>
          <a:prstGeom prst="rect">
            <a:avLst/>
          </a:prstGeom>
        </p:spPr>
        <p:txBody>
          <a:bodyPr wrap="square">
            <a:spAutoFit/>
          </a:bodyPr>
          <a:lstStyle/>
          <a:p>
            <a:pPr>
              <a:lnSpc>
                <a:spcPct val="115000"/>
              </a:lnSpc>
              <a:tabLst>
                <a:tab pos="457200" algn="l"/>
                <a:tab pos="2033270" algn="l"/>
              </a:tabLst>
            </a:pPr>
            <a:endParaRPr lang="fr-ML" sz="1200" b="1" dirty="0">
              <a:latin typeface="Arial" panose="020B0604020202020204" pitchFamily="34" charset="0"/>
              <a:ea typeface="Verdana" panose="020B0604030504040204" pitchFamily="34" charset="0"/>
              <a:cs typeface="Arial" panose="020B0604020202020204" pitchFamily="34" charset="0"/>
            </a:endParaRPr>
          </a:p>
          <a:p>
            <a:pPr marL="457200" indent="-457200">
              <a:lnSpc>
                <a:spcPct val="115000"/>
              </a:lnSpc>
              <a:buFont typeface="Wingdings" panose="05000000000000000000" pitchFamily="2" charset="2"/>
              <a:buChar char="ü"/>
              <a:tabLst>
                <a:tab pos="457200" algn="l"/>
                <a:tab pos="2033270" algn="l"/>
              </a:tabLst>
            </a:pPr>
            <a:r>
              <a:rPr lang="fr-ML" sz="3200" dirty="0" smtClean="0">
                <a:effectLst/>
                <a:latin typeface="Arial" panose="020B0604020202020204" pitchFamily="34" charset="0"/>
                <a:ea typeface="Verdana" panose="020B0604030504040204" pitchFamily="34" charset="0"/>
                <a:cs typeface="Arial" panose="020B0604020202020204" pitchFamily="34" charset="0"/>
              </a:rPr>
              <a:t>Des experts représentant tous les secteurs et acteurs concernés, préparent un rapport d’auto évaluation en utilisant l’outil d’évaluation externe conjointe </a:t>
            </a:r>
          </a:p>
          <a:p>
            <a:pPr>
              <a:lnSpc>
                <a:spcPct val="115000"/>
              </a:lnSpc>
              <a:tabLst>
                <a:tab pos="457200" algn="l"/>
                <a:tab pos="2033270" algn="l"/>
              </a:tabLst>
            </a:pPr>
            <a:endParaRPr lang="fr-ML" sz="3200" dirty="0" smtClean="0">
              <a:effectLst/>
              <a:latin typeface="Arial" panose="020B0604020202020204" pitchFamily="34" charset="0"/>
              <a:ea typeface="Verdana" panose="020B0604030504040204" pitchFamily="34" charset="0"/>
              <a:cs typeface="Arial" panose="020B0604020202020204" pitchFamily="34" charset="0"/>
            </a:endParaRPr>
          </a:p>
          <a:p>
            <a:pPr marL="457200" indent="-457200">
              <a:lnSpc>
                <a:spcPct val="115000"/>
              </a:lnSpc>
              <a:buFont typeface="Wingdings" panose="05000000000000000000" pitchFamily="2" charset="2"/>
              <a:buChar char="ü"/>
              <a:tabLst>
                <a:tab pos="457200" algn="l"/>
                <a:tab pos="2033270" algn="l"/>
              </a:tabLst>
            </a:pPr>
            <a:r>
              <a:rPr lang="fr-ML" sz="3200" dirty="0" smtClean="0">
                <a:effectLst/>
                <a:latin typeface="Arial" panose="020B0604020202020204" pitchFamily="34" charset="0"/>
                <a:ea typeface="Verdana" panose="020B0604030504040204" pitchFamily="34" charset="0"/>
                <a:cs typeface="Arial" panose="020B0604020202020204" pitchFamily="34" charset="0"/>
              </a:rPr>
              <a:t>Les acteurs institutionnels devraient inclure, mais sans s’y limiter, les Ministères de la Santé, de l’Agriculture, de la Faune / Environnement ; et d’autres secteurs connexes en vue de la mise en œuvre du RSI (2005)</a:t>
            </a:r>
            <a:endParaRPr lang="en-US" sz="3200" dirty="0" smtClean="0">
              <a:effectLst/>
              <a:latin typeface="Arial" panose="020B0604020202020204" pitchFamily="34" charset="0"/>
              <a:ea typeface="Verdana" panose="020B0604030504040204" pitchFamily="34" charset="0"/>
              <a:cs typeface="Arial" panose="020B0604020202020204" pitchFamily="34" charset="0"/>
            </a:endParaRPr>
          </a:p>
          <a:p>
            <a:pPr>
              <a:lnSpc>
                <a:spcPct val="115000"/>
              </a:lnSpc>
              <a:tabLst>
                <a:tab pos="457200" algn="l"/>
                <a:tab pos="2033270" algn="l"/>
              </a:tabLst>
            </a:pPr>
            <a:r>
              <a:rPr lang="fr-ML" dirty="0" smtClean="0">
                <a:effectLst/>
                <a:latin typeface="Arial" panose="020B0604020202020204" pitchFamily="34" charset="0"/>
                <a:ea typeface="Calibri" panose="020F0502020204030204" pitchFamily="34" charset="0"/>
                <a:cs typeface="Arial" panose="020B0604020202020204" pitchFamily="34" charset="0"/>
              </a:rPr>
              <a:t> </a:t>
            </a:r>
            <a:endParaRPr lang="en-US" sz="1600" dirty="0" smtClean="0">
              <a:effectLst/>
              <a:latin typeface="Arial" panose="020B0604020202020204" pitchFamily="34" charset="0"/>
              <a:ea typeface="Calibri" panose="020F0502020204030204" pitchFamily="34" charset="0"/>
              <a:cs typeface="Arial" panose="020B0604020202020204" pitchFamily="34" charset="0"/>
            </a:endParaRPr>
          </a:p>
          <a:p>
            <a:pPr>
              <a:lnSpc>
                <a:spcPct val="115000"/>
              </a:lnSpc>
              <a:tabLst>
                <a:tab pos="457200" algn="l"/>
                <a:tab pos="2033270" algn="l"/>
              </a:tabLst>
            </a:pPr>
            <a:r>
              <a:rPr lang="fr-ML" dirty="0" smtClean="0">
                <a:effectLst/>
                <a:latin typeface="Arial" panose="020B0604020202020204" pitchFamily="34" charset="0"/>
                <a:ea typeface="Calibri" panose="020F0502020204030204" pitchFamily="34" charset="0"/>
                <a:cs typeface="Arial" panose="020B0604020202020204" pitchFamily="34" charset="0"/>
              </a:rPr>
              <a:t> </a:t>
            </a:r>
            <a:endParaRPr lang="en-US" sz="1600" dirty="0">
              <a:effectLst/>
              <a:latin typeface="Arial" panose="020B0604020202020204" pitchFamily="34" charset="0"/>
              <a:ea typeface="Calibri" panose="020F0502020204030204" pitchFamily="34" charset="0"/>
              <a:cs typeface="Arial" panose="020B0604020202020204" pitchFamily="34" charset="0"/>
            </a:endParaRPr>
          </a:p>
        </p:txBody>
      </p:sp>
      <p:sp>
        <p:nvSpPr>
          <p:cNvPr id="3" name="ZoneTexte 2"/>
          <p:cNvSpPr txBox="1"/>
          <p:nvPr/>
        </p:nvSpPr>
        <p:spPr>
          <a:xfrm>
            <a:off x="391886" y="232229"/>
            <a:ext cx="10813143" cy="5847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marL="457200" indent="-457200">
              <a:buFont typeface="Wingdings" panose="05000000000000000000" pitchFamily="2" charset="2"/>
              <a:buChar char="q"/>
            </a:pPr>
            <a:r>
              <a:rPr lang="fr-FR" sz="3200" b="1" dirty="0" smtClean="0">
                <a:latin typeface="Arial" panose="020B0604020202020204" pitchFamily="34" charset="0"/>
                <a:ea typeface="Verdana" panose="020B0604030504040204" pitchFamily="34" charset="0"/>
                <a:cs typeface="Arial" panose="020B0604020202020204" pitchFamily="34" charset="0"/>
              </a:rPr>
              <a:t>Le processus d’évaluation interne initiale </a:t>
            </a:r>
            <a:endParaRPr lang="fr-FR"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3995300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4170" y="1059543"/>
            <a:ext cx="11916229" cy="6321731"/>
          </a:xfrm>
          <a:prstGeom prst="rect">
            <a:avLst/>
          </a:prstGeom>
        </p:spPr>
        <p:txBody>
          <a:bodyPr wrap="square">
            <a:spAutoFit/>
          </a:bodyPr>
          <a:lstStyle/>
          <a:p>
            <a:pPr>
              <a:lnSpc>
                <a:spcPct val="115000"/>
              </a:lnSpc>
              <a:tabLst>
                <a:tab pos="457200" algn="l"/>
                <a:tab pos="2033270" algn="l"/>
              </a:tabLst>
            </a:pPr>
            <a:endParaRPr lang="fr-ML" sz="3200" b="1" dirty="0">
              <a:latin typeface="Arial" panose="020B0604020202020204" pitchFamily="34" charset="0"/>
              <a:ea typeface="Verdana" panose="020B0604030504040204" pitchFamily="34" charset="0"/>
              <a:cs typeface="Arial" panose="020B0604020202020204" pitchFamily="34" charset="0"/>
            </a:endParaRPr>
          </a:p>
          <a:p>
            <a:pPr>
              <a:lnSpc>
                <a:spcPct val="115000"/>
              </a:lnSpc>
              <a:tabLst>
                <a:tab pos="457200" algn="l"/>
                <a:tab pos="2033270" algn="l"/>
              </a:tabLst>
            </a:pPr>
            <a:r>
              <a:rPr lang="fr-ML" sz="3200" dirty="0" smtClean="0">
                <a:effectLst/>
                <a:latin typeface="Arial" panose="020B0604020202020204" pitchFamily="34" charset="0"/>
                <a:ea typeface="Verdana" panose="020B0604030504040204" pitchFamily="34" charset="0"/>
                <a:cs typeface="Arial" panose="020B0604020202020204" pitchFamily="34" charset="0"/>
              </a:rPr>
              <a:t>L’</a:t>
            </a:r>
            <a:r>
              <a:rPr lang="fr-ML" sz="3200" dirty="0">
                <a:latin typeface="Arial" panose="020B0604020202020204" pitchFamily="34" charset="0"/>
                <a:ea typeface="Verdana" panose="020B0604030504040204" pitchFamily="34" charset="0"/>
                <a:cs typeface="Arial" panose="020B0604020202020204" pitchFamily="34" charset="0"/>
              </a:rPr>
              <a:t>é</a:t>
            </a:r>
            <a:r>
              <a:rPr lang="fr-ML" sz="3200" dirty="0" smtClean="0">
                <a:effectLst/>
                <a:latin typeface="Arial" panose="020B0604020202020204" pitchFamily="34" charset="0"/>
                <a:ea typeface="Verdana" panose="020B0604030504040204" pitchFamily="34" charset="0"/>
                <a:cs typeface="Arial" panose="020B0604020202020204" pitchFamily="34" charset="0"/>
              </a:rPr>
              <a:t>quipe d’</a:t>
            </a:r>
            <a:r>
              <a:rPr lang="fr-ML" sz="3200" dirty="0">
                <a:latin typeface="Arial" panose="020B0604020202020204" pitchFamily="34" charset="0"/>
                <a:ea typeface="Verdana" panose="020B0604030504040204" pitchFamily="34" charset="0"/>
                <a:cs typeface="Arial" panose="020B0604020202020204" pitchFamily="34" charset="0"/>
              </a:rPr>
              <a:t>é</a:t>
            </a:r>
            <a:r>
              <a:rPr lang="fr-ML" sz="3200" dirty="0" smtClean="0">
                <a:effectLst/>
                <a:latin typeface="Arial" panose="020B0604020202020204" pitchFamily="34" charset="0"/>
                <a:ea typeface="Verdana" panose="020B0604030504040204" pitchFamily="34" charset="0"/>
                <a:cs typeface="Arial" panose="020B0604020202020204" pitchFamily="34" charset="0"/>
              </a:rPr>
              <a:t>valuation externe conjointe est un une équipe multisectorielle composée d’experts en la matière provenant des Etats Membres, de l’OMS, de l’OIE, de la FAO et d’autres organisations internationales clés</a:t>
            </a:r>
          </a:p>
          <a:p>
            <a:pPr>
              <a:lnSpc>
                <a:spcPct val="115000"/>
              </a:lnSpc>
              <a:tabLst>
                <a:tab pos="457200" algn="l"/>
                <a:tab pos="2033270" algn="l"/>
              </a:tabLst>
            </a:pPr>
            <a:endParaRPr lang="fr-ML" sz="3200" dirty="0" smtClean="0">
              <a:effectLst/>
              <a:latin typeface="Arial" panose="020B0604020202020204" pitchFamily="34" charset="0"/>
              <a:ea typeface="Verdana" panose="020B0604030504040204" pitchFamily="34" charset="0"/>
              <a:cs typeface="Arial" panose="020B0604020202020204" pitchFamily="34" charset="0"/>
            </a:endParaRPr>
          </a:p>
          <a:p>
            <a:pPr>
              <a:lnSpc>
                <a:spcPct val="115000"/>
              </a:lnSpc>
              <a:tabLst>
                <a:tab pos="457200" algn="l"/>
                <a:tab pos="2033270" algn="l"/>
              </a:tabLst>
            </a:pPr>
            <a:r>
              <a:rPr lang="fr-ML" sz="3200" dirty="0" smtClean="0">
                <a:latin typeface="Arial" panose="020B0604020202020204" pitchFamily="34" charset="0"/>
                <a:ea typeface="Verdana" panose="020B0604030504040204" pitchFamily="34" charset="0"/>
                <a:cs typeface="Arial" panose="020B0604020202020204" pitchFamily="34" charset="0"/>
              </a:rPr>
              <a:t>Le cœur du processus est une discussion multisectorielle sur la base des 19 capacités techniques définies dans l’outil d’</a:t>
            </a:r>
            <a:r>
              <a:rPr lang="fr-ML" sz="3200" dirty="0">
                <a:latin typeface="Arial" panose="020B0604020202020204" pitchFamily="34" charset="0"/>
                <a:ea typeface="Verdana" panose="020B0604030504040204" pitchFamily="34" charset="0"/>
                <a:cs typeface="Arial" panose="020B0604020202020204" pitchFamily="34" charset="0"/>
              </a:rPr>
              <a:t>é</a:t>
            </a:r>
            <a:r>
              <a:rPr lang="fr-ML" sz="3200" dirty="0" smtClean="0">
                <a:latin typeface="Arial" panose="020B0604020202020204" pitchFamily="34" charset="0"/>
                <a:ea typeface="Verdana" panose="020B0604030504040204" pitchFamily="34" charset="0"/>
                <a:cs typeface="Arial" panose="020B0604020202020204" pitchFamily="34" charset="0"/>
              </a:rPr>
              <a:t>valuation externe conjointe  </a:t>
            </a:r>
          </a:p>
          <a:p>
            <a:pPr>
              <a:lnSpc>
                <a:spcPct val="115000"/>
              </a:lnSpc>
              <a:tabLst>
                <a:tab pos="457200" algn="l"/>
                <a:tab pos="2033270" algn="l"/>
              </a:tabLst>
            </a:pPr>
            <a:endParaRPr lang="fr-ML" sz="3200" dirty="0" smtClean="0">
              <a:effectLst/>
              <a:latin typeface="Arial" panose="020B0604020202020204" pitchFamily="34" charset="0"/>
              <a:ea typeface="Verdana" panose="020B0604030504040204" pitchFamily="34" charset="0"/>
              <a:cs typeface="Arial" panose="020B0604020202020204" pitchFamily="34" charset="0"/>
            </a:endParaRPr>
          </a:p>
          <a:p>
            <a:pPr>
              <a:lnSpc>
                <a:spcPct val="115000"/>
              </a:lnSpc>
              <a:tabLst>
                <a:tab pos="457200" algn="l"/>
                <a:tab pos="2033270" algn="l"/>
              </a:tabLst>
            </a:pPr>
            <a:r>
              <a:rPr lang="fr-ML" sz="3200" dirty="0" smtClean="0">
                <a:effectLst/>
                <a:latin typeface="Arial" panose="020B0604020202020204" pitchFamily="34" charset="0"/>
                <a:ea typeface="Calibri" panose="020F0502020204030204" pitchFamily="34" charset="0"/>
                <a:cs typeface="Arial" panose="020B0604020202020204" pitchFamily="34" charset="0"/>
              </a:rPr>
              <a:t> </a:t>
            </a:r>
            <a:endParaRPr lang="en-US" sz="3200" dirty="0">
              <a:effectLst/>
              <a:latin typeface="Arial" panose="020B0604020202020204" pitchFamily="34" charset="0"/>
              <a:ea typeface="Calibri" panose="020F0502020204030204" pitchFamily="34" charset="0"/>
              <a:cs typeface="Arial" panose="020B0604020202020204" pitchFamily="34" charset="0"/>
            </a:endParaRPr>
          </a:p>
        </p:txBody>
      </p:sp>
      <p:sp>
        <p:nvSpPr>
          <p:cNvPr id="3" name="ZoneTexte 2"/>
          <p:cNvSpPr txBox="1"/>
          <p:nvPr/>
        </p:nvSpPr>
        <p:spPr>
          <a:xfrm>
            <a:off x="174171" y="130629"/>
            <a:ext cx="11625943" cy="5847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marL="457200" indent="-457200">
              <a:buFont typeface="Wingdings" panose="05000000000000000000" pitchFamily="2" charset="2"/>
              <a:buChar char="q"/>
            </a:pPr>
            <a:r>
              <a:rPr lang="fr-ML" sz="3200" b="1" dirty="0">
                <a:latin typeface="Arial" panose="020B0604020202020204" pitchFamily="34" charset="0"/>
                <a:ea typeface="Verdana" panose="020B0604030504040204" pitchFamily="34" charset="0"/>
                <a:cs typeface="Arial" panose="020B0604020202020204" pitchFamily="34" charset="0"/>
              </a:rPr>
              <a:t>Processus de l’Evaluation </a:t>
            </a:r>
            <a:r>
              <a:rPr lang="en-US" sz="3200" b="1" dirty="0" err="1" smtClean="0">
                <a:latin typeface="Arial" panose="020B0604020202020204" pitchFamily="34" charset="0"/>
                <a:ea typeface="Verdana" panose="020B0604030504040204" pitchFamily="34" charset="0"/>
                <a:cs typeface="Arial" panose="020B0604020202020204" pitchFamily="34" charset="0"/>
              </a:rPr>
              <a:t>Externe</a:t>
            </a:r>
            <a:endParaRPr lang="en-US" sz="3200" b="1" dirty="0">
              <a:latin typeface="Arial" panose="020B0604020202020204" pitchFamily="34" charset="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xmlns="" val="31556098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265904"/>
            <a:ext cx="12191999" cy="5478423"/>
          </a:xfrm>
          <a:prstGeom prst="rect">
            <a:avLst/>
          </a:prstGeom>
        </p:spPr>
        <p:txBody>
          <a:bodyPr wrap="square">
            <a:spAutoFit/>
          </a:bodyPr>
          <a:lstStyle/>
          <a:p>
            <a:pPr marL="457200" indent="-457200">
              <a:buFont typeface="Arial" panose="020B0604020202020204" pitchFamily="34" charset="0"/>
              <a:buChar char="•"/>
            </a:pPr>
            <a:r>
              <a:rPr lang="fr-FR" sz="3200" dirty="0" smtClean="0">
                <a:latin typeface="Arial" panose="020B0604020202020204" pitchFamily="34" charset="0"/>
                <a:ea typeface="Verdana" panose="020B0604030504040204" pitchFamily="34" charset="0"/>
                <a:cs typeface="Arial" panose="020B0604020202020204" pitchFamily="34" charset="0"/>
              </a:rPr>
              <a:t>L’outil s’appuie sur les principales capacités énoncées dans le RSI (2005)</a:t>
            </a:r>
          </a:p>
          <a:p>
            <a:pPr marL="457200" indent="-457200">
              <a:buFont typeface="Arial" panose="020B0604020202020204" pitchFamily="34" charset="0"/>
              <a:buChar char="•"/>
            </a:pPr>
            <a:endParaRPr lang="fr-FR" sz="3200" dirty="0" smtClean="0">
              <a:latin typeface="Arial" panose="020B0604020202020204" pitchFamily="34" charset="0"/>
              <a:ea typeface="Verdana" panose="020B0604030504040204" pitchFamily="34" charset="0"/>
              <a:cs typeface="Arial" panose="020B0604020202020204" pitchFamily="34" charset="0"/>
            </a:endParaRPr>
          </a:p>
          <a:p>
            <a:pPr marL="457200" indent="-457200">
              <a:buFont typeface="Arial" panose="020B0604020202020204" pitchFamily="34" charset="0"/>
              <a:buChar char="•"/>
            </a:pPr>
            <a:r>
              <a:rPr lang="fr-FR" sz="3200" dirty="0" smtClean="0">
                <a:latin typeface="Arial" panose="020B0604020202020204" pitchFamily="34" charset="0"/>
                <a:ea typeface="Verdana" panose="020B0604030504040204" pitchFamily="34" charset="0"/>
                <a:cs typeface="Arial" panose="020B0604020202020204" pitchFamily="34" charset="0"/>
              </a:rPr>
              <a:t>L’outil comporte 19 domaines techniques organisé en trois sections principales: </a:t>
            </a:r>
          </a:p>
          <a:p>
            <a:pPr marL="914400" lvl="1" indent="-457200">
              <a:spcBef>
                <a:spcPts val="1200"/>
              </a:spcBef>
              <a:buFont typeface="Wingdings" panose="05000000000000000000" pitchFamily="2" charset="2"/>
              <a:buChar char="ü"/>
            </a:pPr>
            <a:r>
              <a:rPr lang="fr-ML" sz="3200" b="1" dirty="0" smtClean="0">
                <a:latin typeface="Arial" panose="020B0604020202020204" pitchFamily="34" charset="0"/>
                <a:ea typeface="Verdana" panose="020B0604030504040204" pitchFamily="34" charset="0"/>
                <a:cs typeface="Arial" panose="020B0604020202020204" pitchFamily="34" charset="0"/>
              </a:rPr>
              <a:t>Prévention </a:t>
            </a:r>
            <a:r>
              <a:rPr lang="fr-ML" sz="3200" b="1" dirty="0">
                <a:latin typeface="Arial" panose="020B0604020202020204" pitchFamily="34" charset="0"/>
                <a:ea typeface="Verdana" panose="020B0604030504040204" pitchFamily="34" charset="0"/>
                <a:cs typeface="Arial" panose="020B0604020202020204" pitchFamily="34" charset="0"/>
              </a:rPr>
              <a:t>et réduction</a:t>
            </a:r>
            <a:r>
              <a:rPr lang="fr-ML" sz="3200" dirty="0">
                <a:latin typeface="Arial" panose="020B0604020202020204" pitchFamily="34" charset="0"/>
                <a:ea typeface="Verdana" panose="020B0604030504040204" pitchFamily="34" charset="0"/>
                <a:cs typeface="Arial" panose="020B0604020202020204" pitchFamily="34" charset="0"/>
              </a:rPr>
              <a:t> de la probabilité d’épidémies et d’autres évènements et risques de santé </a:t>
            </a:r>
            <a:r>
              <a:rPr lang="fr-ML" sz="3200" dirty="0" smtClean="0">
                <a:latin typeface="Arial" panose="020B0604020202020204" pitchFamily="34" charset="0"/>
                <a:ea typeface="Verdana" panose="020B0604030504040204" pitchFamily="34" charset="0"/>
                <a:cs typeface="Arial" panose="020B0604020202020204" pitchFamily="34" charset="0"/>
              </a:rPr>
              <a:t>publique</a:t>
            </a:r>
            <a:endParaRPr lang="en-US" sz="3200" dirty="0">
              <a:latin typeface="Arial" panose="020B0604020202020204" pitchFamily="34" charset="0"/>
              <a:ea typeface="Verdana" panose="020B0604030504040204" pitchFamily="34" charset="0"/>
              <a:cs typeface="Arial" panose="020B0604020202020204" pitchFamily="34" charset="0"/>
            </a:endParaRPr>
          </a:p>
          <a:p>
            <a:pPr marL="914400" lvl="1" indent="-457200">
              <a:spcBef>
                <a:spcPts val="1200"/>
              </a:spcBef>
              <a:buFont typeface="Wingdings" panose="05000000000000000000" pitchFamily="2" charset="2"/>
              <a:buChar char="ü"/>
            </a:pPr>
            <a:r>
              <a:rPr lang="fr-ML" sz="3200" b="1" dirty="0" smtClean="0">
                <a:latin typeface="Arial" panose="020B0604020202020204" pitchFamily="34" charset="0"/>
                <a:ea typeface="Verdana" panose="020B0604030504040204" pitchFamily="34" charset="0"/>
                <a:cs typeface="Arial" panose="020B0604020202020204" pitchFamily="34" charset="0"/>
              </a:rPr>
              <a:t>Détection </a:t>
            </a:r>
            <a:r>
              <a:rPr lang="fr-ML" sz="3200" b="1" dirty="0">
                <a:latin typeface="Arial" panose="020B0604020202020204" pitchFamily="34" charset="0"/>
                <a:ea typeface="Verdana" panose="020B0604030504040204" pitchFamily="34" charset="0"/>
                <a:cs typeface="Arial" panose="020B0604020202020204" pitchFamily="34" charset="0"/>
              </a:rPr>
              <a:t>précoce</a:t>
            </a:r>
            <a:r>
              <a:rPr lang="fr-ML" sz="3200" dirty="0">
                <a:latin typeface="Arial" panose="020B0604020202020204" pitchFamily="34" charset="0"/>
                <a:ea typeface="Verdana" panose="020B0604030504040204" pitchFamily="34" charset="0"/>
                <a:cs typeface="Arial" panose="020B0604020202020204" pitchFamily="34" charset="0"/>
              </a:rPr>
              <a:t> de signes inhabituels lies à la </a:t>
            </a:r>
            <a:r>
              <a:rPr lang="fr-ML" sz="3200" dirty="0" smtClean="0">
                <a:latin typeface="Arial" panose="020B0604020202020204" pitchFamily="34" charset="0"/>
                <a:ea typeface="Verdana" panose="020B0604030504040204" pitchFamily="34" charset="0"/>
                <a:cs typeface="Arial" panose="020B0604020202020204" pitchFamily="34" charset="0"/>
              </a:rPr>
              <a:t>santé</a:t>
            </a:r>
            <a:endParaRPr lang="en-US" sz="3200" dirty="0">
              <a:latin typeface="Arial" panose="020B0604020202020204" pitchFamily="34" charset="0"/>
              <a:ea typeface="Verdana" panose="020B0604030504040204" pitchFamily="34" charset="0"/>
              <a:cs typeface="Arial" panose="020B0604020202020204" pitchFamily="34" charset="0"/>
            </a:endParaRPr>
          </a:p>
          <a:p>
            <a:pPr marL="914400" lvl="1" indent="-457200">
              <a:spcBef>
                <a:spcPts val="1200"/>
              </a:spcBef>
              <a:buFont typeface="Wingdings" panose="05000000000000000000" pitchFamily="2" charset="2"/>
              <a:buChar char="ü"/>
            </a:pPr>
            <a:r>
              <a:rPr lang="fr-ML" sz="3200" b="1" dirty="0" smtClean="0">
                <a:latin typeface="Arial" panose="020B0604020202020204" pitchFamily="34" charset="0"/>
                <a:ea typeface="Verdana" panose="020B0604030504040204" pitchFamily="34" charset="0"/>
                <a:cs typeface="Arial" panose="020B0604020202020204" pitchFamily="34" charset="0"/>
              </a:rPr>
              <a:t>Riposte </a:t>
            </a:r>
            <a:r>
              <a:rPr lang="fr-ML" sz="3200" b="1" dirty="0">
                <a:latin typeface="Arial" panose="020B0604020202020204" pitchFamily="34" charset="0"/>
                <a:ea typeface="Verdana" panose="020B0604030504040204" pitchFamily="34" charset="0"/>
                <a:cs typeface="Arial" panose="020B0604020202020204" pitchFamily="34" charset="0"/>
              </a:rPr>
              <a:t>multisectorielle rapide et efficace</a:t>
            </a:r>
            <a:r>
              <a:rPr lang="fr-ML" sz="3200" dirty="0">
                <a:latin typeface="Arial" panose="020B0604020202020204" pitchFamily="34" charset="0"/>
                <a:ea typeface="Verdana" panose="020B0604030504040204" pitchFamily="34" charset="0"/>
                <a:cs typeface="Arial" panose="020B0604020202020204" pitchFamily="34" charset="0"/>
              </a:rPr>
              <a:t>, y compris par la mobilisation </a:t>
            </a:r>
            <a:r>
              <a:rPr lang="fr-ML" sz="3200" dirty="0" smtClean="0">
                <a:latin typeface="Arial" panose="020B0604020202020204" pitchFamily="34" charset="0"/>
                <a:ea typeface="Verdana" panose="020B0604030504040204" pitchFamily="34" charset="0"/>
                <a:cs typeface="Arial" panose="020B0604020202020204" pitchFamily="34" charset="0"/>
              </a:rPr>
              <a:t>internationale  </a:t>
            </a:r>
            <a:endParaRPr lang="en-US" sz="3200" dirty="0">
              <a:latin typeface="Arial" panose="020B0604020202020204" pitchFamily="34" charset="0"/>
              <a:ea typeface="Verdana" panose="020B0604030504040204" pitchFamily="34" charset="0"/>
              <a:cs typeface="Arial" panose="020B0604020202020204" pitchFamily="34" charset="0"/>
            </a:endParaRPr>
          </a:p>
        </p:txBody>
      </p:sp>
      <p:sp>
        <p:nvSpPr>
          <p:cNvPr id="3" name="ZoneTexte 2"/>
          <p:cNvSpPr txBox="1"/>
          <p:nvPr/>
        </p:nvSpPr>
        <p:spPr>
          <a:xfrm>
            <a:off x="406400" y="188686"/>
            <a:ext cx="10929257" cy="10772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marL="457200" indent="-457200">
              <a:buFont typeface="Wingdings" panose="05000000000000000000" pitchFamily="2" charset="2"/>
              <a:buChar char="q"/>
            </a:pPr>
            <a:r>
              <a:rPr lang="fr-ML" sz="3200" b="1" dirty="0">
                <a:latin typeface="Arial" panose="020B0604020202020204" pitchFamily="34" charset="0"/>
                <a:ea typeface="Verdana" panose="020B0604030504040204" pitchFamily="34" charset="0"/>
                <a:cs typeface="Arial" panose="020B0604020202020204" pitchFamily="34" charset="0"/>
              </a:rPr>
              <a:t>L’Outil d’Evaluation</a:t>
            </a:r>
          </a:p>
          <a:p>
            <a:endParaRPr lang="fr-FR"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22505632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15685"/>
            <a:ext cx="10983686" cy="64286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marL="457200" indent="-457200" algn="ctr">
              <a:lnSpc>
                <a:spcPct val="115000"/>
              </a:lnSpc>
              <a:buFont typeface="Wingdings" panose="05000000000000000000" pitchFamily="2" charset="2"/>
              <a:buChar char="q"/>
              <a:tabLst>
                <a:tab pos="457200" algn="l"/>
                <a:tab pos="2033270" algn="l"/>
              </a:tabLst>
            </a:pPr>
            <a:r>
              <a:rPr lang="fr-FR" sz="3400" b="1" dirty="0">
                <a:solidFill>
                  <a:schemeClr val="lt1"/>
                </a:solidFill>
                <a:latin typeface="Arial" panose="020B0604020202020204" pitchFamily="34" charset="0"/>
                <a:ea typeface="Verdana" panose="020B0604030504040204" pitchFamily="34" charset="0"/>
                <a:cs typeface="Arial" panose="020B0604020202020204" pitchFamily="34" charset="0"/>
              </a:rPr>
              <a:t>Les 19 Domaines Techniques de </a:t>
            </a:r>
            <a:r>
              <a:rPr lang="fr-ML" sz="3400" b="1" dirty="0">
                <a:solidFill>
                  <a:schemeClr val="lt1"/>
                </a:solidFill>
                <a:latin typeface="Arial" panose="020B0604020202020204" pitchFamily="34" charset="0"/>
                <a:ea typeface="Verdana" panose="020B0604030504040204" pitchFamily="34" charset="0"/>
                <a:cs typeface="Arial" panose="020B0604020202020204" pitchFamily="34" charset="0"/>
              </a:rPr>
              <a:t>L’Outil</a:t>
            </a:r>
            <a:endParaRPr lang="fr-FR" sz="3400" b="1" dirty="0">
              <a:solidFill>
                <a:schemeClr val="lt1"/>
              </a:solidFill>
              <a:latin typeface="Arial" panose="020B0604020202020204" pitchFamily="34" charset="0"/>
              <a:ea typeface="Verdana" panose="020B0604030504040204" pitchFamily="34" charset="0"/>
              <a:cs typeface="Arial" panose="020B060402020202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xmlns="" val="265488985"/>
              </p:ext>
            </p:extLst>
          </p:nvPr>
        </p:nvGraphicFramePr>
        <p:xfrm>
          <a:off x="304800" y="1007713"/>
          <a:ext cx="11691257" cy="5436243"/>
        </p:xfrm>
        <a:graphic>
          <a:graphicData uri="http://schemas.openxmlformats.org/drawingml/2006/table">
            <a:tbl>
              <a:tblPr firstRow="1" firstCol="1" bandRow="1">
                <a:tableStyleId>{5C22544A-7EE6-4342-B048-85BDC9FD1C3A}</a:tableStyleId>
              </a:tblPr>
              <a:tblGrid>
                <a:gridCol w="11691257">
                  <a:extLst>
                    <a:ext uri="{9D8B030D-6E8A-4147-A177-3AD203B41FA5}">
                      <a16:colId xmlns="" xmlns:a16="http://schemas.microsoft.com/office/drawing/2014/main" val="20000"/>
                    </a:ext>
                  </a:extLst>
                </a:gridCol>
              </a:tblGrid>
              <a:tr h="804029">
                <a:tc>
                  <a:txBody>
                    <a:bodyPr/>
                    <a:lstStyle/>
                    <a:p>
                      <a:pPr marL="0" marR="0" algn="l">
                        <a:lnSpc>
                          <a:spcPct val="115000"/>
                        </a:lnSpc>
                        <a:spcBef>
                          <a:spcPts val="0"/>
                        </a:spcBef>
                        <a:spcAft>
                          <a:spcPts val="0"/>
                        </a:spcAft>
                      </a:pPr>
                      <a:r>
                        <a:rPr lang="fr-FR" sz="2400" dirty="0"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Riposter</a:t>
                      </a:r>
                      <a:endParaRPr lang="en-US" sz="240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0"/>
                  </a:ext>
                </a:extLst>
              </a:tr>
              <a:tr h="402015">
                <a:tc>
                  <a:txBody>
                    <a:bodyPr/>
                    <a:lstStyle/>
                    <a:p>
                      <a:pPr marL="0" marR="0" algn="l">
                        <a:lnSpc>
                          <a:spcPct val="115000"/>
                        </a:lnSpc>
                        <a:spcBef>
                          <a:spcPts val="0"/>
                        </a:spcBef>
                        <a:spcAft>
                          <a:spcPts val="0"/>
                        </a:spcAft>
                      </a:pPr>
                      <a:r>
                        <a:rPr lang="fr-FR" sz="2400" b="0" dirty="0"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1.  Préparation</a:t>
                      </a:r>
                      <a:endParaRPr lang="en-US" sz="2400" b="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1"/>
                  </a:ext>
                </a:extLst>
              </a:tr>
              <a:tr h="402015">
                <a:tc>
                  <a:txBody>
                    <a:bodyPr/>
                    <a:lstStyle/>
                    <a:p>
                      <a:pPr marL="0" marR="0" algn="l">
                        <a:lnSpc>
                          <a:spcPct val="115000"/>
                        </a:lnSpc>
                        <a:spcBef>
                          <a:spcPts val="0"/>
                        </a:spcBef>
                        <a:spcAft>
                          <a:spcPts val="0"/>
                        </a:spcAft>
                      </a:pPr>
                      <a:r>
                        <a:rPr lang="fr-FR" sz="2400" b="0" dirty="0"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2.  Interventions </a:t>
                      </a:r>
                      <a:r>
                        <a:rPr lang="fr-FR" sz="2400" b="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d’urgence</a:t>
                      </a:r>
                      <a:endParaRPr lang="en-US" sz="2400" b="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2"/>
                  </a:ext>
                </a:extLst>
              </a:tr>
              <a:tr h="402015">
                <a:tc>
                  <a:txBody>
                    <a:bodyPr/>
                    <a:lstStyle/>
                    <a:p>
                      <a:pPr marL="0" marR="0" algn="l">
                        <a:lnSpc>
                          <a:spcPct val="115000"/>
                        </a:lnSpc>
                        <a:spcBef>
                          <a:spcPts val="0"/>
                        </a:spcBef>
                        <a:spcAft>
                          <a:spcPts val="0"/>
                        </a:spcAft>
                      </a:pPr>
                      <a:r>
                        <a:rPr lang="fr-FR" sz="2400" b="0" dirty="0"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3. Lien </a:t>
                      </a:r>
                      <a:r>
                        <a:rPr lang="fr-FR" sz="2400" b="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entre la santé publique et les autorités chargées de la sécurité</a:t>
                      </a:r>
                      <a:endParaRPr lang="en-US" sz="2400" b="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3"/>
                  </a:ext>
                </a:extLst>
              </a:tr>
              <a:tr h="402015">
                <a:tc>
                  <a:txBody>
                    <a:bodyPr/>
                    <a:lstStyle/>
                    <a:p>
                      <a:pPr marL="0" marR="0" algn="l">
                        <a:lnSpc>
                          <a:spcPct val="115000"/>
                        </a:lnSpc>
                        <a:spcBef>
                          <a:spcPts val="0"/>
                        </a:spcBef>
                        <a:spcAft>
                          <a:spcPts val="0"/>
                        </a:spcAft>
                      </a:pPr>
                      <a:r>
                        <a:rPr lang="fr-FR" sz="2400" b="0" dirty="0"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4. Moyens </a:t>
                      </a:r>
                      <a:r>
                        <a:rPr lang="fr-FR" sz="2400" b="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médicaux et déploiement du personnel</a:t>
                      </a:r>
                      <a:endParaRPr lang="en-US" sz="2400" b="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4"/>
                  </a:ext>
                </a:extLst>
              </a:tr>
              <a:tr h="402015">
                <a:tc>
                  <a:txBody>
                    <a:bodyPr/>
                    <a:lstStyle/>
                    <a:p>
                      <a:pPr marL="0" marR="0" algn="l">
                        <a:lnSpc>
                          <a:spcPct val="115000"/>
                        </a:lnSpc>
                        <a:spcBef>
                          <a:spcPts val="0"/>
                        </a:spcBef>
                        <a:spcAft>
                          <a:spcPts val="0"/>
                        </a:spcAft>
                      </a:pPr>
                      <a:r>
                        <a:rPr lang="fr-FR" sz="2400" b="0" dirty="0"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5. Communication </a:t>
                      </a:r>
                      <a:r>
                        <a:rPr lang="fr-FR" sz="2400" b="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sur les risques</a:t>
                      </a:r>
                      <a:endParaRPr lang="en-US" sz="2400" b="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5"/>
                  </a:ext>
                </a:extLst>
              </a:tr>
              <a:tr h="807665">
                <a:tc>
                  <a:txBody>
                    <a:bodyPr/>
                    <a:lstStyle/>
                    <a:p>
                      <a:pPr marL="0" marR="0" algn="l">
                        <a:lnSpc>
                          <a:spcPct val="115000"/>
                        </a:lnSpc>
                        <a:spcBef>
                          <a:spcPts val="0"/>
                        </a:spcBef>
                        <a:spcAft>
                          <a:spcPts val="0"/>
                        </a:spcAft>
                      </a:pPr>
                      <a:endParaRPr lang="en-US" sz="2400" b="1" dirty="0"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endParaRPr>
                    </a:p>
                    <a:p>
                      <a:pPr marL="0" marR="0" algn="l">
                        <a:lnSpc>
                          <a:spcPct val="115000"/>
                        </a:lnSpc>
                        <a:spcBef>
                          <a:spcPts val="0"/>
                        </a:spcBef>
                        <a:spcAft>
                          <a:spcPts val="0"/>
                        </a:spcAft>
                      </a:pPr>
                      <a:r>
                        <a:rPr lang="en-US" sz="2400" b="1" dirty="0" err="1"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Autres</a:t>
                      </a:r>
                      <a:r>
                        <a:rPr lang="en-US" sz="2400" b="1" baseline="0" dirty="0"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 </a:t>
                      </a:r>
                      <a:endParaRPr lang="en-US" sz="2400" b="1"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6"/>
                  </a:ext>
                </a:extLst>
              </a:tr>
              <a:tr h="402015">
                <a:tc>
                  <a:txBody>
                    <a:bodyPr/>
                    <a:lstStyle/>
                    <a:p>
                      <a:pPr marL="0" marR="0" algn="just">
                        <a:lnSpc>
                          <a:spcPct val="115000"/>
                        </a:lnSpc>
                        <a:spcBef>
                          <a:spcPts val="0"/>
                        </a:spcBef>
                        <a:spcAft>
                          <a:spcPts val="0"/>
                        </a:spcAft>
                      </a:pPr>
                      <a:r>
                        <a:rPr lang="en-US" sz="2400" b="0" dirty="0"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1. Points</a:t>
                      </a:r>
                      <a:r>
                        <a:rPr lang="en-US" sz="2400" b="0" baseline="0" dirty="0"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 </a:t>
                      </a:r>
                      <a:r>
                        <a:rPr lang="en-US" sz="2400" b="0" baseline="0" dirty="0" err="1"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d’entrée</a:t>
                      </a:r>
                      <a:endParaRPr lang="en-US" sz="2400" b="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7"/>
                  </a:ext>
                </a:extLst>
              </a:tr>
              <a:tr h="402015">
                <a:tc>
                  <a:txBody>
                    <a:bodyPr/>
                    <a:lstStyle/>
                    <a:p>
                      <a:pPr marL="0" marR="0" algn="just">
                        <a:lnSpc>
                          <a:spcPct val="115000"/>
                        </a:lnSpc>
                        <a:spcBef>
                          <a:spcPts val="0"/>
                        </a:spcBef>
                        <a:spcAft>
                          <a:spcPts val="0"/>
                        </a:spcAft>
                      </a:pPr>
                      <a:r>
                        <a:rPr lang="en-US" sz="2400" b="0" dirty="0"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2. </a:t>
                      </a:r>
                      <a:r>
                        <a:rPr lang="en-US" sz="2400" b="0" dirty="0" err="1"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Evenements</a:t>
                      </a:r>
                      <a:r>
                        <a:rPr lang="en-US" sz="2400" b="0" dirty="0"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 </a:t>
                      </a:r>
                      <a:r>
                        <a:rPr lang="en-US" sz="2400" b="0" dirty="0" err="1"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d’origine</a:t>
                      </a:r>
                      <a:r>
                        <a:rPr lang="en-US" sz="2400" b="0" dirty="0"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 </a:t>
                      </a:r>
                      <a:r>
                        <a:rPr lang="en-US" sz="2400" b="0" dirty="0" err="1"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chimique</a:t>
                      </a:r>
                      <a:endParaRPr lang="en-US" sz="2400" b="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8"/>
                  </a:ext>
                </a:extLst>
              </a:tr>
              <a:tr h="402015">
                <a:tc>
                  <a:txBody>
                    <a:bodyPr/>
                    <a:lstStyle/>
                    <a:p>
                      <a:pPr marL="0" marR="0" algn="just">
                        <a:lnSpc>
                          <a:spcPct val="115000"/>
                        </a:lnSpc>
                        <a:spcBef>
                          <a:spcPts val="0"/>
                        </a:spcBef>
                        <a:spcAft>
                          <a:spcPts val="0"/>
                        </a:spcAft>
                      </a:pPr>
                      <a:r>
                        <a:rPr lang="en-US" sz="2400" b="0" dirty="0"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3. Situations </a:t>
                      </a:r>
                      <a:r>
                        <a:rPr lang="en-US" sz="2400" b="0" dirty="0" err="1"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d’urgence</a:t>
                      </a:r>
                      <a:r>
                        <a:rPr lang="en-US" sz="2400" b="0" dirty="0"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 </a:t>
                      </a:r>
                      <a:r>
                        <a:rPr lang="en-US" sz="2400" b="0" dirty="0" err="1"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radiologique</a:t>
                      </a:r>
                      <a:endParaRPr lang="en-US" sz="2400" b="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9"/>
                  </a:ext>
                </a:extLst>
              </a:tr>
              <a:tr h="425974">
                <a:tc>
                  <a:txBody>
                    <a:bodyPr/>
                    <a:lstStyle/>
                    <a:p>
                      <a:pPr marL="0" marR="0" algn="just">
                        <a:lnSpc>
                          <a:spcPct val="115000"/>
                        </a:lnSpc>
                        <a:spcBef>
                          <a:spcPts val="0"/>
                        </a:spcBef>
                        <a:spcAft>
                          <a:spcPts val="0"/>
                        </a:spcAft>
                      </a:pPr>
                      <a:endParaRPr lang="en-US" sz="2400" b="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10"/>
                  </a:ext>
                </a:extLst>
              </a:tr>
            </a:tbl>
          </a:graphicData>
        </a:graphic>
      </p:graphicFrame>
    </p:spTree>
    <p:extLst>
      <p:ext uri="{BB962C8B-B14F-4D97-AF65-F5344CB8AC3E}">
        <p14:creationId xmlns:p14="http://schemas.microsoft.com/office/powerpoint/2010/main" xmlns="" val="25380863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915106"/>
            <a:ext cx="12017828" cy="6124754"/>
          </a:xfrm>
          <a:prstGeom prst="rect">
            <a:avLst/>
          </a:prstGeom>
        </p:spPr>
        <p:txBody>
          <a:bodyPr wrap="square">
            <a:spAutoFit/>
          </a:bodyPr>
          <a:lstStyle/>
          <a:p>
            <a:pPr marL="457200" indent="-457200">
              <a:buFont typeface="Arial" panose="020B0604020202020204" pitchFamily="34" charset="0"/>
              <a:buChar char="•"/>
            </a:pPr>
            <a:r>
              <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rPr>
              <a:t>Chaque indicateur de l’outil d’évaluation présente des caractéristiques qui reflètent différents niveaux de capacité, notés de 1 à 5:</a:t>
            </a:r>
          </a:p>
          <a:p>
            <a:pPr marL="914400" lvl="1" indent="-457200">
              <a:buFont typeface="Arial" panose="020B0604020202020204" pitchFamily="34" charset="0"/>
              <a:buChar char="•"/>
            </a:pPr>
            <a:r>
              <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rPr>
              <a:t>1 signifiant l’absence de mise en œuvre </a:t>
            </a:r>
          </a:p>
          <a:p>
            <a:pPr marL="914400" lvl="1" indent="-457200">
              <a:buFont typeface="Arial" panose="020B0604020202020204" pitchFamily="34" charset="0"/>
              <a:buChar char="•"/>
            </a:pPr>
            <a:r>
              <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rPr>
              <a:t>5 indiquant que le pays possède un niveau élevé de compétences pour cet indicateur</a:t>
            </a:r>
          </a:p>
          <a:p>
            <a:pPr marL="914400" lvl="1" indent="-457200">
              <a:buFont typeface="Arial" panose="020B0604020202020204" pitchFamily="34" charset="0"/>
              <a:buChar char="•"/>
            </a:pPr>
            <a:endPar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endParaRPr>
          </a:p>
          <a:p>
            <a:pPr marL="457200" indent="-457200">
              <a:buFont typeface="Arial" panose="020B0604020202020204" pitchFamily="34" charset="0"/>
              <a:buChar char="•"/>
            </a:pPr>
            <a:r>
              <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rPr>
              <a:t>Pour chaque indicateur, le pays se verra attribuer un score unique basé sur sa capacité </a:t>
            </a:r>
            <a:r>
              <a:rPr lang="fr-FR" sz="2800" dirty="0" smtClean="0">
                <a:latin typeface="Arial" panose="020B0604020202020204" pitchFamily="34" charset="0"/>
                <a:ea typeface="Verdana" panose="020B0604030504040204" pitchFamily="34" charset="0"/>
                <a:cs typeface="Arial" panose="020B0604020202020204" pitchFamily="34" charset="0"/>
              </a:rPr>
              <a:t>actuelle</a:t>
            </a:r>
          </a:p>
          <a:p>
            <a:endParaRPr lang="fr-FR" sz="2800" dirty="0" smtClean="0">
              <a:latin typeface="Arial" panose="020B0604020202020204" pitchFamily="34" charset="0"/>
              <a:ea typeface="Verdana" panose="020B0604030504040204" pitchFamily="34" charset="0"/>
              <a:cs typeface="Arial" panose="020B0604020202020204" pitchFamily="34" charset="0"/>
            </a:endParaRPr>
          </a:p>
          <a:p>
            <a:pPr marL="457200" indent="-457200">
              <a:buFont typeface="Arial" panose="020B0604020202020204" pitchFamily="34" charset="0"/>
              <a:buChar char="•"/>
            </a:pPr>
            <a:r>
              <a:rPr lang="fr-FR" sz="2800" dirty="0" smtClean="0">
                <a:latin typeface="Arial" panose="020B0604020202020204" pitchFamily="34" charset="0"/>
                <a:ea typeface="Verdana" panose="020B0604030504040204" pitchFamily="34" charset="0"/>
                <a:cs typeface="Arial" panose="020B0604020202020204" pitchFamily="34" charset="0"/>
              </a:rPr>
              <a:t>Les </a:t>
            </a:r>
            <a:r>
              <a:rPr lang="fr-FR" sz="2800" dirty="0">
                <a:latin typeface="Arial" panose="020B0604020202020204" pitchFamily="34" charset="0"/>
                <a:ea typeface="Verdana" panose="020B0604030504040204" pitchFamily="34" charset="0"/>
                <a:cs typeface="Arial" panose="020B0604020202020204" pitchFamily="34" charset="0"/>
              </a:rPr>
              <a:t>questions techniques aideront les évaluateurs à </a:t>
            </a:r>
            <a:r>
              <a:rPr lang="fr-FR" sz="2800" dirty="0" smtClean="0">
                <a:latin typeface="Arial" panose="020B0604020202020204" pitchFamily="34" charset="0"/>
                <a:ea typeface="Verdana" panose="020B0604030504040204" pitchFamily="34" charset="0"/>
                <a:cs typeface="Arial" panose="020B0604020202020204" pitchFamily="34" charset="0"/>
              </a:rPr>
              <a:t>déterminer </a:t>
            </a:r>
            <a:r>
              <a:rPr lang="fr-FR" sz="2800" dirty="0">
                <a:latin typeface="Arial" panose="020B0604020202020204" pitchFamily="34" charset="0"/>
                <a:ea typeface="Verdana" panose="020B0604030504040204" pitchFamily="34" charset="0"/>
                <a:cs typeface="Arial" panose="020B0604020202020204" pitchFamily="34" charset="0"/>
              </a:rPr>
              <a:t>le score approprié. </a:t>
            </a:r>
            <a:endParaRPr lang="fr-FR" sz="2800" dirty="0" smtClean="0">
              <a:latin typeface="Arial" panose="020B0604020202020204" pitchFamily="34" charset="0"/>
              <a:ea typeface="Verdana" panose="020B0604030504040204" pitchFamily="34" charset="0"/>
              <a:cs typeface="Arial" panose="020B0604020202020204" pitchFamily="34" charset="0"/>
            </a:endParaRPr>
          </a:p>
          <a:p>
            <a:pPr marL="457200" indent="-457200">
              <a:buFont typeface="Arial" panose="020B0604020202020204" pitchFamily="34" charset="0"/>
              <a:buChar char="•"/>
            </a:pPr>
            <a:endParaRPr lang="fr-FR" sz="2800" dirty="0">
              <a:latin typeface="Arial" panose="020B0604020202020204" pitchFamily="34" charset="0"/>
              <a:ea typeface="Verdana" panose="020B0604030504040204" pitchFamily="34" charset="0"/>
              <a:cs typeface="Arial" panose="020B0604020202020204" pitchFamily="34" charset="0"/>
            </a:endParaRPr>
          </a:p>
          <a:p>
            <a:pPr marL="457200" indent="-457200">
              <a:buFont typeface="Arial" panose="020B0604020202020204" pitchFamily="34" charset="0"/>
              <a:buChar char="•"/>
            </a:pPr>
            <a:r>
              <a:rPr lang="fr-FR" sz="2800" dirty="0" smtClean="0">
                <a:latin typeface="Arial" panose="020B0604020202020204" pitchFamily="34" charset="0"/>
                <a:ea typeface="Verdana" panose="020B0604030504040204" pitchFamily="34" charset="0"/>
                <a:cs typeface="Arial" panose="020B0604020202020204" pitchFamily="34" charset="0"/>
              </a:rPr>
              <a:t>La plupart des </a:t>
            </a:r>
            <a:r>
              <a:rPr lang="fr-FR" sz="2800" dirty="0">
                <a:latin typeface="Arial" panose="020B0604020202020204" pitchFamily="34" charset="0"/>
                <a:ea typeface="Verdana" panose="020B0604030504040204" pitchFamily="34" charset="0"/>
                <a:cs typeface="Arial" panose="020B0604020202020204" pitchFamily="34" charset="0"/>
              </a:rPr>
              <a:t>mesures sont descriptives et </a:t>
            </a:r>
            <a:r>
              <a:rPr lang="fr-FR" sz="2800" dirty="0" smtClean="0">
                <a:latin typeface="Arial" panose="020B0604020202020204" pitchFamily="34" charset="0"/>
                <a:ea typeface="Verdana" panose="020B0604030504040204" pitchFamily="34" charset="0"/>
                <a:cs typeface="Arial" panose="020B0604020202020204" pitchFamily="34" charset="0"/>
              </a:rPr>
              <a:t>qualitatives.</a:t>
            </a:r>
          </a:p>
          <a:p>
            <a:endParaRPr lang="fr-FR" sz="2800" dirty="0">
              <a:latin typeface="Arial" panose="020B0604020202020204" pitchFamily="34" charset="0"/>
              <a:ea typeface="Verdana" panose="020B0604030504040204" pitchFamily="34" charset="0"/>
              <a:cs typeface="Arial" panose="020B0604020202020204" pitchFamily="34" charset="0"/>
            </a:endParaRPr>
          </a:p>
        </p:txBody>
      </p:sp>
      <p:sp>
        <p:nvSpPr>
          <p:cNvPr id="3" name="ZoneTexte 2"/>
          <p:cNvSpPr txBox="1"/>
          <p:nvPr/>
        </p:nvSpPr>
        <p:spPr>
          <a:xfrm>
            <a:off x="478971" y="101600"/>
            <a:ext cx="10813143" cy="6940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defPPr>
              <a:defRPr lang="en-US"/>
            </a:defPPr>
            <a:lvl1pPr marL="457200" indent="-457200" algn="ctr">
              <a:lnSpc>
                <a:spcPct val="115000"/>
              </a:lnSpc>
              <a:buFont typeface="Wingdings" panose="05000000000000000000" pitchFamily="2" charset="2"/>
              <a:buChar char="q"/>
              <a:tabLst>
                <a:tab pos="457200" algn="l"/>
                <a:tab pos="2033270" algn="l"/>
              </a:tabLst>
              <a:defRPr sz="3400" b="1">
                <a:latin typeface="Arial" panose="020B0604020202020204" pitchFamily="34" charset="0"/>
                <a:ea typeface="Verdana" panose="020B0604030504040204" pitchFamily="34" charset="0"/>
                <a:cs typeface="Arial" panose="020B0604020202020204" pitchFamily="34" charset="0"/>
              </a:defRPr>
            </a:lvl1pPr>
          </a:lstStyle>
          <a:p>
            <a:r>
              <a:rPr lang="fr-ML" dirty="0"/>
              <a:t>L’Outil d’Evaluation</a:t>
            </a:r>
          </a:p>
        </p:txBody>
      </p:sp>
    </p:spTree>
    <p:extLst>
      <p:ext uri="{BB962C8B-B14F-4D97-AF65-F5344CB8AC3E}">
        <p14:creationId xmlns:p14="http://schemas.microsoft.com/office/powerpoint/2010/main" xmlns="" val="31851766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2228" y="647574"/>
            <a:ext cx="11959772" cy="5078313"/>
          </a:xfrm>
          <a:prstGeom prst="rect">
            <a:avLst/>
          </a:prstGeom>
        </p:spPr>
        <p:txBody>
          <a:bodyPr wrap="square">
            <a:spAutoFit/>
          </a:bodyPr>
          <a:lstStyle/>
          <a:p>
            <a:endParaRPr lang="fr-FR" b="0"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endParaRPr>
          </a:p>
          <a:p>
            <a:r>
              <a:rPr lang="fr-FR" sz="2400" b="0"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L’état d’avancement de l’acquisition de chaque capacité essentielle sera affecté d’un score, qui reflètera son aptitude à être institutionnalisée et pérenne. Le niveau d’avancement ou score et le code couleur correspondant sont les suivants :</a:t>
            </a:r>
          </a:p>
          <a:p>
            <a:endParaRPr lang="fr-FR" b="0"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endParaRPr>
          </a:p>
          <a:p>
            <a:pPr marL="342900" indent="-342900">
              <a:buAutoNum type="arabicPeriod"/>
            </a:pPr>
            <a:r>
              <a:rPr lang="fr-FR" sz="2400" b="1"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capacité inexistante </a:t>
            </a:r>
            <a:r>
              <a:rPr lang="fr-FR" sz="2400" b="0"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 les caractéristiques de la capacité évaluée ne sont pas en place. </a:t>
            </a:r>
          </a:p>
          <a:p>
            <a:endParaRPr lang="fr-FR" sz="2400" dirty="0" smtClean="0">
              <a:solidFill>
                <a:srgbClr val="000000"/>
              </a:solidFill>
              <a:latin typeface="Verdana" panose="020B0604030504040204" pitchFamily="34" charset="0"/>
              <a:ea typeface="Verdana" panose="020B0604030504040204" pitchFamily="34" charset="0"/>
              <a:cs typeface="Verdana" panose="020B0604030504040204" pitchFamily="34" charset="0"/>
            </a:endParaRPr>
          </a:p>
          <a:p>
            <a:endParaRPr lang="fr-FR" sz="2400" b="1"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2.</a:t>
            </a:r>
            <a:r>
              <a:rPr lang="fr-FR" sz="2400" b="0"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 </a:t>
            </a:r>
            <a:r>
              <a:rPr lang="fr-FR" sz="2400" b="1"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capacité limitée </a:t>
            </a:r>
            <a:r>
              <a:rPr lang="fr-FR" sz="2400" b="0"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 les caractéristiques de la capacité évaluée sont en cours de développement (certaines sont acquises, d’autres sont en cours d’acquisition ; néanmoins, la mise en œuvre a commencé). </a:t>
            </a:r>
          </a:p>
          <a:p>
            <a:endParaRPr lang="fr-FR" sz="2400" b="1"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endParaRPr>
          </a:p>
        </p:txBody>
      </p:sp>
      <p:pic>
        <p:nvPicPr>
          <p:cNvPr id="3" name="Picture 2"/>
          <p:cNvPicPr>
            <a:picLocks noChangeAspect="1"/>
          </p:cNvPicPr>
          <p:nvPr/>
        </p:nvPicPr>
        <p:blipFill>
          <a:blip r:embed="rId3"/>
          <a:stretch>
            <a:fillRect/>
          </a:stretch>
        </p:blipFill>
        <p:spPr>
          <a:xfrm>
            <a:off x="446754" y="3525203"/>
            <a:ext cx="3672371" cy="535215"/>
          </a:xfrm>
          <a:prstGeom prst="rect">
            <a:avLst/>
          </a:prstGeom>
        </p:spPr>
      </p:pic>
      <p:pic>
        <p:nvPicPr>
          <p:cNvPr id="4" name="Picture 3"/>
          <p:cNvPicPr>
            <a:picLocks noChangeAspect="1"/>
          </p:cNvPicPr>
          <p:nvPr/>
        </p:nvPicPr>
        <p:blipFill>
          <a:blip r:embed="rId4"/>
          <a:stretch>
            <a:fillRect/>
          </a:stretch>
        </p:blipFill>
        <p:spPr>
          <a:xfrm>
            <a:off x="686239" y="5328558"/>
            <a:ext cx="3720423" cy="495300"/>
          </a:xfrm>
          <a:prstGeom prst="rect">
            <a:avLst/>
          </a:prstGeom>
        </p:spPr>
      </p:pic>
      <p:sp>
        <p:nvSpPr>
          <p:cNvPr id="5" name="ZoneTexte 4"/>
          <p:cNvSpPr txBox="1"/>
          <p:nvPr/>
        </p:nvSpPr>
        <p:spPr>
          <a:xfrm>
            <a:off x="446754" y="101600"/>
            <a:ext cx="11371503" cy="5847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fr-FR" sz="3200" b="1" dirty="0">
                <a:solidFill>
                  <a:srgbClr val="FFFF00"/>
                </a:solidFill>
                <a:latin typeface="Arial" panose="020B0604020202020204" pitchFamily="34" charset="0"/>
                <a:ea typeface="Verdana" panose="020B0604030504040204" pitchFamily="34" charset="0"/>
                <a:cs typeface="Arial" panose="020B0604020202020204" pitchFamily="34" charset="0"/>
              </a:rPr>
              <a:t>Système de notation par code couleur (WHO 2016</a:t>
            </a:r>
            <a:r>
              <a:rPr lang="fr-FR" sz="3200" b="1" dirty="0" smtClean="0">
                <a:solidFill>
                  <a:srgbClr val="FFFF00"/>
                </a:solidFill>
                <a:latin typeface="Arial" panose="020B0604020202020204" pitchFamily="34" charset="0"/>
                <a:ea typeface="Verdana" panose="020B0604030504040204" pitchFamily="34" charset="0"/>
                <a:cs typeface="Arial" panose="020B0604020202020204" pitchFamily="34" charset="0"/>
              </a:rPr>
              <a:t>)</a:t>
            </a:r>
            <a:endParaRPr lang="fr-FR" sz="3200" b="1" dirty="0">
              <a:solidFill>
                <a:srgbClr val="FFFF00"/>
              </a:solidFill>
              <a:latin typeface="Arial" panose="020B0604020202020204" pitchFamily="34" charset="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xmlns="" val="363974325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5012" y="910772"/>
            <a:ext cx="11569700" cy="4801314"/>
          </a:xfrm>
          <a:prstGeom prst="rect">
            <a:avLst/>
          </a:prstGeom>
        </p:spPr>
        <p:txBody>
          <a:bodyPr wrap="square">
            <a:spAutoFit/>
          </a:bodyPr>
          <a:lstStyle/>
          <a:p>
            <a:endParaRPr lang="fr-FR" b="0"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3. capacité développée </a:t>
            </a:r>
            <a:r>
              <a:rPr lang="fr-FR" sz="2400" b="0"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 les caractéristiques de la capacité évaluée sont en place ; cependant, il reste la question de la pérennité. </a:t>
            </a:r>
          </a:p>
          <a:p>
            <a:endParaRPr lang="fr-FR" sz="2400" b="1"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endParaRPr>
          </a:p>
          <a:p>
            <a:endParaRPr lang="fr-FR" sz="2400" b="1"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4. capacité démontrée </a:t>
            </a:r>
            <a:r>
              <a:rPr lang="fr-FR" sz="2400" b="0"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 les caractéristiques de la capacité à évaluer sont en place, pérennes sur quelques années encore. </a:t>
            </a:r>
          </a:p>
          <a:p>
            <a:endParaRPr lang="fr-FR" sz="2400" dirty="0">
              <a:solidFill>
                <a:srgbClr val="000000"/>
              </a:solidFill>
              <a:latin typeface="Verdana" panose="020B0604030504040204" pitchFamily="34" charset="0"/>
              <a:ea typeface="Verdana" panose="020B0604030504040204" pitchFamily="34" charset="0"/>
              <a:cs typeface="Verdana" panose="020B0604030504040204" pitchFamily="34" charset="0"/>
            </a:endParaRPr>
          </a:p>
          <a:p>
            <a:endParaRPr lang="fr-FR" sz="2400" b="1"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5.</a:t>
            </a:r>
            <a:r>
              <a:rPr lang="fr-FR" sz="2400" b="0"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 </a:t>
            </a:r>
            <a:r>
              <a:rPr lang="fr-FR" sz="2400" b="1"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capacité pérenne </a:t>
            </a:r>
            <a:r>
              <a:rPr lang="fr-FR" sz="2400" b="0"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 les caractéristiques de la capacité à évaluer sont fonctionnelles, pérennes et le pays aide d’autres pays à acquérir cette capacité. </a:t>
            </a:r>
          </a:p>
          <a:p>
            <a:endParaRPr lang="en-US" sz="2400" b="0" i="0" u="none" strike="noStrike" cap="all" dirty="0" smtClean="0">
              <a:solidFill>
                <a:srgbClr val="000000"/>
              </a:solidFill>
              <a:latin typeface="Verdana" panose="020B0604030504040204" pitchFamily="34" charset="0"/>
              <a:ea typeface="Verdana" panose="020B0604030504040204" pitchFamily="34" charset="0"/>
              <a:cs typeface="Verdana" panose="020B0604030504040204" pitchFamily="34" charset="0"/>
            </a:endParaRPr>
          </a:p>
        </p:txBody>
      </p:sp>
      <p:pic>
        <p:nvPicPr>
          <p:cNvPr id="6" name="Picture 5"/>
          <p:cNvPicPr>
            <a:picLocks noChangeAspect="1"/>
          </p:cNvPicPr>
          <p:nvPr/>
        </p:nvPicPr>
        <p:blipFill>
          <a:blip r:embed="rId3"/>
          <a:stretch>
            <a:fillRect/>
          </a:stretch>
        </p:blipFill>
        <p:spPr>
          <a:xfrm>
            <a:off x="205012" y="1742868"/>
            <a:ext cx="3720423" cy="495300"/>
          </a:xfrm>
          <a:prstGeom prst="rect">
            <a:avLst/>
          </a:prstGeom>
        </p:spPr>
      </p:pic>
      <p:pic>
        <p:nvPicPr>
          <p:cNvPr id="7" name="Picture 6"/>
          <p:cNvPicPr>
            <a:picLocks noChangeAspect="1"/>
          </p:cNvPicPr>
          <p:nvPr/>
        </p:nvPicPr>
        <p:blipFill>
          <a:blip r:embed="rId4"/>
          <a:stretch>
            <a:fillRect/>
          </a:stretch>
        </p:blipFill>
        <p:spPr>
          <a:xfrm>
            <a:off x="205012" y="3122095"/>
            <a:ext cx="4122445" cy="598714"/>
          </a:xfrm>
          <a:prstGeom prst="rect">
            <a:avLst/>
          </a:prstGeom>
        </p:spPr>
      </p:pic>
      <p:pic>
        <p:nvPicPr>
          <p:cNvPr id="8" name="Picture 7"/>
          <p:cNvPicPr>
            <a:picLocks noChangeAspect="1"/>
          </p:cNvPicPr>
          <p:nvPr/>
        </p:nvPicPr>
        <p:blipFill>
          <a:blip r:embed="rId4"/>
          <a:stretch>
            <a:fillRect/>
          </a:stretch>
        </p:blipFill>
        <p:spPr>
          <a:xfrm>
            <a:off x="292099" y="4966669"/>
            <a:ext cx="4122445" cy="598714"/>
          </a:xfrm>
          <a:prstGeom prst="rect">
            <a:avLst/>
          </a:prstGeom>
        </p:spPr>
      </p:pic>
      <p:sp>
        <p:nvSpPr>
          <p:cNvPr id="9" name="ZoneTexte 8"/>
          <p:cNvSpPr txBox="1"/>
          <p:nvPr/>
        </p:nvSpPr>
        <p:spPr>
          <a:xfrm>
            <a:off x="446754" y="101600"/>
            <a:ext cx="11371503" cy="5847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fr-FR" sz="3200" b="1" dirty="0">
                <a:solidFill>
                  <a:srgbClr val="FFFF00"/>
                </a:solidFill>
                <a:latin typeface="Arial" panose="020B0604020202020204" pitchFamily="34" charset="0"/>
                <a:ea typeface="Verdana" panose="020B0604030504040204" pitchFamily="34" charset="0"/>
                <a:cs typeface="Arial" panose="020B0604020202020204" pitchFamily="34" charset="0"/>
              </a:rPr>
              <a:t>Système de notation par code couleur (WHO 2016</a:t>
            </a:r>
            <a:r>
              <a:rPr lang="fr-FR" sz="3200" b="1" dirty="0" smtClean="0">
                <a:solidFill>
                  <a:srgbClr val="FFFF00"/>
                </a:solidFill>
                <a:latin typeface="Arial" panose="020B0604020202020204" pitchFamily="34" charset="0"/>
                <a:ea typeface="Verdana" panose="020B0604030504040204" pitchFamily="34" charset="0"/>
                <a:cs typeface="Arial" panose="020B0604020202020204" pitchFamily="34" charset="0"/>
              </a:rPr>
              <a:t>)</a:t>
            </a:r>
            <a:endParaRPr lang="fr-FR" sz="3200" b="1" dirty="0">
              <a:solidFill>
                <a:srgbClr val="FFFF00"/>
              </a:solidFill>
              <a:latin typeface="Arial" panose="020B0604020202020204" pitchFamily="34" charset="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xmlns="" val="104996673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8919" y="1628761"/>
            <a:ext cx="10785475" cy="4832092"/>
          </a:xfrm>
          <a:prstGeom prst="rect">
            <a:avLst/>
          </a:prstGeom>
        </p:spPr>
        <p:txBody>
          <a:bodyPr wrap="square">
            <a:spAutoFit/>
          </a:bodyPr>
          <a:lstStyle/>
          <a:p>
            <a:endPar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endParaRPr>
          </a:p>
          <a:p>
            <a:r>
              <a:rPr lang="en-US" sz="2800" dirty="0" smtClean="0">
                <a:latin typeface="Arial" panose="020B0604020202020204" pitchFamily="34" charset="0"/>
                <a:ea typeface="Verdana" panose="020B0604030504040204" pitchFamily="34" charset="0"/>
                <a:cs typeface="Arial" panose="020B0604020202020204" pitchFamily="34" charset="0"/>
              </a:rPr>
              <a:t>Le </a:t>
            </a:r>
            <a:r>
              <a:rPr lang="en-US" sz="2800" dirty="0" err="1" smtClean="0">
                <a:latin typeface="Arial" panose="020B0604020202020204" pitchFamily="34" charset="0"/>
                <a:ea typeface="Verdana" panose="020B0604030504040204" pitchFamily="34" charset="0"/>
                <a:cs typeface="Arial" panose="020B0604020202020204" pitchFamily="34" charset="0"/>
              </a:rPr>
              <a:t>processus</a:t>
            </a:r>
            <a:r>
              <a:rPr lang="en-US" sz="2800" dirty="0" smtClean="0">
                <a:latin typeface="Arial" panose="020B0604020202020204" pitchFamily="34" charset="0"/>
                <a:ea typeface="Verdana" panose="020B0604030504040204" pitchFamily="34" charset="0"/>
                <a:cs typeface="Arial" panose="020B0604020202020204" pitchFamily="34" charset="0"/>
              </a:rPr>
              <a:t> d’</a:t>
            </a:r>
            <a:r>
              <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rPr>
              <a:t>é</a:t>
            </a:r>
            <a:r>
              <a:rPr lang="en-US" sz="2800" dirty="0" smtClean="0">
                <a:latin typeface="Arial" panose="020B0604020202020204" pitchFamily="34" charset="0"/>
                <a:ea typeface="Verdana" panose="020B0604030504040204" pitchFamily="34" charset="0"/>
                <a:cs typeface="Arial" panose="020B0604020202020204" pitchFamily="34" charset="0"/>
              </a:rPr>
              <a:t>valuation </a:t>
            </a:r>
            <a:r>
              <a:rPr lang="en-US" sz="2800" dirty="0" err="1" smtClean="0">
                <a:latin typeface="Arial" panose="020B0604020202020204" pitchFamily="34" charset="0"/>
                <a:ea typeface="Verdana" panose="020B0604030504040204" pitchFamily="34" charset="0"/>
                <a:cs typeface="Arial" panose="020B0604020202020204" pitchFamily="34" charset="0"/>
              </a:rPr>
              <a:t>externe</a:t>
            </a:r>
            <a:r>
              <a:rPr lang="en-US" sz="2800" dirty="0" smtClean="0">
                <a:latin typeface="Arial" panose="020B0604020202020204" pitchFamily="34" charset="0"/>
                <a:ea typeface="Verdana" panose="020B0604030504040204" pitchFamily="34" charset="0"/>
                <a:cs typeface="Arial" panose="020B0604020202020204" pitchFamily="34" charset="0"/>
              </a:rPr>
              <a:t> </a:t>
            </a:r>
            <a:r>
              <a:rPr lang="en-US" sz="2800" dirty="0" err="1" smtClean="0">
                <a:latin typeface="Arial" panose="020B0604020202020204" pitchFamily="34" charset="0"/>
                <a:ea typeface="Verdana" panose="020B0604030504040204" pitchFamily="34" charset="0"/>
                <a:cs typeface="Arial" panose="020B0604020202020204" pitchFamily="34" charset="0"/>
              </a:rPr>
              <a:t>conjointe</a:t>
            </a:r>
            <a:r>
              <a:rPr lang="en-US" sz="2800" dirty="0" smtClean="0">
                <a:latin typeface="Arial" panose="020B0604020202020204" pitchFamily="34" charset="0"/>
                <a:ea typeface="Verdana" panose="020B0604030504040204" pitchFamily="34" charset="0"/>
                <a:cs typeface="Arial" panose="020B0604020202020204" pitchFamily="34" charset="0"/>
              </a:rPr>
              <a:t> du RSI (2005) </a:t>
            </a:r>
            <a:r>
              <a:rPr lang="fr-FR" sz="2800" dirty="0">
                <a:latin typeface="Arial" panose="020B0604020202020204" pitchFamily="34" charset="0"/>
                <a:ea typeface="Verdana" panose="020B0604030504040204" pitchFamily="34" charset="0"/>
                <a:cs typeface="Arial" panose="020B0604020202020204" pitchFamily="34" charset="0"/>
              </a:rPr>
              <a:t>p</a:t>
            </a:r>
            <a:r>
              <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rPr>
              <a:t>ermet aux pays:</a:t>
            </a:r>
          </a:p>
          <a:p>
            <a:r>
              <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rPr>
              <a:t> </a:t>
            </a:r>
          </a:p>
          <a:p>
            <a:pPr marL="742950" lvl="1" indent="-285750">
              <a:buFont typeface="Arial" panose="020B0604020202020204" pitchFamily="34" charset="0"/>
              <a:buChar char="•"/>
            </a:pPr>
            <a:r>
              <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rPr>
              <a:t>D’identifier les besoins les plus urgents</a:t>
            </a:r>
          </a:p>
          <a:p>
            <a:pPr marL="742950" lvl="1" indent="-285750">
              <a:buFont typeface="Arial" panose="020B0604020202020204" pitchFamily="34" charset="0"/>
              <a:buChar char="•"/>
            </a:pPr>
            <a:endPar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endParaRPr>
          </a:p>
          <a:p>
            <a:pPr marL="742950" lvl="1" indent="-285750">
              <a:buFont typeface="Arial" panose="020B0604020202020204" pitchFamily="34" charset="0"/>
              <a:buChar char="•"/>
            </a:pPr>
            <a:r>
              <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rPr>
              <a:t>De classer par ordre de priorité les possibilités</a:t>
            </a:r>
            <a:r>
              <a:rPr lang="fr-FR" sz="2800" b="0" i="0" u="none" strike="noStrike" dirty="0" smtClean="0">
                <a:latin typeface="Arial" panose="020B0604020202020204" pitchFamily="34" charset="0"/>
                <a:ea typeface="Verdana" panose="020B0604030504040204" pitchFamily="34" charset="0"/>
                <a:cs typeface="Arial" panose="020B0604020202020204" pitchFamily="34" charset="0"/>
              </a:rPr>
              <a:t> </a:t>
            </a:r>
            <a:r>
              <a:rPr lang="fr-FR" sz="2800" dirty="0" smtClean="0">
                <a:latin typeface="Arial" panose="020B0604020202020204" pitchFamily="34" charset="0"/>
                <a:ea typeface="Verdana" panose="020B0604030504040204" pitchFamily="34" charset="0"/>
                <a:cs typeface="Arial" panose="020B0604020202020204" pitchFamily="34" charset="0"/>
              </a:rPr>
              <a:t>d</a:t>
            </a:r>
            <a:r>
              <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rPr>
              <a:t>’amélioration de la préparation et de la riposte</a:t>
            </a:r>
          </a:p>
          <a:p>
            <a:pPr marL="742950" lvl="1" indent="-285750">
              <a:buFont typeface="Arial" panose="020B0604020202020204" pitchFamily="34" charset="0"/>
              <a:buChar char="•"/>
            </a:pPr>
            <a:endPar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endParaRPr>
          </a:p>
          <a:p>
            <a:pPr marL="742950" lvl="1" indent="-285750">
              <a:buFont typeface="Arial" panose="020B0604020202020204" pitchFamily="34" charset="0"/>
              <a:buChar char="•"/>
            </a:pPr>
            <a:r>
              <a:rPr lang="fr-FR" sz="2800" dirty="0">
                <a:latin typeface="Arial" panose="020B0604020202020204" pitchFamily="34" charset="0"/>
                <a:ea typeface="Verdana" panose="020B0604030504040204" pitchFamily="34" charset="0"/>
                <a:cs typeface="Arial" panose="020B0604020202020204" pitchFamily="34" charset="0"/>
              </a:rPr>
              <a:t>D</a:t>
            </a:r>
            <a:r>
              <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rPr>
              <a:t>e collaborer avec les donateurs et partenaires</a:t>
            </a:r>
            <a:r>
              <a:rPr lang="fr-FR" sz="2800" b="0" i="0" u="none" strike="noStrike" dirty="0" smtClean="0">
                <a:latin typeface="Arial" panose="020B0604020202020204" pitchFamily="34" charset="0"/>
                <a:ea typeface="Verdana" panose="020B0604030504040204" pitchFamily="34" charset="0"/>
                <a:cs typeface="Arial" panose="020B0604020202020204" pitchFamily="34" charset="0"/>
              </a:rPr>
              <a:t> </a:t>
            </a:r>
            <a:r>
              <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rPr>
              <a:t>pour cibler efficacement les ressources</a:t>
            </a:r>
            <a:endParaRPr lang="en-US" sz="2800" dirty="0">
              <a:latin typeface="Arial" panose="020B0604020202020204" pitchFamily="34" charset="0"/>
              <a:ea typeface="Verdana" panose="020B0604030504040204" pitchFamily="34" charset="0"/>
              <a:cs typeface="Arial" panose="020B0604020202020204" pitchFamily="34" charset="0"/>
            </a:endParaRPr>
          </a:p>
        </p:txBody>
      </p:sp>
      <p:sp>
        <p:nvSpPr>
          <p:cNvPr id="3" name="ZoneTexte 2"/>
          <p:cNvSpPr txBox="1"/>
          <p:nvPr/>
        </p:nvSpPr>
        <p:spPr>
          <a:xfrm>
            <a:off x="566057" y="174171"/>
            <a:ext cx="10871200" cy="10772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n-US" sz="3200" b="1" dirty="0" err="1">
                <a:latin typeface="Arial" panose="020B0604020202020204" pitchFamily="34" charset="0"/>
                <a:ea typeface="Verdana" panose="020B0604030504040204" pitchFamily="34" charset="0"/>
                <a:cs typeface="Arial" panose="020B0604020202020204" pitchFamily="34" charset="0"/>
              </a:rPr>
              <a:t>Sommaire</a:t>
            </a:r>
            <a:endParaRPr lang="en-US" sz="3200" b="1" dirty="0">
              <a:latin typeface="Arial" panose="020B0604020202020204" pitchFamily="34" charset="0"/>
              <a:ea typeface="Verdana" panose="020B0604030504040204" pitchFamily="34" charset="0"/>
              <a:cs typeface="Arial" panose="020B0604020202020204" pitchFamily="34" charset="0"/>
            </a:endParaRPr>
          </a:p>
          <a:p>
            <a:endParaRPr lang="fr-FR"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208313497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9486" y="2110723"/>
            <a:ext cx="11188700" cy="5262979"/>
          </a:xfrm>
          <a:prstGeom prst="rect">
            <a:avLst/>
          </a:prstGeom>
        </p:spPr>
        <p:txBody>
          <a:bodyPr wrap="square">
            <a:spAutoFit/>
          </a:bodyPr>
          <a:lstStyle/>
          <a:p>
            <a:endParaRPr lang="en-US" sz="2800" b="0" i="0" u="none" strike="noStrike" baseline="0" dirty="0" smtClean="0">
              <a:latin typeface="Arial" panose="020B0604020202020204" pitchFamily="34" charset="0"/>
              <a:cs typeface="Arial" panose="020B0604020202020204" pitchFamily="34" charset="0"/>
            </a:endParaRPr>
          </a:p>
          <a:p>
            <a:pPr marL="1200150" lvl="2" indent="-285750">
              <a:buFont typeface="Arial" panose="020B0604020202020204" pitchFamily="34" charset="0"/>
              <a:buChar char="•"/>
            </a:pPr>
            <a:r>
              <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rPr>
              <a:t>La participation volontaire du pays</a:t>
            </a:r>
          </a:p>
          <a:p>
            <a:pPr marL="1200150" lvl="2" indent="-285750">
              <a:buFont typeface="Arial" panose="020B0604020202020204" pitchFamily="34" charset="0"/>
              <a:buChar char="•"/>
            </a:pPr>
            <a:endPar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endParaRPr>
          </a:p>
          <a:p>
            <a:pPr marL="1200150" lvl="2" indent="-285750">
              <a:buFont typeface="Arial" panose="020B0604020202020204" pitchFamily="34" charset="0"/>
              <a:buChar char="•"/>
            </a:pPr>
            <a:r>
              <a:rPr lang="fr-FR" sz="2800" dirty="0">
                <a:latin typeface="Arial" panose="020B0604020202020204" pitchFamily="34" charset="0"/>
                <a:ea typeface="Verdana" panose="020B0604030504040204" pitchFamily="34" charset="0"/>
                <a:cs typeface="Arial" panose="020B0604020202020204" pitchFamily="34" charset="0"/>
              </a:rPr>
              <a:t>U</a:t>
            </a:r>
            <a:r>
              <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rPr>
              <a:t>ne approche multisectorielle à la fois des équipes extérieures et des pays hôtes </a:t>
            </a:r>
          </a:p>
          <a:p>
            <a:pPr marL="1200150" lvl="2" indent="-285750">
              <a:buFont typeface="Arial" panose="020B0604020202020204" pitchFamily="34" charset="0"/>
              <a:buChar char="•"/>
            </a:pPr>
            <a:endPar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endParaRPr>
          </a:p>
          <a:p>
            <a:pPr marL="1200150" lvl="2" indent="-285750">
              <a:buFont typeface="Arial" panose="020B0604020202020204" pitchFamily="34" charset="0"/>
              <a:buChar char="•"/>
            </a:pPr>
            <a:r>
              <a:rPr lang="fr-FR" sz="2800" dirty="0">
                <a:latin typeface="Arial" panose="020B0604020202020204" pitchFamily="34" charset="0"/>
                <a:ea typeface="Verdana" panose="020B0604030504040204" pitchFamily="34" charset="0"/>
                <a:cs typeface="Arial" panose="020B0604020202020204" pitchFamily="34" charset="0"/>
              </a:rPr>
              <a:t>L</a:t>
            </a:r>
            <a:r>
              <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rPr>
              <a:t>a transparence et la disponibilité des données et le partage d’informations</a:t>
            </a:r>
          </a:p>
          <a:p>
            <a:pPr marL="1200150" lvl="2" indent="-285750">
              <a:buFont typeface="Arial" panose="020B0604020202020204" pitchFamily="34" charset="0"/>
              <a:buChar char="•"/>
            </a:pPr>
            <a:endPar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endParaRPr>
          </a:p>
          <a:p>
            <a:pPr marL="1200150" lvl="2" indent="-285750">
              <a:buFont typeface="Arial" panose="020B0604020202020204" pitchFamily="34" charset="0"/>
              <a:buChar char="•"/>
            </a:pPr>
            <a:r>
              <a:rPr lang="fr-FR" sz="2800" dirty="0">
                <a:latin typeface="Arial" panose="020B0604020202020204" pitchFamily="34" charset="0"/>
                <a:ea typeface="Verdana" panose="020B0604030504040204" pitchFamily="34" charset="0"/>
                <a:cs typeface="Arial" panose="020B0604020202020204" pitchFamily="34" charset="0"/>
              </a:rPr>
              <a:t>L</a:t>
            </a:r>
            <a:r>
              <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rPr>
              <a:t>a publication de rapports</a:t>
            </a:r>
          </a:p>
          <a:p>
            <a:pPr marL="285750" indent="-285750">
              <a:buFont typeface="Arial" panose="020B0604020202020204" pitchFamily="34" charset="0"/>
              <a:buChar char="•"/>
            </a:pPr>
            <a:endParaRPr lang="fr-FR" sz="2800" dirty="0">
              <a:latin typeface="Arial" panose="020B0604020202020204" pitchFamily="34" charset="0"/>
              <a:cs typeface="Arial" panose="020B0604020202020204" pitchFamily="34" charset="0"/>
            </a:endParaRPr>
          </a:p>
          <a:p>
            <a:r>
              <a:rPr lang="en-US" sz="2800" b="0" i="0" u="none" strike="noStrike" baseline="0" dirty="0" smtClean="0">
                <a:latin typeface="Arial" panose="020B0604020202020204" pitchFamily="34" charset="0"/>
                <a:cs typeface="Arial" panose="020B0604020202020204" pitchFamily="34" charset="0"/>
              </a:rPr>
              <a:t>.</a:t>
            </a:r>
            <a:endParaRPr lang="en-US" sz="2800" dirty="0">
              <a:latin typeface="Arial" panose="020B0604020202020204" pitchFamily="34" charset="0"/>
              <a:cs typeface="Arial" panose="020B0604020202020204" pitchFamily="34" charset="0"/>
            </a:endParaRPr>
          </a:p>
        </p:txBody>
      </p:sp>
      <p:sp>
        <p:nvSpPr>
          <p:cNvPr id="3" name="ZoneTexte 2"/>
          <p:cNvSpPr txBox="1"/>
          <p:nvPr/>
        </p:nvSpPr>
        <p:spPr>
          <a:xfrm>
            <a:off x="1204686" y="333829"/>
            <a:ext cx="10223500" cy="15696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fr-FR" sz="3200" b="1" dirty="0">
                <a:solidFill>
                  <a:srgbClr val="FFFF00"/>
                </a:solidFill>
                <a:latin typeface="Arial" panose="020B0604020202020204" pitchFamily="34" charset="0"/>
                <a:ea typeface="Verdana" panose="020B0604030504040204" pitchFamily="34" charset="0"/>
                <a:cs typeface="Arial" panose="020B0604020202020204" pitchFamily="34" charset="0"/>
              </a:rPr>
              <a:t>Caractéristiques Importantes </a:t>
            </a:r>
          </a:p>
          <a:p>
            <a:pPr algn="ctr"/>
            <a:r>
              <a:rPr lang="fr-FR" sz="3200" b="1" dirty="0">
                <a:solidFill>
                  <a:srgbClr val="FFFF00"/>
                </a:solidFill>
                <a:latin typeface="Arial" panose="020B0604020202020204" pitchFamily="34" charset="0"/>
                <a:ea typeface="Verdana" panose="020B0604030504040204" pitchFamily="34" charset="0"/>
                <a:cs typeface="Arial" panose="020B0604020202020204" pitchFamily="34" charset="0"/>
              </a:rPr>
              <a:t>des Evaluations </a:t>
            </a:r>
            <a:r>
              <a:rPr lang="fr-FR" sz="3200" b="1" dirty="0" err="1">
                <a:solidFill>
                  <a:srgbClr val="FFFF00"/>
                </a:solidFill>
                <a:latin typeface="Arial" panose="020B0604020202020204" pitchFamily="34" charset="0"/>
                <a:ea typeface="Verdana" panose="020B0604030504040204" pitchFamily="34" charset="0"/>
                <a:cs typeface="Arial" panose="020B0604020202020204" pitchFamily="34" charset="0"/>
              </a:rPr>
              <a:t>Extérnes</a:t>
            </a:r>
            <a:r>
              <a:rPr lang="fr-FR" sz="3200" b="1" dirty="0">
                <a:solidFill>
                  <a:srgbClr val="FFFF00"/>
                </a:solidFill>
                <a:latin typeface="Arial" panose="020B0604020202020204" pitchFamily="34" charset="0"/>
                <a:ea typeface="Verdana" panose="020B0604030504040204" pitchFamily="34" charset="0"/>
                <a:cs typeface="Arial" panose="020B0604020202020204" pitchFamily="34" charset="0"/>
              </a:rPr>
              <a:t> Conjointes</a:t>
            </a:r>
          </a:p>
          <a:p>
            <a:endParaRPr lang="fr-FR" sz="3200" b="1" dirty="0">
              <a:solidFill>
                <a:srgbClr val="FFFF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161306757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451429" y="2786742"/>
            <a:ext cx="6966857" cy="584775"/>
          </a:xfrm>
          <a:prstGeom prst="rect">
            <a:avLst/>
          </a:prstGeom>
          <a:noFill/>
        </p:spPr>
        <p:txBody>
          <a:bodyPr wrap="square" rtlCol="0">
            <a:spAutoFit/>
          </a:bodyPr>
          <a:lstStyle/>
          <a:p>
            <a:pPr algn="ctr"/>
            <a:r>
              <a:rPr lang="fr-FR" sz="3200" b="1" dirty="0" smtClean="0">
                <a:latin typeface="Arial" panose="020B0604020202020204" pitchFamily="34" charset="0"/>
                <a:cs typeface="Arial" panose="020B0604020202020204" pitchFamily="34" charset="0"/>
              </a:rPr>
              <a:t> Je vous remercie.</a:t>
            </a:r>
            <a:endParaRPr lang="fr-FR"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38126111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59548" y="2560513"/>
            <a:ext cx="10785475" cy="3323987"/>
          </a:xfrm>
          <a:prstGeom prst="rect">
            <a:avLst/>
          </a:prstGeom>
        </p:spPr>
        <p:txBody>
          <a:bodyPr wrap="square">
            <a:spAutoFit/>
          </a:bodyPr>
          <a:lstStyle/>
          <a:p>
            <a:pPr algn="just"/>
            <a:endParaRPr lang="fr-FR" b="0"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pPr algn="just"/>
            <a:r>
              <a:rPr lang="fr-ML" sz="3200" dirty="0">
                <a:latin typeface="Verdana" panose="020B0604030504040204" pitchFamily="34" charset="0"/>
                <a:ea typeface="Verdana" panose="020B0604030504040204" pitchFamily="34" charset="0"/>
                <a:cs typeface="Verdana" panose="020B0604030504040204" pitchFamily="34" charset="0"/>
              </a:rPr>
              <a:t>L’évaluation externe conjointe </a:t>
            </a:r>
            <a:r>
              <a:rPr lang="fr-ML" sz="3200" dirty="0" smtClean="0">
                <a:latin typeface="Verdana" panose="020B0604030504040204" pitchFamily="34" charset="0"/>
                <a:ea typeface="Verdana" panose="020B0604030504040204" pitchFamily="34" charset="0"/>
                <a:cs typeface="Verdana" panose="020B0604030504040204" pitchFamily="34" charset="0"/>
              </a:rPr>
              <a:t>est </a:t>
            </a:r>
            <a:r>
              <a:rPr lang="fr-ML" sz="3200" dirty="0">
                <a:latin typeface="Verdana" panose="020B0604030504040204" pitchFamily="34" charset="0"/>
                <a:ea typeface="Verdana" panose="020B0604030504040204" pitchFamily="34" charset="0"/>
                <a:cs typeface="Verdana" panose="020B0604030504040204" pitchFamily="34" charset="0"/>
              </a:rPr>
              <a:t>un processus volontaire et multisectoriel visant à évaluer la capacité d’un </a:t>
            </a:r>
            <a:r>
              <a:rPr lang="fr-ML" sz="3200" dirty="0" smtClean="0">
                <a:latin typeface="Verdana" panose="020B0604030504040204" pitchFamily="34" charset="0"/>
                <a:ea typeface="Verdana" panose="020B0604030504040204" pitchFamily="34" charset="0"/>
                <a:cs typeface="Verdana" panose="020B0604030504040204" pitchFamily="34" charset="0"/>
              </a:rPr>
              <a:t>pays, </a:t>
            </a:r>
            <a:r>
              <a:rPr lang="fr-ML" sz="3200" dirty="0">
                <a:latin typeface="Verdana" panose="020B0604030504040204" pitchFamily="34" charset="0"/>
                <a:ea typeface="Verdana" panose="020B0604030504040204" pitchFamily="34" charset="0"/>
                <a:cs typeface="Verdana" panose="020B0604030504040204" pitchFamily="34" charset="0"/>
              </a:rPr>
              <a:t>à prévenir et détecter les risques de </a:t>
            </a:r>
            <a:r>
              <a:rPr lang="fr-ML" sz="3200" dirty="0" smtClean="0">
                <a:latin typeface="Verdana" panose="020B0604030504040204" pitchFamily="34" charset="0"/>
                <a:ea typeface="Verdana" panose="020B0604030504040204" pitchFamily="34" charset="0"/>
                <a:cs typeface="Verdana" panose="020B0604030504040204" pitchFamily="34" charset="0"/>
              </a:rPr>
              <a:t>santé </a:t>
            </a:r>
            <a:r>
              <a:rPr lang="fr-ML" sz="3200" dirty="0">
                <a:latin typeface="Verdana" panose="020B0604030504040204" pitchFamily="34" charset="0"/>
                <a:ea typeface="Verdana" panose="020B0604030504040204" pitchFamily="34" charset="0"/>
                <a:cs typeface="Verdana" panose="020B0604030504040204" pitchFamily="34" charset="0"/>
              </a:rPr>
              <a:t>publique qui peuvent se produire spontanément ou du fait d’évènements </a:t>
            </a:r>
            <a:r>
              <a:rPr lang="fr-ML" sz="3200" dirty="0" smtClean="0">
                <a:latin typeface="Verdana" panose="020B0604030504040204" pitchFamily="34" charset="0"/>
                <a:ea typeface="Verdana" panose="020B0604030504040204" pitchFamily="34" charset="0"/>
                <a:cs typeface="Verdana" panose="020B0604030504040204" pitchFamily="34" charset="0"/>
              </a:rPr>
              <a:t>délibérés </a:t>
            </a:r>
            <a:r>
              <a:rPr lang="fr-ML" sz="3200" dirty="0">
                <a:latin typeface="Verdana" panose="020B0604030504040204" pitchFamily="34" charset="0"/>
                <a:ea typeface="Verdana" panose="020B0604030504040204" pitchFamily="34" charset="0"/>
                <a:cs typeface="Verdana" panose="020B0604030504040204" pitchFamily="34" charset="0"/>
              </a:rPr>
              <a:t>ou accidentels, et à y répondre </a:t>
            </a:r>
            <a:r>
              <a:rPr lang="fr-ML" sz="3200" dirty="0" smtClean="0">
                <a:latin typeface="Verdana" panose="020B0604030504040204" pitchFamily="34" charset="0"/>
                <a:ea typeface="Verdana" panose="020B0604030504040204" pitchFamily="34" charset="0"/>
                <a:cs typeface="Verdana" panose="020B0604030504040204" pitchFamily="34" charset="0"/>
              </a:rPr>
              <a:t>rapidement  </a:t>
            </a:r>
          </a:p>
        </p:txBody>
      </p:sp>
      <p:sp>
        <p:nvSpPr>
          <p:cNvPr id="3" name="ZoneTexte 2"/>
          <p:cNvSpPr txBox="1"/>
          <p:nvPr/>
        </p:nvSpPr>
        <p:spPr>
          <a:xfrm>
            <a:off x="649644" y="750627"/>
            <a:ext cx="10795379" cy="15696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en-US" sz="3200" b="1" dirty="0" err="1">
                <a:solidFill>
                  <a:srgbClr val="FFFF00"/>
                </a:solidFill>
                <a:latin typeface="Verdana" panose="020B0604030504040204" pitchFamily="34" charset="0"/>
                <a:ea typeface="Verdana" panose="020B0604030504040204" pitchFamily="34" charset="0"/>
                <a:cs typeface="Verdana" panose="020B0604030504040204" pitchFamily="34" charset="0"/>
              </a:rPr>
              <a:t>L’Evaluation</a:t>
            </a:r>
            <a:r>
              <a:rPr lang="en-US" sz="3200" b="1" dirty="0">
                <a:solidFill>
                  <a:srgbClr val="FFFF00"/>
                </a:solidFill>
                <a:latin typeface="Verdana" panose="020B0604030504040204" pitchFamily="34" charset="0"/>
                <a:ea typeface="Verdana" panose="020B0604030504040204" pitchFamily="34" charset="0"/>
                <a:cs typeface="Verdana" panose="020B0604030504040204" pitchFamily="34" charset="0"/>
              </a:rPr>
              <a:t> </a:t>
            </a:r>
            <a:r>
              <a:rPr lang="en-US" sz="3200" b="1" dirty="0" err="1">
                <a:solidFill>
                  <a:srgbClr val="FFFF00"/>
                </a:solidFill>
                <a:latin typeface="Verdana" panose="020B0604030504040204" pitchFamily="34" charset="0"/>
                <a:ea typeface="Verdana" panose="020B0604030504040204" pitchFamily="34" charset="0"/>
                <a:cs typeface="Verdana" panose="020B0604030504040204" pitchFamily="34" charset="0"/>
              </a:rPr>
              <a:t>Externe</a:t>
            </a:r>
            <a:r>
              <a:rPr lang="en-US" sz="3200" b="1" dirty="0">
                <a:solidFill>
                  <a:srgbClr val="FFFF00"/>
                </a:solidFill>
                <a:latin typeface="Verdana" panose="020B0604030504040204" pitchFamily="34" charset="0"/>
                <a:ea typeface="Verdana" panose="020B0604030504040204" pitchFamily="34" charset="0"/>
                <a:cs typeface="Verdana" panose="020B0604030504040204" pitchFamily="34" charset="0"/>
              </a:rPr>
              <a:t> </a:t>
            </a:r>
            <a:r>
              <a:rPr lang="en-US" sz="3200" b="1" dirty="0" err="1">
                <a:solidFill>
                  <a:srgbClr val="FFFF00"/>
                </a:solidFill>
                <a:latin typeface="Verdana" panose="020B0604030504040204" pitchFamily="34" charset="0"/>
                <a:ea typeface="Verdana" panose="020B0604030504040204" pitchFamily="34" charset="0"/>
                <a:cs typeface="Verdana" panose="020B0604030504040204" pitchFamily="34" charset="0"/>
              </a:rPr>
              <a:t>Conjointe</a:t>
            </a:r>
            <a:endParaRPr lang="en-US" sz="3200" b="1" dirty="0">
              <a:solidFill>
                <a:srgbClr val="FFFF00"/>
              </a:solidFill>
              <a:latin typeface="Verdana" panose="020B0604030504040204" pitchFamily="34" charset="0"/>
              <a:ea typeface="Verdana" panose="020B0604030504040204" pitchFamily="34" charset="0"/>
              <a:cs typeface="Verdana" panose="020B0604030504040204" pitchFamily="34" charset="0"/>
            </a:endParaRPr>
          </a:p>
          <a:p>
            <a:pPr algn="ctr"/>
            <a:r>
              <a:rPr lang="en-US" sz="3200" b="1" dirty="0">
                <a:solidFill>
                  <a:srgbClr val="FFFF00"/>
                </a:solidFill>
                <a:latin typeface="Verdana" panose="020B0604030504040204" pitchFamily="34" charset="0"/>
                <a:ea typeface="Verdana" panose="020B0604030504040204" pitchFamily="34" charset="0"/>
                <a:cs typeface="Verdana" panose="020B0604030504040204" pitchFamily="34" charset="0"/>
              </a:rPr>
              <a:t> du RSI (2005)</a:t>
            </a:r>
          </a:p>
          <a:p>
            <a:endParaRPr lang="fr-FR" sz="3200" dirty="0">
              <a:solidFill>
                <a:srgbClr val="FFFF00"/>
              </a:solidFill>
            </a:endParaRPr>
          </a:p>
        </p:txBody>
      </p:sp>
    </p:spTree>
    <p:extLst>
      <p:ext uri="{BB962C8B-B14F-4D97-AF65-F5344CB8AC3E}">
        <p14:creationId xmlns:p14="http://schemas.microsoft.com/office/powerpoint/2010/main" xmlns="" val="24412552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6114" y="0"/>
            <a:ext cx="10983686" cy="6535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marL="457200" indent="-457200" algn="ctr">
              <a:lnSpc>
                <a:spcPct val="115000"/>
              </a:lnSpc>
              <a:buFont typeface="Wingdings" panose="05000000000000000000" pitchFamily="2" charset="2"/>
              <a:buChar char="q"/>
              <a:tabLst>
                <a:tab pos="457200" algn="l"/>
                <a:tab pos="2033270" algn="l"/>
              </a:tabLst>
            </a:pPr>
            <a:r>
              <a:rPr lang="fr-FR" sz="3400" b="1" dirty="0" smtClean="0">
                <a:latin typeface="Arial" panose="020B0604020202020204" pitchFamily="34" charset="0"/>
                <a:ea typeface="Verdana" panose="020B0604030504040204" pitchFamily="34" charset="0"/>
                <a:cs typeface="Arial" panose="020B0604020202020204" pitchFamily="34" charset="0"/>
              </a:rPr>
              <a:t>Les 19 Domaines Techniques de </a:t>
            </a:r>
            <a:r>
              <a:rPr lang="fr-ML" sz="3400" b="1" dirty="0" smtClean="0">
                <a:effectLst/>
                <a:latin typeface="Arial" panose="020B0604020202020204" pitchFamily="34" charset="0"/>
                <a:ea typeface="Verdana" panose="020B0604030504040204" pitchFamily="34" charset="0"/>
                <a:cs typeface="Arial" panose="020B0604020202020204" pitchFamily="34" charset="0"/>
              </a:rPr>
              <a:t>L’Outil</a:t>
            </a:r>
            <a:endParaRPr lang="fr-FR" sz="3400" b="1" dirty="0" smtClean="0">
              <a:latin typeface="Arial" panose="020B0604020202020204" pitchFamily="34" charset="0"/>
              <a:cs typeface="Arial" panose="020B060402020202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xmlns="" val="800840132"/>
              </p:ext>
            </p:extLst>
          </p:nvPr>
        </p:nvGraphicFramePr>
        <p:xfrm>
          <a:off x="188685" y="957940"/>
          <a:ext cx="6618515" cy="4970303"/>
        </p:xfrm>
        <a:graphic>
          <a:graphicData uri="http://schemas.openxmlformats.org/drawingml/2006/table">
            <a:tbl>
              <a:tblPr firstRow="1" firstCol="1" bandRow="1">
                <a:tableStyleId>{5C22544A-7EE6-4342-B048-85BDC9FD1C3A}</a:tableStyleId>
              </a:tblPr>
              <a:tblGrid>
                <a:gridCol w="6618515">
                  <a:extLst>
                    <a:ext uri="{9D8B030D-6E8A-4147-A177-3AD203B41FA5}">
                      <a16:colId xmlns="" xmlns:a16="http://schemas.microsoft.com/office/drawing/2014/main" val="20000"/>
                    </a:ext>
                  </a:extLst>
                </a:gridCol>
              </a:tblGrid>
              <a:tr h="553751">
                <a:tc>
                  <a:txBody>
                    <a:bodyPr/>
                    <a:lstStyle/>
                    <a:p>
                      <a:pPr marL="0" marR="0" algn="l">
                        <a:lnSpc>
                          <a:spcPct val="115000"/>
                        </a:lnSpc>
                        <a:spcBef>
                          <a:spcPts val="0"/>
                        </a:spcBef>
                        <a:spcAft>
                          <a:spcPts val="0"/>
                        </a:spcAft>
                      </a:pPr>
                      <a:r>
                        <a:rPr lang="fr-FR" sz="2800" dirty="0"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Prévenir</a:t>
                      </a:r>
                      <a:endParaRPr lang="en-US" sz="280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 xmlns:a16="http://schemas.microsoft.com/office/drawing/2014/main" val="10000"/>
                  </a:ext>
                </a:extLst>
              </a:tr>
              <a:tr h="411691">
                <a:tc>
                  <a:txBody>
                    <a:bodyPr/>
                    <a:lstStyle/>
                    <a:p>
                      <a:pPr marL="0" marR="0">
                        <a:lnSpc>
                          <a:spcPct val="115000"/>
                        </a:lnSpc>
                        <a:spcBef>
                          <a:spcPts val="0"/>
                        </a:spcBef>
                        <a:spcAft>
                          <a:spcPts val="0"/>
                        </a:spcAft>
                      </a:pPr>
                      <a:r>
                        <a:rPr lang="fr-FR" sz="2800" b="0" dirty="0"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1. Législation </a:t>
                      </a:r>
                      <a:r>
                        <a:rPr lang="fr-FR" sz="2800" b="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nationale, Politique et Financement</a:t>
                      </a:r>
                      <a:endParaRPr lang="en-US" sz="2800" b="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 xmlns:a16="http://schemas.microsoft.com/office/drawing/2014/main" val="10001"/>
                  </a:ext>
                </a:extLst>
              </a:tr>
              <a:tr h="411691">
                <a:tc>
                  <a:txBody>
                    <a:bodyPr/>
                    <a:lstStyle/>
                    <a:p>
                      <a:pPr marL="0" marR="0">
                        <a:lnSpc>
                          <a:spcPct val="115000"/>
                        </a:lnSpc>
                        <a:spcBef>
                          <a:spcPts val="0"/>
                        </a:spcBef>
                        <a:spcAft>
                          <a:spcPts val="0"/>
                        </a:spcAft>
                      </a:pPr>
                      <a:r>
                        <a:rPr lang="fr-FR" sz="2800" b="0" dirty="0"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2. Coordination </a:t>
                      </a:r>
                      <a:r>
                        <a:rPr lang="fr-FR" sz="2800" b="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du RSI, Communication et </a:t>
                      </a:r>
                      <a:r>
                        <a:rPr lang="fr-FR" sz="2800" b="0" dirty="0"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Plaidoyer</a:t>
                      </a:r>
                      <a:endParaRPr lang="en-US" sz="2800" b="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 xmlns:a16="http://schemas.microsoft.com/office/drawing/2014/main" val="10002"/>
                  </a:ext>
                </a:extLst>
              </a:tr>
              <a:tr h="411691">
                <a:tc>
                  <a:txBody>
                    <a:bodyPr/>
                    <a:lstStyle/>
                    <a:p>
                      <a:pPr marL="0" marR="0">
                        <a:lnSpc>
                          <a:spcPct val="115000"/>
                        </a:lnSpc>
                        <a:spcBef>
                          <a:spcPts val="0"/>
                        </a:spcBef>
                        <a:spcAft>
                          <a:spcPts val="0"/>
                        </a:spcAft>
                      </a:pPr>
                      <a:r>
                        <a:rPr lang="fr-FR" sz="2800" b="0" dirty="0"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3. Résistance </a:t>
                      </a:r>
                      <a:r>
                        <a:rPr lang="fr-FR" sz="2800" b="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antimicrobienne</a:t>
                      </a:r>
                      <a:endParaRPr lang="en-US" sz="2800" b="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 xmlns:a16="http://schemas.microsoft.com/office/drawing/2014/main" val="10003"/>
                  </a:ext>
                </a:extLst>
              </a:tr>
              <a:tr h="411691">
                <a:tc>
                  <a:txBody>
                    <a:bodyPr/>
                    <a:lstStyle/>
                    <a:p>
                      <a:pPr marL="0" marR="0">
                        <a:lnSpc>
                          <a:spcPct val="115000"/>
                        </a:lnSpc>
                        <a:spcBef>
                          <a:spcPts val="0"/>
                        </a:spcBef>
                        <a:spcAft>
                          <a:spcPts val="0"/>
                        </a:spcAft>
                      </a:pPr>
                      <a:r>
                        <a:rPr lang="fr-FR" sz="2800" b="0" dirty="0"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4. Zoonose</a:t>
                      </a:r>
                      <a:endParaRPr lang="en-US" sz="2800" b="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 xmlns:a16="http://schemas.microsoft.com/office/drawing/2014/main" val="10004"/>
                  </a:ext>
                </a:extLst>
              </a:tr>
              <a:tr h="411691">
                <a:tc>
                  <a:txBody>
                    <a:bodyPr/>
                    <a:lstStyle/>
                    <a:p>
                      <a:pPr marL="0" marR="0">
                        <a:lnSpc>
                          <a:spcPct val="115000"/>
                        </a:lnSpc>
                        <a:spcBef>
                          <a:spcPts val="0"/>
                        </a:spcBef>
                        <a:spcAft>
                          <a:spcPts val="0"/>
                        </a:spcAft>
                      </a:pPr>
                      <a:r>
                        <a:rPr lang="fr-FR" sz="2800" b="0" dirty="0"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5. Sécurité </a:t>
                      </a:r>
                      <a:r>
                        <a:rPr lang="fr-FR" sz="2800" b="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alimentaire</a:t>
                      </a:r>
                      <a:endParaRPr lang="en-US" sz="2800" b="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 xmlns:a16="http://schemas.microsoft.com/office/drawing/2014/main" val="10005"/>
                  </a:ext>
                </a:extLst>
              </a:tr>
              <a:tr h="411691">
                <a:tc>
                  <a:txBody>
                    <a:bodyPr/>
                    <a:lstStyle/>
                    <a:p>
                      <a:pPr marL="0" marR="0">
                        <a:lnSpc>
                          <a:spcPct val="115000"/>
                        </a:lnSpc>
                        <a:spcBef>
                          <a:spcPts val="0"/>
                        </a:spcBef>
                        <a:spcAft>
                          <a:spcPts val="0"/>
                        </a:spcAft>
                      </a:pPr>
                      <a:r>
                        <a:rPr lang="fr-FR" sz="2800" b="0" dirty="0"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6. Sûreté </a:t>
                      </a:r>
                      <a:r>
                        <a:rPr lang="fr-FR" sz="2800" b="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et la sécurité biologique</a:t>
                      </a:r>
                      <a:endParaRPr lang="en-US" sz="2800" b="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 xmlns:a16="http://schemas.microsoft.com/office/drawing/2014/main" val="10006"/>
                  </a:ext>
                </a:extLst>
              </a:tr>
              <a:tr h="411691">
                <a:tc>
                  <a:txBody>
                    <a:bodyPr/>
                    <a:lstStyle/>
                    <a:p>
                      <a:pPr marL="0" marR="0">
                        <a:lnSpc>
                          <a:spcPct val="115000"/>
                        </a:lnSpc>
                        <a:spcBef>
                          <a:spcPts val="0"/>
                        </a:spcBef>
                        <a:spcAft>
                          <a:spcPts val="0"/>
                        </a:spcAft>
                      </a:pPr>
                      <a:r>
                        <a:rPr lang="fr-FR" sz="2800" b="0" dirty="0"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7. Vaccination</a:t>
                      </a:r>
                      <a:endParaRPr lang="en-US" sz="2800" b="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 xmlns:a16="http://schemas.microsoft.com/office/drawing/2014/main" val="10007"/>
                  </a:ext>
                </a:extLst>
              </a:tr>
            </a:tbl>
          </a:graphicData>
        </a:graphic>
      </p:graphicFrame>
      <p:sp>
        <p:nvSpPr>
          <p:cNvPr id="5" name="ZoneTexte 4"/>
          <p:cNvSpPr txBox="1"/>
          <p:nvPr/>
        </p:nvSpPr>
        <p:spPr>
          <a:xfrm>
            <a:off x="7068457" y="1030514"/>
            <a:ext cx="4818743" cy="3970318"/>
          </a:xfrm>
          <a:prstGeom prst="rect">
            <a:avLst/>
          </a:prstGeom>
          <a:noFill/>
        </p:spPr>
        <p:txBody>
          <a:bodyPr wrap="square" rtlCol="0">
            <a:spAutoFit/>
          </a:bodyPr>
          <a:lstStyle/>
          <a:p>
            <a:pPr fontAlgn="t"/>
            <a:endParaRPr lang="fr-FR" sz="2800" dirty="0"/>
          </a:p>
          <a:p>
            <a:pPr fontAlgn="t"/>
            <a:r>
              <a:rPr lang="fr-FR" sz="2800" b="1" dirty="0"/>
              <a:t>Détecter</a:t>
            </a:r>
            <a:endParaRPr lang="fr-FR" sz="2800" dirty="0"/>
          </a:p>
          <a:p>
            <a:pPr fontAlgn="t"/>
            <a:r>
              <a:rPr lang="fr-FR" sz="2800" dirty="0"/>
              <a:t>1. Système de laboratoire national</a:t>
            </a:r>
          </a:p>
          <a:p>
            <a:pPr fontAlgn="t"/>
            <a:r>
              <a:rPr lang="fr-FR" sz="2800" dirty="0"/>
              <a:t>2. Surveillance en temps réel</a:t>
            </a:r>
          </a:p>
          <a:p>
            <a:pPr fontAlgn="t"/>
            <a:r>
              <a:rPr lang="fr-FR" sz="2800" dirty="0"/>
              <a:t>3. Notification</a:t>
            </a:r>
          </a:p>
          <a:p>
            <a:pPr fontAlgn="t"/>
            <a:r>
              <a:rPr lang="fr-FR" sz="2800" dirty="0"/>
              <a:t>4. Développement des ressources humaines</a:t>
            </a:r>
          </a:p>
          <a:p>
            <a:endParaRPr lang="fr-FR" sz="2800" dirty="0"/>
          </a:p>
        </p:txBody>
      </p:sp>
    </p:spTree>
    <p:extLst>
      <p:ext uri="{BB962C8B-B14F-4D97-AF65-F5344CB8AC3E}">
        <p14:creationId xmlns:p14="http://schemas.microsoft.com/office/powerpoint/2010/main" xmlns="" val="10374790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5660" y="1296537"/>
            <a:ext cx="11732980" cy="5236818"/>
          </a:xfrm>
          <a:prstGeom prst="rect">
            <a:avLst/>
          </a:prstGeom>
        </p:spPr>
        <p:txBody>
          <a:bodyPr wrap="square">
            <a:spAutoFit/>
          </a:bodyPr>
          <a:lstStyle/>
          <a:p>
            <a:pPr algn="ctr">
              <a:lnSpc>
                <a:spcPct val="115000"/>
              </a:lnSpc>
              <a:tabLst>
                <a:tab pos="457200" algn="l"/>
                <a:tab pos="2033270" algn="l"/>
              </a:tabLst>
            </a:pPr>
            <a:endParaRPr lang="en-US" sz="1200" b="1" dirty="0" smtClean="0">
              <a:effectLst/>
              <a:latin typeface="Verdana" panose="020B0604030504040204" pitchFamily="34" charset="0"/>
              <a:ea typeface="Verdana" panose="020B0604030504040204" pitchFamily="34" charset="0"/>
              <a:cs typeface="Verdana" panose="020B0604030504040204" pitchFamily="34" charset="0"/>
            </a:endParaRPr>
          </a:p>
          <a:p>
            <a:pPr>
              <a:lnSpc>
                <a:spcPct val="115000"/>
              </a:lnSpc>
              <a:tabLst>
                <a:tab pos="457200" algn="l"/>
                <a:tab pos="2033270" algn="l"/>
              </a:tabLst>
            </a:pPr>
            <a:endParaRPr lang="en-US" sz="1400" dirty="0" smtClean="0">
              <a:latin typeface="Verdana" panose="020B0604030504040204" pitchFamily="34" charset="0"/>
              <a:ea typeface="Verdana" panose="020B0604030504040204" pitchFamily="34" charset="0"/>
              <a:cs typeface="Verdana" panose="020B0604030504040204" pitchFamily="34" charset="0"/>
            </a:endParaRPr>
          </a:p>
          <a:p>
            <a:pPr>
              <a:lnSpc>
                <a:spcPct val="115000"/>
              </a:lnSpc>
              <a:tabLst>
                <a:tab pos="457200" algn="l"/>
                <a:tab pos="2033270" algn="l"/>
              </a:tabLst>
            </a:pPr>
            <a:r>
              <a:rPr lang="en-US" sz="3200" dirty="0" smtClean="0">
                <a:latin typeface="Verdana" panose="020B0604030504040204" pitchFamily="34" charset="0"/>
                <a:ea typeface="Verdana" panose="020B0604030504040204" pitchFamily="34" charset="0"/>
                <a:cs typeface="Verdana" panose="020B0604030504040204" pitchFamily="34" charset="0"/>
              </a:rPr>
              <a:t>Il </a:t>
            </a:r>
            <a:r>
              <a:rPr lang="en-US" sz="3200" dirty="0" err="1" smtClean="0">
                <a:latin typeface="Verdana" panose="020B0604030504040204" pitchFamily="34" charset="0"/>
                <a:ea typeface="Verdana" panose="020B0604030504040204" pitchFamily="34" charset="0"/>
                <a:cs typeface="Verdana" panose="020B0604030504040204" pitchFamily="34" charset="0"/>
              </a:rPr>
              <a:t>s’agit</a:t>
            </a:r>
            <a:r>
              <a:rPr lang="en-US" sz="3200" dirty="0">
                <a:latin typeface="Verdana" panose="020B0604030504040204" pitchFamily="34" charset="0"/>
                <a:ea typeface="Verdana" panose="020B0604030504040204" pitchFamily="34" charset="0"/>
                <a:cs typeface="Verdana" panose="020B0604030504040204" pitchFamily="34" charset="0"/>
              </a:rPr>
              <a:t> de :</a:t>
            </a:r>
            <a:endParaRPr lang="en-US" sz="3200" dirty="0" smtClean="0">
              <a:latin typeface="Verdana" panose="020B0604030504040204" pitchFamily="34" charset="0"/>
              <a:ea typeface="Verdana" panose="020B0604030504040204" pitchFamily="34" charset="0"/>
              <a:cs typeface="Verdana" panose="020B0604030504040204" pitchFamily="34" charset="0"/>
            </a:endParaRPr>
          </a:p>
          <a:p>
            <a:pPr marL="457200" indent="-457200">
              <a:lnSpc>
                <a:spcPct val="115000"/>
              </a:lnSpc>
              <a:buFont typeface="Wingdings" panose="05000000000000000000" pitchFamily="2" charset="2"/>
              <a:buChar char="ü"/>
              <a:tabLst>
                <a:tab pos="457200" algn="l"/>
                <a:tab pos="2033270" algn="l"/>
              </a:tabLst>
            </a:pPr>
            <a:r>
              <a:rPr lang="en-US" sz="3200" dirty="0" err="1" smtClean="0">
                <a:latin typeface="Arial" panose="020B0604020202020204" pitchFamily="34" charset="0"/>
                <a:ea typeface="Verdana" panose="020B0604030504040204" pitchFamily="34" charset="0"/>
                <a:cs typeface="Arial" panose="020B0604020202020204" pitchFamily="34" charset="0"/>
              </a:rPr>
              <a:t>Reconnaître</a:t>
            </a:r>
            <a:r>
              <a:rPr lang="en-US" sz="3200" dirty="0" smtClean="0">
                <a:latin typeface="Arial" panose="020B0604020202020204" pitchFamily="34" charset="0"/>
                <a:ea typeface="Verdana" panose="020B0604030504040204" pitchFamily="34" charset="0"/>
                <a:cs typeface="Arial" panose="020B0604020202020204" pitchFamily="34" charset="0"/>
              </a:rPr>
              <a:t> que les </a:t>
            </a:r>
            <a:r>
              <a:rPr lang="en-US" sz="3200" dirty="0" err="1" smtClean="0">
                <a:latin typeface="Arial" panose="020B0604020202020204" pitchFamily="34" charset="0"/>
                <a:ea typeface="Verdana" panose="020B0604030504040204" pitchFamily="34" charset="0"/>
                <a:cs typeface="Arial" panose="020B0604020202020204" pitchFamily="34" charset="0"/>
              </a:rPr>
              <a:t>risques</a:t>
            </a:r>
            <a:r>
              <a:rPr lang="en-US" sz="3200" dirty="0" smtClean="0">
                <a:latin typeface="Arial" panose="020B0604020202020204" pitchFamily="34" charset="0"/>
                <a:ea typeface="Verdana" panose="020B0604030504040204" pitchFamily="34" charset="0"/>
                <a:cs typeface="Arial" panose="020B0604020202020204" pitchFamily="34" charset="0"/>
              </a:rPr>
              <a:t> de santé </a:t>
            </a:r>
            <a:r>
              <a:rPr lang="en-US" sz="3200" dirty="0" err="1" smtClean="0">
                <a:latin typeface="Arial" panose="020B0604020202020204" pitchFamily="34" charset="0"/>
                <a:ea typeface="Verdana" panose="020B0604030504040204" pitchFamily="34" charset="0"/>
                <a:cs typeface="Arial" panose="020B0604020202020204" pitchFamily="34" charset="0"/>
              </a:rPr>
              <a:t>humaine</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err="1" smtClean="0">
                <a:latin typeface="Arial" panose="020B0604020202020204" pitchFamily="34" charset="0"/>
                <a:ea typeface="Verdana" panose="020B0604030504040204" pitchFamily="34" charset="0"/>
                <a:cs typeface="Arial" panose="020B0604020202020204" pitchFamily="34" charset="0"/>
              </a:rPr>
              <a:t>peuvent</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err="1" smtClean="0">
                <a:latin typeface="Arial" panose="020B0604020202020204" pitchFamily="34" charset="0"/>
                <a:ea typeface="Verdana" panose="020B0604030504040204" pitchFamily="34" charset="0"/>
                <a:cs typeface="Arial" panose="020B0604020202020204" pitchFamily="34" charset="0"/>
              </a:rPr>
              <a:t>provenir</a:t>
            </a:r>
            <a:r>
              <a:rPr lang="en-US" sz="3200" dirty="0" smtClean="0">
                <a:latin typeface="Arial" panose="020B0604020202020204" pitchFamily="34" charset="0"/>
                <a:ea typeface="Verdana" panose="020B0604030504040204" pitchFamily="34" charset="0"/>
                <a:cs typeface="Arial" panose="020B0604020202020204" pitchFamily="34" charset="0"/>
              </a:rPr>
              <a:t> des </a:t>
            </a:r>
            <a:r>
              <a:rPr lang="fr-ML" sz="3200" dirty="0" smtClean="0">
                <a:latin typeface="Arial" panose="020B0604020202020204" pitchFamily="34" charset="0"/>
                <a:ea typeface="Verdana" panose="020B0604030504040204" pitchFamily="34" charset="0"/>
                <a:cs typeface="Arial" panose="020B0604020202020204" pitchFamily="34" charset="0"/>
              </a:rPr>
              <a:t>êtres</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err="1" smtClean="0">
                <a:latin typeface="Arial" panose="020B0604020202020204" pitchFamily="34" charset="0"/>
                <a:ea typeface="Verdana" panose="020B0604030504040204" pitchFamily="34" charset="0"/>
                <a:cs typeface="Arial" panose="020B0604020202020204" pitchFamily="34" charset="0"/>
              </a:rPr>
              <a:t>humains</a:t>
            </a:r>
            <a:r>
              <a:rPr lang="en-US" sz="3200" dirty="0" smtClean="0">
                <a:latin typeface="Arial" panose="020B0604020202020204" pitchFamily="34" charset="0"/>
                <a:ea typeface="Verdana" panose="020B0604030504040204" pitchFamily="34" charset="0"/>
                <a:cs typeface="Arial" panose="020B0604020202020204" pitchFamily="34" charset="0"/>
              </a:rPr>
              <a:t>, des </a:t>
            </a:r>
            <a:r>
              <a:rPr lang="en-US" sz="3200" dirty="0" err="1" smtClean="0">
                <a:latin typeface="Arial" panose="020B0604020202020204" pitchFamily="34" charset="0"/>
                <a:ea typeface="Verdana" panose="020B0604030504040204" pitchFamily="34" charset="0"/>
                <a:cs typeface="Arial" panose="020B0604020202020204" pitchFamily="34" charset="0"/>
              </a:rPr>
              <a:t>animaux</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err="1" smtClean="0">
                <a:latin typeface="Arial" panose="020B0604020202020204" pitchFamily="34" charset="0"/>
                <a:ea typeface="Verdana" panose="020B0604030504040204" pitchFamily="34" charset="0"/>
                <a:cs typeface="Arial" panose="020B0604020202020204" pitchFamily="34" charset="0"/>
              </a:rPr>
              <a:t>domestiques</a:t>
            </a:r>
            <a:r>
              <a:rPr lang="en-US" sz="3200" dirty="0" smtClean="0">
                <a:latin typeface="Arial" panose="020B0604020202020204" pitchFamily="34" charset="0"/>
                <a:ea typeface="Verdana" panose="020B0604030504040204" pitchFamily="34" charset="0"/>
                <a:cs typeface="Arial" panose="020B0604020202020204" pitchFamily="34" charset="0"/>
              </a:rPr>
              <a:t>, du </a:t>
            </a:r>
            <a:r>
              <a:rPr lang="en-US" sz="3200" dirty="0" err="1" smtClean="0">
                <a:latin typeface="Arial" panose="020B0604020202020204" pitchFamily="34" charset="0"/>
                <a:ea typeface="Verdana" panose="020B0604030504040204" pitchFamily="34" charset="0"/>
                <a:cs typeface="Arial" panose="020B0604020202020204" pitchFamily="34" charset="0"/>
              </a:rPr>
              <a:t>betail</a:t>
            </a:r>
            <a:r>
              <a:rPr lang="en-US" sz="3200" dirty="0" smtClean="0">
                <a:latin typeface="Arial" panose="020B0604020202020204" pitchFamily="34" charset="0"/>
                <a:ea typeface="Verdana" panose="020B0604030504040204" pitchFamily="34" charset="0"/>
                <a:cs typeface="Arial" panose="020B0604020202020204" pitchFamily="34" charset="0"/>
              </a:rPr>
              <a:t>, de la </a:t>
            </a:r>
            <a:r>
              <a:rPr lang="en-US" sz="3200" dirty="0" err="1" smtClean="0">
                <a:latin typeface="Arial" panose="020B0604020202020204" pitchFamily="34" charset="0"/>
                <a:ea typeface="Verdana" panose="020B0604030504040204" pitchFamily="34" charset="0"/>
                <a:cs typeface="Arial" panose="020B0604020202020204" pitchFamily="34" charset="0"/>
              </a:rPr>
              <a:t>faune</a:t>
            </a:r>
            <a:r>
              <a:rPr lang="en-US" sz="3200" dirty="0" smtClean="0">
                <a:latin typeface="Arial" panose="020B0604020202020204" pitchFamily="34" charset="0"/>
                <a:ea typeface="Verdana" panose="020B0604030504040204" pitchFamily="34" charset="0"/>
                <a:cs typeface="Arial" panose="020B0604020202020204" pitchFamily="34" charset="0"/>
              </a:rPr>
              <a:t>, et / </a:t>
            </a:r>
            <a:r>
              <a:rPr lang="en-US" sz="3200" dirty="0" err="1" smtClean="0">
                <a:latin typeface="Arial" panose="020B0604020202020204" pitchFamily="34" charset="0"/>
                <a:ea typeface="Verdana" panose="020B0604030504040204" pitchFamily="34" charset="0"/>
                <a:cs typeface="Arial" panose="020B0604020202020204" pitchFamily="34" charset="0"/>
              </a:rPr>
              <a:t>ou</a:t>
            </a:r>
            <a:r>
              <a:rPr lang="en-US" sz="3200" dirty="0" smtClean="0">
                <a:latin typeface="Arial" panose="020B0604020202020204" pitchFamily="34" charset="0"/>
                <a:ea typeface="Verdana" panose="020B0604030504040204" pitchFamily="34" charset="0"/>
                <a:cs typeface="Arial" panose="020B0604020202020204" pitchFamily="34" charset="0"/>
              </a:rPr>
              <a:t> de la </a:t>
            </a:r>
            <a:r>
              <a:rPr lang="en-US" sz="3200" dirty="0" err="1" smtClean="0">
                <a:latin typeface="Arial" panose="020B0604020202020204" pitchFamily="34" charset="0"/>
                <a:ea typeface="Verdana" panose="020B0604030504040204" pitchFamily="34" charset="0"/>
                <a:cs typeface="Arial" panose="020B0604020202020204" pitchFamily="34" charset="0"/>
              </a:rPr>
              <a:t>nourriture</a:t>
            </a:r>
            <a:r>
              <a:rPr lang="en-US" sz="3200" dirty="0" smtClean="0">
                <a:latin typeface="Arial" panose="020B0604020202020204" pitchFamily="34" charset="0"/>
                <a:ea typeface="Verdana" panose="020B0604030504040204" pitchFamily="34" charset="0"/>
                <a:cs typeface="Arial" panose="020B0604020202020204" pitchFamily="34" charset="0"/>
              </a:rPr>
              <a:t>, des </a:t>
            </a:r>
            <a:r>
              <a:rPr lang="en-US" sz="3200" dirty="0" err="1" smtClean="0">
                <a:latin typeface="Arial" panose="020B0604020202020204" pitchFamily="34" charset="0"/>
                <a:ea typeface="Verdana" panose="020B0604030504040204" pitchFamily="34" charset="0"/>
                <a:cs typeface="Arial" panose="020B0604020202020204" pitchFamily="34" charset="0"/>
              </a:rPr>
              <a:t>produits</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err="1" smtClean="0">
                <a:latin typeface="Arial" panose="020B0604020202020204" pitchFamily="34" charset="0"/>
                <a:ea typeface="Verdana" panose="020B0604030504040204" pitchFamily="34" charset="0"/>
                <a:cs typeface="Arial" panose="020B0604020202020204" pitchFamily="34" charset="0"/>
              </a:rPr>
              <a:t>chimiques</a:t>
            </a:r>
            <a:r>
              <a:rPr lang="en-US" sz="3200" dirty="0" smtClean="0">
                <a:latin typeface="Arial" panose="020B0604020202020204" pitchFamily="34" charset="0"/>
                <a:ea typeface="Verdana" panose="020B0604030504040204" pitchFamily="34" charset="0"/>
                <a:cs typeface="Arial" panose="020B0604020202020204" pitchFamily="34" charset="0"/>
              </a:rPr>
              <a:t> et des </a:t>
            </a:r>
            <a:r>
              <a:rPr lang="en-US" sz="3200" dirty="0" err="1" smtClean="0">
                <a:latin typeface="Arial" panose="020B0604020202020204" pitchFamily="34" charset="0"/>
                <a:ea typeface="Verdana" panose="020B0604030504040204" pitchFamily="34" charset="0"/>
                <a:cs typeface="Arial" panose="020B0604020202020204" pitchFamily="34" charset="0"/>
              </a:rPr>
              <a:t>rayonnments</a:t>
            </a:r>
            <a:r>
              <a:rPr lang="en-US" sz="3200" dirty="0">
                <a:latin typeface="Arial" panose="020B0604020202020204" pitchFamily="34" charset="0"/>
                <a:ea typeface="Verdana" panose="020B0604030504040204" pitchFamily="34" charset="0"/>
                <a:cs typeface="Arial" panose="020B0604020202020204" pitchFamily="34" charset="0"/>
              </a:rPr>
              <a:t> </a:t>
            </a:r>
            <a:endParaRPr lang="en-US" sz="3200" dirty="0" smtClean="0">
              <a:latin typeface="Arial" panose="020B0604020202020204" pitchFamily="34" charset="0"/>
              <a:ea typeface="Verdana" panose="020B0604030504040204" pitchFamily="34" charset="0"/>
              <a:cs typeface="Arial" panose="020B0604020202020204" pitchFamily="34" charset="0"/>
            </a:endParaRPr>
          </a:p>
          <a:p>
            <a:pPr marL="457200" indent="-457200">
              <a:lnSpc>
                <a:spcPct val="115000"/>
              </a:lnSpc>
              <a:spcBef>
                <a:spcPts val="1200"/>
              </a:spcBef>
              <a:buFont typeface="Wingdings" panose="05000000000000000000" pitchFamily="2" charset="2"/>
              <a:buChar char="ü"/>
              <a:tabLst>
                <a:tab pos="457200" algn="l"/>
                <a:tab pos="2033270" algn="l"/>
              </a:tabLst>
            </a:pPr>
            <a:r>
              <a:rPr lang="en-US" sz="3200" dirty="0" smtClean="0">
                <a:latin typeface="Arial" panose="020B0604020202020204" pitchFamily="34" charset="0"/>
                <a:ea typeface="Verdana" panose="020B0604030504040204" pitchFamily="34" charset="0"/>
                <a:cs typeface="Arial" panose="020B0604020202020204" pitchFamily="34" charset="0"/>
              </a:rPr>
              <a:t> Et </a:t>
            </a:r>
            <a:r>
              <a:rPr lang="en-US" sz="3200" dirty="0" err="1" smtClean="0">
                <a:latin typeface="Arial" panose="020B0604020202020204" pitchFamily="34" charset="0"/>
                <a:ea typeface="Verdana" panose="020B0604030504040204" pitchFamily="34" charset="0"/>
                <a:cs typeface="Arial" panose="020B0604020202020204" pitchFamily="34" charset="0"/>
              </a:rPr>
              <a:t>qu’il</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err="1" smtClean="0">
                <a:latin typeface="Arial" panose="020B0604020202020204" pitchFamily="34" charset="0"/>
                <a:ea typeface="Verdana" panose="020B0604030504040204" pitchFamily="34" charset="0"/>
                <a:cs typeface="Arial" panose="020B0604020202020204" pitchFamily="34" charset="0"/>
              </a:rPr>
              <a:t>existe</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fr-FR" sz="3200" dirty="0" smtClean="0">
                <a:latin typeface="Arial" panose="020B0604020202020204" pitchFamily="34" charset="0"/>
                <a:ea typeface="Verdana" panose="020B0604030504040204" pitchFamily="34" charset="0"/>
                <a:cs typeface="Arial" panose="020B0604020202020204" pitchFamily="34" charset="0"/>
              </a:rPr>
              <a:t>des capacités suffisantes pour prévenir, détecter et répondre à des événements ou des menaces dans tous les secteurs pertinents.</a:t>
            </a:r>
            <a:r>
              <a:rPr lang="fr-ML" sz="3200" dirty="0" smtClean="0">
                <a:effectLst/>
                <a:latin typeface="Arial" panose="020B0604020202020204" pitchFamily="34" charset="0"/>
                <a:ea typeface="Verdana" panose="020B0604030504040204" pitchFamily="34" charset="0"/>
                <a:cs typeface="Arial" panose="020B0604020202020204" pitchFamily="34" charset="0"/>
              </a:rPr>
              <a:t> </a:t>
            </a:r>
            <a:endParaRPr lang="en-US" sz="3200" dirty="0" smtClean="0">
              <a:effectLst/>
              <a:latin typeface="Arial" panose="020B0604020202020204" pitchFamily="34" charset="0"/>
              <a:ea typeface="Verdana" panose="020B0604030504040204" pitchFamily="34" charset="0"/>
              <a:cs typeface="Arial" panose="020B0604020202020204" pitchFamily="34" charset="0"/>
            </a:endParaRPr>
          </a:p>
        </p:txBody>
      </p:sp>
      <p:sp>
        <p:nvSpPr>
          <p:cNvPr id="3" name="ZoneTexte 2"/>
          <p:cNvSpPr txBox="1"/>
          <p:nvPr/>
        </p:nvSpPr>
        <p:spPr>
          <a:xfrm>
            <a:off x="382137" y="272955"/>
            <a:ext cx="11559654" cy="5847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n-US" sz="3200" b="1" dirty="0" err="1">
                <a:solidFill>
                  <a:srgbClr val="FFFF00"/>
                </a:solidFill>
                <a:latin typeface="Verdana" panose="020B0604030504040204" pitchFamily="34" charset="0"/>
                <a:ea typeface="Verdana" panose="020B0604030504040204" pitchFamily="34" charset="0"/>
                <a:cs typeface="Verdana" panose="020B0604030504040204" pitchFamily="34" charset="0"/>
              </a:rPr>
              <a:t>L’Approche</a:t>
            </a:r>
            <a:r>
              <a:rPr lang="en-US" sz="3200" b="1" dirty="0">
                <a:solidFill>
                  <a:srgbClr val="FFFF00"/>
                </a:solidFill>
                <a:latin typeface="Verdana" panose="020B0604030504040204" pitchFamily="34" charset="0"/>
                <a:ea typeface="Verdana" panose="020B0604030504040204" pitchFamily="34" charset="0"/>
                <a:cs typeface="Verdana" panose="020B0604030504040204" pitchFamily="34" charset="0"/>
              </a:rPr>
              <a:t> </a:t>
            </a:r>
            <a:r>
              <a:rPr lang="en-US" sz="3200" b="1" dirty="0" err="1">
                <a:solidFill>
                  <a:srgbClr val="FFFF00"/>
                </a:solidFill>
                <a:latin typeface="Verdana" panose="020B0604030504040204" pitchFamily="34" charset="0"/>
                <a:ea typeface="Verdana" panose="020B0604030504040204" pitchFamily="34" charset="0"/>
                <a:cs typeface="Verdana" panose="020B0604030504040204" pitchFamily="34" charset="0"/>
              </a:rPr>
              <a:t>Multisectorielle</a:t>
            </a:r>
            <a:endParaRPr lang="fr-FR" sz="3200" dirty="0">
              <a:solidFill>
                <a:srgbClr val="FFFF00"/>
              </a:solidFill>
            </a:endParaRPr>
          </a:p>
        </p:txBody>
      </p:sp>
    </p:spTree>
    <p:extLst>
      <p:ext uri="{BB962C8B-B14F-4D97-AF65-F5344CB8AC3E}">
        <p14:creationId xmlns:p14="http://schemas.microsoft.com/office/powerpoint/2010/main" xmlns="" val="14311962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63291" y="2006220"/>
            <a:ext cx="11264852" cy="3293209"/>
          </a:xfrm>
          <a:prstGeom prst="rect">
            <a:avLst/>
          </a:prstGeom>
        </p:spPr>
        <p:txBody>
          <a:bodyPr wrap="square">
            <a:spAutoFit/>
          </a:bodyPr>
          <a:lstStyle/>
          <a:p>
            <a:endParaRPr lang="fr-FR" b="0"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r>
              <a:rPr lang="fr-ML" sz="3200" dirty="0" smtClean="0">
                <a:latin typeface="Verdana" panose="020B0604030504040204" pitchFamily="34" charset="0"/>
                <a:ea typeface="Verdana" panose="020B0604030504040204" pitchFamily="34" charset="0"/>
                <a:cs typeface="Verdana" panose="020B0604030504040204" pitchFamily="34" charset="0"/>
              </a:rPr>
              <a:t>Cadre </a:t>
            </a:r>
            <a:r>
              <a:rPr lang="fr-ML" sz="3200" dirty="0">
                <a:latin typeface="Verdana" panose="020B0604030504040204" pitchFamily="34" charset="0"/>
                <a:ea typeface="Verdana" panose="020B0604030504040204" pitchFamily="34" charset="0"/>
                <a:cs typeface="Verdana" panose="020B0604030504040204" pitchFamily="34" charset="0"/>
              </a:rPr>
              <a:t>de suivi et d’évaluation du </a:t>
            </a:r>
            <a:r>
              <a:rPr lang="fr-ML" sz="3200" dirty="0" smtClean="0">
                <a:latin typeface="Verdana" panose="020B0604030504040204" pitchFamily="34" charset="0"/>
                <a:ea typeface="Verdana" panose="020B0604030504040204" pitchFamily="34" charset="0"/>
                <a:cs typeface="Verdana" panose="020B0604030504040204" pitchFamily="34" charset="0"/>
              </a:rPr>
              <a:t>RSI (2005), il est en harmonie </a:t>
            </a:r>
            <a:r>
              <a:rPr lang="fr-ML" sz="3200" dirty="0">
                <a:latin typeface="Verdana" panose="020B0604030504040204" pitchFamily="34" charset="0"/>
                <a:ea typeface="Verdana" panose="020B0604030504040204" pitchFamily="34" charset="0"/>
                <a:cs typeface="Verdana" panose="020B0604030504040204" pitchFamily="34" charset="0"/>
              </a:rPr>
              <a:t>avec les initiatives connexes :</a:t>
            </a:r>
            <a:endParaRPr lang="fr-ML" sz="3200" dirty="0" smtClean="0">
              <a:latin typeface="Verdana" panose="020B0604030504040204" pitchFamily="34" charset="0"/>
              <a:ea typeface="Verdana" panose="020B0604030504040204" pitchFamily="34" charset="0"/>
              <a:cs typeface="Verdana" panose="020B0604030504040204" pitchFamily="34" charset="0"/>
            </a:endParaRPr>
          </a:p>
          <a:p>
            <a:pPr marL="457200" indent="-457200">
              <a:spcBef>
                <a:spcPts val="2400"/>
              </a:spcBef>
              <a:buFont typeface="Wingdings" panose="05000000000000000000" pitchFamily="2" charset="2"/>
              <a:buChar char="ü"/>
            </a:pPr>
            <a:r>
              <a:rPr lang="fr-ML" sz="3200" dirty="0" smtClean="0">
                <a:latin typeface="Verdana" panose="020B0604030504040204" pitchFamily="34" charset="0"/>
                <a:ea typeface="Verdana" panose="020B0604030504040204" pitchFamily="34" charset="0"/>
                <a:cs typeface="Verdana" panose="020B0604030504040204" pitchFamily="34" charset="0"/>
              </a:rPr>
              <a:t>GHSA </a:t>
            </a:r>
          </a:p>
          <a:p>
            <a:pPr marL="457200" indent="-457200">
              <a:spcBef>
                <a:spcPts val="1200"/>
              </a:spcBef>
              <a:buFont typeface="Wingdings" panose="05000000000000000000" pitchFamily="2" charset="2"/>
              <a:buChar char="ü"/>
            </a:pPr>
            <a:r>
              <a:rPr lang="fr-ML" sz="3200" dirty="0" smtClean="0">
                <a:latin typeface="Verdana" panose="020B0604030504040204" pitchFamily="34" charset="0"/>
                <a:ea typeface="Verdana" panose="020B0604030504040204" pitchFamily="34" charset="0"/>
                <a:cs typeface="Verdana" panose="020B0604030504040204" pitchFamily="34" charset="0"/>
              </a:rPr>
              <a:t>Outil d’évaluation </a:t>
            </a:r>
            <a:r>
              <a:rPr lang="fr-ML" sz="3200" dirty="0">
                <a:latin typeface="Verdana" panose="020B0604030504040204" pitchFamily="34" charset="0"/>
                <a:ea typeface="Verdana" panose="020B0604030504040204" pitchFamily="34" charset="0"/>
                <a:cs typeface="Verdana" panose="020B0604030504040204" pitchFamily="34" charset="0"/>
              </a:rPr>
              <a:t>des performances des services vétérinaires (PVS) de </a:t>
            </a:r>
            <a:r>
              <a:rPr lang="fr-ML" sz="3200" dirty="0" smtClean="0">
                <a:latin typeface="Verdana" panose="020B0604030504040204" pitchFamily="34" charset="0"/>
                <a:ea typeface="Verdana" panose="020B0604030504040204" pitchFamily="34" charset="0"/>
                <a:cs typeface="Verdana" panose="020B0604030504040204" pitchFamily="34" charset="0"/>
              </a:rPr>
              <a:t>l’OIE.</a:t>
            </a:r>
            <a:r>
              <a:rPr lang="fr-ML" sz="2800" dirty="0"/>
              <a:t> </a:t>
            </a:r>
            <a:endParaRPr lang="en-US" sz="2800" dirty="0"/>
          </a:p>
        </p:txBody>
      </p:sp>
      <p:sp>
        <p:nvSpPr>
          <p:cNvPr id="3" name="ZoneTexte 2"/>
          <p:cNvSpPr txBox="1"/>
          <p:nvPr/>
        </p:nvSpPr>
        <p:spPr>
          <a:xfrm>
            <a:off x="663291" y="556308"/>
            <a:ext cx="10787580" cy="5847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n-US" sz="3200" b="1" dirty="0" err="1">
                <a:solidFill>
                  <a:srgbClr val="FFFF00"/>
                </a:solidFill>
                <a:latin typeface="Arial" panose="020B0604020202020204" pitchFamily="34" charset="0"/>
                <a:ea typeface="Verdana" panose="020B0604030504040204" pitchFamily="34" charset="0"/>
                <a:cs typeface="Arial" panose="020B0604020202020204" pitchFamily="34" charset="0"/>
              </a:rPr>
              <a:t>L’Evaluation</a:t>
            </a:r>
            <a:r>
              <a:rPr lang="en-US" sz="3200" b="1" dirty="0">
                <a:solidFill>
                  <a:srgbClr val="FFFF00"/>
                </a:solidFill>
                <a:latin typeface="Arial" panose="020B0604020202020204" pitchFamily="34" charset="0"/>
                <a:ea typeface="Verdana" panose="020B0604030504040204" pitchFamily="34" charset="0"/>
                <a:cs typeface="Arial" panose="020B0604020202020204" pitchFamily="34" charset="0"/>
              </a:rPr>
              <a:t> </a:t>
            </a:r>
            <a:r>
              <a:rPr lang="en-US" sz="3200" b="1" dirty="0" err="1">
                <a:solidFill>
                  <a:srgbClr val="FFFF00"/>
                </a:solidFill>
                <a:latin typeface="Arial" panose="020B0604020202020204" pitchFamily="34" charset="0"/>
                <a:ea typeface="Verdana" panose="020B0604030504040204" pitchFamily="34" charset="0"/>
                <a:cs typeface="Arial" panose="020B0604020202020204" pitchFamily="34" charset="0"/>
              </a:rPr>
              <a:t>Externe</a:t>
            </a:r>
            <a:r>
              <a:rPr lang="en-US" sz="3200" b="1" dirty="0">
                <a:solidFill>
                  <a:srgbClr val="FFFF00"/>
                </a:solidFill>
                <a:latin typeface="Arial" panose="020B0604020202020204" pitchFamily="34" charset="0"/>
                <a:ea typeface="Verdana" panose="020B0604030504040204" pitchFamily="34" charset="0"/>
                <a:cs typeface="Arial" panose="020B0604020202020204" pitchFamily="34" charset="0"/>
              </a:rPr>
              <a:t> </a:t>
            </a:r>
            <a:r>
              <a:rPr lang="en-US" sz="3200" b="1" dirty="0" err="1">
                <a:solidFill>
                  <a:srgbClr val="FFFF00"/>
                </a:solidFill>
                <a:latin typeface="Arial" panose="020B0604020202020204" pitchFamily="34" charset="0"/>
                <a:ea typeface="Verdana" panose="020B0604030504040204" pitchFamily="34" charset="0"/>
                <a:cs typeface="Arial" panose="020B0604020202020204" pitchFamily="34" charset="0"/>
              </a:rPr>
              <a:t>Conjointe</a:t>
            </a:r>
            <a:r>
              <a:rPr lang="en-US" sz="3200" b="1" dirty="0">
                <a:solidFill>
                  <a:srgbClr val="FFFF00"/>
                </a:solidFill>
                <a:latin typeface="Arial" panose="020B0604020202020204" pitchFamily="34" charset="0"/>
                <a:ea typeface="Verdana" panose="020B0604030504040204" pitchFamily="34" charset="0"/>
                <a:cs typeface="Arial" panose="020B0604020202020204" pitchFamily="34" charset="0"/>
              </a:rPr>
              <a:t> du RSI (2005</a:t>
            </a:r>
            <a:r>
              <a:rPr lang="en-US" sz="3200" b="1" dirty="0" smtClean="0">
                <a:solidFill>
                  <a:srgbClr val="FFFF00"/>
                </a:solidFill>
                <a:latin typeface="Arial" panose="020B0604020202020204" pitchFamily="34" charset="0"/>
                <a:ea typeface="Verdana" panose="020B0604030504040204" pitchFamily="34" charset="0"/>
                <a:cs typeface="Arial" panose="020B0604020202020204" pitchFamily="34" charset="0"/>
              </a:rPr>
              <a:t>)</a:t>
            </a:r>
            <a:endParaRPr lang="en-US" sz="3200" b="1" dirty="0">
              <a:solidFill>
                <a:srgbClr val="FFFF00"/>
              </a:solidFill>
              <a:latin typeface="Arial" panose="020B0604020202020204" pitchFamily="34" charset="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xmlns="" val="10905240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3200" y="1349829"/>
            <a:ext cx="11988800" cy="5295296"/>
          </a:xfrm>
          <a:prstGeom prst="rect">
            <a:avLst/>
          </a:prstGeom>
        </p:spPr>
        <p:txBody>
          <a:bodyPr wrap="square">
            <a:spAutoFit/>
          </a:bodyPr>
          <a:lstStyle/>
          <a:p>
            <a:pPr>
              <a:lnSpc>
                <a:spcPct val="115000"/>
              </a:lnSpc>
              <a:tabLst>
                <a:tab pos="457200" algn="l"/>
                <a:tab pos="2033270" algn="l"/>
              </a:tabLst>
            </a:pPr>
            <a:endParaRPr lang="fr-ML" sz="1400" dirty="0">
              <a:latin typeface="Arial" panose="020B0604020202020204" pitchFamily="34" charset="0"/>
              <a:ea typeface="Verdana" panose="020B0604030504040204" pitchFamily="34" charset="0"/>
              <a:cs typeface="Arial" panose="020B0604020202020204" pitchFamily="34" charset="0"/>
            </a:endParaRPr>
          </a:p>
          <a:p>
            <a:pPr marL="457200" marR="0" lvl="0" indent="-457200">
              <a:lnSpc>
                <a:spcPct val="115000"/>
              </a:lnSpc>
              <a:spcBef>
                <a:spcPts val="0"/>
              </a:spcBef>
              <a:spcAft>
                <a:spcPts val="0"/>
              </a:spcAft>
              <a:buFont typeface="Wingdings" panose="05000000000000000000" pitchFamily="2" charset="2"/>
              <a:buChar char="Ø"/>
              <a:tabLst>
                <a:tab pos="457200" algn="l"/>
                <a:tab pos="2033270" algn="l"/>
              </a:tabLst>
            </a:pPr>
            <a:r>
              <a:rPr lang="fr-ML" sz="2800" dirty="0" smtClean="0">
                <a:effectLst/>
                <a:latin typeface="Verdana" panose="020B0604030504040204" pitchFamily="34" charset="0"/>
                <a:ea typeface="Verdana" panose="020B0604030504040204" pitchFamily="34" charset="0"/>
                <a:cs typeface="Verdana" panose="020B0604030504040204" pitchFamily="34" charset="0"/>
              </a:rPr>
              <a:t>Déterminer les capacités de base en vue de la mise en œuvre du RSI (2005) </a:t>
            </a:r>
            <a:endParaRPr lang="en-US" sz="2800" dirty="0" smtClean="0">
              <a:effectLst/>
              <a:latin typeface="Verdana" panose="020B0604030504040204" pitchFamily="34" charset="0"/>
              <a:ea typeface="Verdana" panose="020B0604030504040204" pitchFamily="34" charset="0"/>
              <a:cs typeface="Verdana" panose="020B0604030504040204" pitchFamily="34" charset="0"/>
            </a:endParaRPr>
          </a:p>
          <a:p>
            <a:pPr marL="457200" marR="0" lvl="0" indent="-457200">
              <a:lnSpc>
                <a:spcPct val="115000"/>
              </a:lnSpc>
              <a:spcBef>
                <a:spcPts val="0"/>
              </a:spcBef>
              <a:spcAft>
                <a:spcPts val="0"/>
              </a:spcAft>
              <a:buFont typeface="Wingdings" panose="05000000000000000000" pitchFamily="2" charset="2"/>
              <a:buChar char="Ø"/>
              <a:tabLst>
                <a:tab pos="457200" algn="l"/>
                <a:tab pos="2033270" algn="l"/>
              </a:tabLst>
            </a:pPr>
            <a:r>
              <a:rPr lang="fr-ML" sz="2800" dirty="0" smtClean="0">
                <a:effectLst/>
                <a:latin typeface="Verdana" panose="020B0604030504040204" pitchFamily="34" charset="0"/>
                <a:ea typeface="Verdana" panose="020B0604030504040204" pitchFamily="34" charset="0"/>
                <a:cs typeface="Verdana" panose="020B0604030504040204" pitchFamily="34" charset="0"/>
              </a:rPr>
              <a:t>Déterminer les forces, les pratiques optimales, les domaines ou le renforcement est nécessaire, les défis et les actions prioritaires pour les 19 domaines techniques clés </a:t>
            </a:r>
            <a:endParaRPr lang="en-US" sz="2800" dirty="0" smtClean="0">
              <a:effectLst/>
              <a:latin typeface="Verdana" panose="020B0604030504040204" pitchFamily="34" charset="0"/>
              <a:ea typeface="Verdana" panose="020B0604030504040204" pitchFamily="34" charset="0"/>
              <a:cs typeface="Verdana" panose="020B0604030504040204" pitchFamily="34" charset="0"/>
            </a:endParaRPr>
          </a:p>
          <a:p>
            <a:pPr marL="457200" marR="0" lvl="0" indent="-457200">
              <a:lnSpc>
                <a:spcPct val="115000"/>
              </a:lnSpc>
              <a:spcBef>
                <a:spcPts val="0"/>
              </a:spcBef>
              <a:spcAft>
                <a:spcPts val="0"/>
              </a:spcAft>
              <a:buFont typeface="Wingdings" panose="05000000000000000000" pitchFamily="2" charset="2"/>
              <a:buChar char="Ø"/>
              <a:tabLst>
                <a:tab pos="457200" algn="l"/>
                <a:tab pos="2033270" algn="l"/>
              </a:tabLst>
            </a:pPr>
            <a:r>
              <a:rPr lang="fr-ML" sz="2800" dirty="0" smtClean="0">
                <a:effectLst/>
                <a:latin typeface="Verdana" panose="020B0604030504040204" pitchFamily="34" charset="0"/>
                <a:ea typeface="Verdana" panose="020B0604030504040204" pitchFamily="34" charset="0"/>
                <a:cs typeface="Verdana" panose="020B0604030504040204" pitchFamily="34" charset="0"/>
              </a:rPr>
              <a:t>Intégrer les résultats d’autres évaluations et une évaluation de la plateforme unique couplée a l’opinion d’experts internes et externes </a:t>
            </a:r>
            <a:endParaRPr lang="en-US" sz="2800" dirty="0" smtClean="0">
              <a:effectLst/>
              <a:latin typeface="Verdana" panose="020B0604030504040204" pitchFamily="34" charset="0"/>
              <a:ea typeface="Verdana" panose="020B0604030504040204" pitchFamily="34" charset="0"/>
              <a:cs typeface="Verdana" panose="020B0604030504040204" pitchFamily="34" charset="0"/>
            </a:endParaRPr>
          </a:p>
          <a:p>
            <a:pPr marL="457200" marR="0" lvl="0" indent="-457200">
              <a:lnSpc>
                <a:spcPct val="115000"/>
              </a:lnSpc>
              <a:spcBef>
                <a:spcPts val="0"/>
              </a:spcBef>
              <a:spcAft>
                <a:spcPts val="0"/>
              </a:spcAft>
              <a:buFont typeface="Wingdings" panose="05000000000000000000" pitchFamily="2" charset="2"/>
              <a:buChar char="Ø"/>
              <a:tabLst>
                <a:tab pos="457200" algn="l"/>
                <a:tab pos="2033270" algn="l"/>
              </a:tabLst>
            </a:pPr>
            <a:r>
              <a:rPr lang="fr-ML" sz="2800" dirty="0" smtClean="0">
                <a:effectLst/>
                <a:latin typeface="Verdana" panose="020B0604030504040204" pitchFamily="34" charset="0"/>
                <a:ea typeface="Verdana" panose="020B0604030504040204" pitchFamily="34" charset="0"/>
                <a:cs typeface="Verdana" panose="020B0604030504040204" pitchFamily="34" charset="0"/>
              </a:rPr>
              <a:t>Contribuer au cadre global de suivi et d’évaluation du RSI (2005).</a:t>
            </a:r>
            <a:endParaRPr lang="en-US" sz="2800" dirty="0">
              <a:effectLst/>
              <a:latin typeface="Verdana" panose="020B0604030504040204" pitchFamily="34" charset="0"/>
              <a:ea typeface="Verdana" panose="020B0604030504040204" pitchFamily="34" charset="0"/>
              <a:cs typeface="Verdana" panose="020B0604030504040204" pitchFamily="34" charset="0"/>
            </a:endParaRPr>
          </a:p>
        </p:txBody>
      </p:sp>
      <p:sp>
        <p:nvSpPr>
          <p:cNvPr id="3" name="ZoneTexte 2"/>
          <p:cNvSpPr txBox="1"/>
          <p:nvPr/>
        </p:nvSpPr>
        <p:spPr>
          <a:xfrm>
            <a:off x="203200" y="0"/>
            <a:ext cx="11988800" cy="10772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n-US" sz="3200" b="1" dirty="0" err="1">
                <a:solidFill>
                  <a:srgbClr val="FFFF00"/>
                </a:solidFill>
                <a:latin typeface="Arial" panose="020B0604020202020204" pitchFamily="34" charset="0"/>
                <a:ea typeface="Verdana" panose="020B0604030504040204" pitchFamily="34" charset="0"/>
                <a:cs typeface="Arial" panose="020B0604020202020204" pitchFamily="34" charset="0"/>
              </a:rPr>
              <a:t>L’Evaluation</a:t>
            </a:r>
            <a:r>
              <a:rPr lang="en-US" sz="3200" b="1" dirty="0">
                <a:solidFill>
                  <a:srgbClr val="FFFF00"/>
                </a:solidFill>
                <a:latin typeface="Arial" panose="020B0604020202020204" pitchFamily="34" charset="0"/>
                <a:ea typeface="Verdana" panose="020B0604030504040204" pitchFamily="34" charset="0"/>
                <a:cs typeface="Arial" panose="020B0604020202020204" pitchFamily="34" charset="0"/>
              </a:rPr>
              <a:t> </a:t>
            </a:r>
            <a:r>
              <a:rPr lang="en-US" sz="3200" b="1" dirty="0" err="1">
                <a:solidFill>
                  <a:srgbClr val="FFFF00"/>
                </a:solidFill>
                <a:latin typeface="Arial" panose="020B0604020202020204" pitchFamily="34" charset="0"/>
                <a:ea typeface="Verdana" panose="020B0604030504040204" pitchFamily="34" charset="0"/>
                <a:cs typeface="Arial" panose="020B0604020202020204" pitchFamily="34" charset="0"/>
              </a:rPr>
              <a:t>Externe</a:t>
            </a:r>
            <a:r>
              <a:rPr lang="en-US" sz="3200" b="1" dirty="0">
                <a:solidFill>
                  <a:srgbClr val="FFFF00"/>
                </a:solidFill>
                <a:latin typeface="Arial" panose="020B0604020202020204" pitchFamily="34" charset="0"/>
                <a:ea typeface="Verdana" panose="020B0604030504040204" pitchFamily="34" charset="0"/>
                <a:cs typeface="Arial" panose="020B0604020202020204" pitchFamily="34" charset="0"/>
              </a:rPr>
              <a:t> </a:t>
            </a:r>
            <a:r>
              <a:rPr lang="en-US" sz="3200" b="1" dirty="0" err="1">
                <a:solidFill>
                  <a:srgbClr val="FFFF00"/>
                </a:solidFill>
                <a:latin typeface="Arial" panose="020B0604020202020204" pitchFamily="34" charset="0"/>
                <a:ea typeface="Verdana" panose="020B0604030504040204" pitchFamily="34" charset="0"/>
                <a:cs typeface="Arial" panose="020B0604020202020204" pitchFamily="34" charset="0"/>
              </a:rPr>
              <a:t>Conjointe</a:t>
            </a:r>
            <a:r>
              <a:rPr lang="en-US" sz="3200" b="1" dirty="0">
                <a:solidFill>
                  <a:srgbClr val="FFFF00"/>
                </a:solidFill>
                <a:latin typeface="Arial" panose="020B0604020202020204" pitchFamily="34" charset="0"/>
                <a:ea typeface="Verdana" panose="020B0604030504040204" pitchFamily="34" charset="0"/>
                <a:cs typeface="Arial" panose="020B0604020202020204" pitchFamily="34" charset="0"/>
              </a:rPr>
              <a:t>  du RSI (2005)</a:t>
            </a:r>
          </a:p>
          <a:p>
            <a:r>
              <a:rPr lang="fr-ML" sz="3200" dirty="0" smtClean="0">
                <a:solidFill>
                  <a:srgbClr val="FFFF00"/>
                </a:solidFill>
                <a:latin typeface="Arial" panose="020B0604020202020204" pitchFamily="34" charset="0"/>
                <a:ea typeface="Verdana" panose="020B0604030504040204" pitchFamily="34" charset="0"/>
                <a:cs typeface="Arial" panose="020B0604020202020204" pitchFamily="34" charset="0"/>
              </a:rPr>
              <a:t>Appui aux pays </a:t>
            </a:r>
            <a:r>
              <a:rPr lang="fr-ML" sz="3200" dirty="0">
                <a:solidFill>
                  <a:srgbClr val="FFFF00"/>
                </a:solidFill>
                <a:latin typeface="Arial" panose="020B0604020202020204" pitchFamily="34" charset="0"/>
                <a:ea typeface="Verdana" panose="020B0604030504040204" pitchFamily="34" charset="0"/>
                <a:cs typeface="Arial" panose="020B0604020202020204" pitchFamily="34" charset="0"/>
              </a:rPr>
              <a:t>pour </a:t>
            </a:r>
            <a:r>
              <a:rPr lang="fr-ML" sz="3200" dirty="0" smtClean="0">
                <a:solidFill>
                  <a:srgbClr val="FFFF00"/>
                </a:solidFill>
                <a:latin typeface="Arial" panose="020B0604020202020204" pitchFamily="34" charset="0"/>
                <a:ea typeface="Verdana" panose="020B0604030504040204" pitchFamily="34" charset="0"/>
                <a:cs typeface="Arial" panose="020B0604020202020204" pitchFamily="34" charset="0"/>
              </a:rPr>
              <a:t>:</a:t>
            </a:r>
            <a:endParaRPr lang="en-US" sz="3200" dirty="0">
              <a:solidFill>
                <a:srgbClr val="FFFF00"/>
              </a:solidFill>
              <a:latin typeface="Arial" panose="020B0604020202020204" pitchFamily="34" charset="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xmlns="" val="9216412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5536" y="1863943"/>
            <a:ext cx="11188700" cy="4308872"/>
          </a:xfrm>
          <a:prstGeom prst="rect">
            <a:avLst/>
          </a:prstGeom>
        </p:spPr>
        <p:txBody>
          <a:bodyPr wrap="square">
            <a:spAutoFit/>
          </a:bodyPr>
          <a:lstStyle/>
          <a:p>
            <a:pPr marL="285750" indent="-285750" algn="ctr">
              <a:buFont typeface="Wingdings" panose="05000000000000000000" pitchFamily="2" charset="2"/>
              <a:buChar char="ü"/>
            </a:pPr>
            <a:endParaRPr lang="en-US" b="0" i="0" u="none" strike="noStrike" baseline="0" dirty="0" smtClean="0">
              <a:latin typeface="FrutigerLTStd-Cn"/>
            </a:endParaRPr>
          </a:p>
          <a:p>
            <a:pPr marL="457200" indent="-457200">
              <a:buFont typeface="Wingdings" panose="05000000000000000000" pitchFamily="2" charset="2"/>
              <a:buChar char="ü"/>
            </a:pPr>
            <a:r>
              <a:rPr lang="fr-FR" sz="3200" b="0" i="0" u="none" strike="noStrike" baseline="0" dirty="0" smtClean="0">
                <a:latin typeface="Verdana" panose="020B0604030504040204" pitchFamily="34" charset="0"/>
                <a:ea typeface="Verdana" panose="020B0604030504040204" pitchFamily="34" charset="0"/>
                <a:cs typeface="Verdana" panose="020B0604030504040204" pitchFamily="34" charset="0"/>
              </a:rPr>
              <a:t>Le but</a:t>
            </a:r>
            <a:r>
              <a:rPr lang="fr-FR" sz="3200" b="0" i="0" u="none" strike="noStrike" dirty="0" smtClean="0">
                <a:latin typeface="Verdana" panose="020B0604030504040204" pitchFamily="34" charset="0"/>
                <a:ea typeface="Verdana" panose="020B0604030504040204" pitchFamily="34" charset="0"/>
                <a:cs typeface="Verdana" panose="020B0604030504040204" pitchFamily="34" charset="0"/>
              </a:rPr>
              <a:t> de l</a:t>
            </a:r>
            <a:r>
              <a:rPr lang="fr-FR" sz="3200" b="0" i="0" u="none" strike="noStrike" baseline="0" dirty="0" smtClean="0">
                <a:latin typeface="Verdana" panose="020B0604030504040204" pitchFamily="34" charset="0"/>
                <a:ea typeface="Verdana" panose="020B0604030504040204" pitchFamily="34" charset="0"/>
                <a:cs typeface="Verdana" panose="020B0604030504040204" pitchFamily="34" charset="0"/>
              </a:rPr>
              <a:t>’outil</a:t>
            </a:r>
            <a:r>
              <a:rPr lang="fr-FR" sz="3200" b="0" i="0" u="none" strike="noStrike" dirty="0" smtClean="0">
                <a:latin typeface="Verdana" panose="020B0604030504040204" pitchFamily="34" charset="0"/>
                <a:ea typeface="Verdana" panose="020B0604030504040204" pitchFamily="34" charset="0"/>
                <a:cs typeface="Verdana" panose="020B0604030504040204" pitchFamily="34" charset="0"/>
              </a:rPr>
              <a:t> est d’</a:t>
            </a:r>
            <a:r>
              <a:rPr lang="fr-FR" sz="3200" b="0" i="0" u="none" strike="noStrike" baseline="0" dirty="0" smtClean="0">
                <a:latin typeface="Verdana" panose="020B0604030504040204" pitchFamily="34" charset="0"/>
                <a:ea typeface="Verdana" panose="020B0604030504040204" pitchFamily="34" charset="0"/>
                <a:cs typeface="Verdana" panose="020B0604030504040204" pitchFamily="34" charset="0"/>
              </a:rPr>
              <a:t> é</a:t>
            </a:r>
            <a:r>
              <a:rPr lang="fr-FR" sz="3200" b="0" i="0" u="none" strike="noStrike" dirty="0" smtClean="0">
                <a:latin typeface="Verdana" panose="020B0604030504040204" pitchFamily="34" charset="0"/>
                <a:ea typeface="Verdana" panose="020B0604030504040204" pitchFamily="34" charset="0"/>
                <a:cs typeface="Verdana" panose="020B0604030504040204" pitchFamily="34" charset="0"/>
              </a:rPr>
              <a:t>valuer </a:t>
            </a:r>
            <a:r>
              <a:rPr lang="fr-FR" sz="3200" b="0" i="0" u="none" strike="noStrike" baseline="0" dirty="0" smtClean="0">
                <a:latin typeface="Verdana" panose="020B0604030504040204" pitchFamily="34" charset="0"/>
                <a:ea typeface="Verdana" panose="020B0604030504040204" pitchFamily="34" charset="0"/>
                <a:cs typeface="Verdana" panose="020B0604030504040204" pitchFamily="34" charset="0"/>
              </a:rPr>
              <a:t>la capacité des pays à prévenir, à détecter et à riposter rapidement à des menaces pour la santé publique, qu’elles soient naturelles, délibérées ou accidentelles. </a:t>
            </a:r>
          </a:p>
          <a:p>
            <a:pPr marL="457200" indent="-457200">
              <a:buFont typeface="Wingdings" panose="05000000000000000000" pitchFamily="2" charset="2"/>
              <a:buChar char="ü"/>
            </a:pPr>
            <a:endParaRPr lang="fr-FR" sz="3200" dirty="0">
              <a:latin typeface="Verdana" panose="020B0604030504040204" pitchFamily="34" charset="0"/>
              <a:ea typeface="Verdana" panose="020B0604030504040204" pitchFamily="34" charset="0"/>
              <a:cs typeface="Verdana" panose="020B0604030504040204" pitchFamily="34" charset="0"/>
            </a:endParaRPr>
          </a:p>
          <a:p>
            <a:pPr marL="457200" indent="-457200">
              <a:buFont typeface="Wingdings" panose="05000000000000000000" pitchFamily="2" charset="2"/>
              <a:buChar char="ü"/>
            </a:pPr>
            <a:r>
              <a:rPr lang="fr-FR" sz="3200" b="0" i="0" u="none" strike="noStrike" baseline="0" dirty="0" smtClean="0">
                <a:latin typeface="Verdana" panose="020B0604030504040204" pitchFamily="34" charset="0"/>
                <a:ea typeface="Verdana" panose="020B0604030504040204" pitchFamily="34" charset="0"/>
                <a:cs typeface="Verdana" panose="020B0604030504040204" pitchFamily="34" charset="0"/>
              </a:rPr>
              <a:t>L’objet du processus d’évaluation est</a:t>
            </a:r>
            <a:r>
              <a:rPr lang="fr-FR" sz="3200" dirty="0">
                <a:latin typeface="Verdana" panose="020B0604030504040204" pitchFamily="34" charset="0"/>
                <a:ea typeface="Verdana" panose="020B0604030504040204" pitchFamily="34" charset="0"/>
                <a:cs typeface="Verdana" panose="020B0604030504040204" pitchFamily="34" charset="0"/>
              </a:rPr>
              <a:t> </a:t>
            </a:r>
            <a:r>
              <a:rPr lang="fr-FR" sz="3200" b="0" i="0" u="none" strike="noStrike" baseline="0" dirty="0" smtClean="0">
                <a:latin typeface="Verdana" panose="020B0604030504040204" pitchFamily="34" charset="0"/>
                <a:ea typeface="Verdana" panose="020B0604030504040204" pitchFamily="34" charset="0"/>
                <a:cs typeface="Verdana" panose="020B0604030504040204" pitchFamily="34" charset="0"/>
              </a:rPr>
              <a:t>mesurer la situation et les progrès propres à chaque pays pour atteindre les cibles. </a:t>
            </a:r>
            <a:endParaRPr lang="en-US" sz="3200" dirty="0">
              <a:latin typeface="Verdana" panose="020B0604030504040204" pitchFamily="34" charset="0"/>
              <a:ea typeface="Verdana" panose="020B0604030504040204" pitchFamily="34" charset="0"/>
              <a:cs typeface="Verdana" panose="020B0604030504040204" pitchFamily="34" charset="0"/>
            </a:endParaRPr>
          </a:p>
        </p:txBody>
      </p:sp>
      <p:sp>
        <p:nvSpPr>
          <p:cNvPr id="3" name="ZoneTexte 2"/>
          <p:cNvSpPr txBox="1"/>
          <p:nvPr/>
        </p:nvSpPr>
        <p:spPr>
          <a:xfrm>
            <a:off x="449943" y="101600"/>
            <a:ext cx="11059886" cy="15696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en-US" sz="3200" b="1" dirty="0" err="1">
                <a:solidFill>
                  <a:srgbClr val="FFFF00"/>
                </a:solidFill>
                <a:latin typeface="Arial" panose="020B0604020202020204" pitchFamily="34" charset="0"/>
                <a:ea typeface="Verdana" panose="020B0604030504040204" pitchFamily="34" charset="0"/>
                <a:cs typeface="Arial" panose="020B0604020202020204" pitchFamily="34" charset="0"/>
              </a:rPr>
              <a:t>L’Outil</a:t>
            </a:r>
            <a:r>
              <a:rPr lang="en-US" sz="3200" b="1" dirty="0">
                <a:solidFill>
                  <a:srgbClr val="FFFF00"/>
                </a:solidFill>
                <a:latin typeface="Arial" panose="020B0604020202020204" pitchFamily="34" charset="0"/>
                <a:ea typeface="Verdana" panose="020B0604030504040204" pitchFamily="34" charset="0"/>
                <a:cs typeface="Arial" panose="020B0604020202020204" pitchFamily="34" charset="0"/>
              </a:rPr>
              <a:t> et le </a:t>
            </a:r>
            <a:r>
              <a:rPr lang="en-US" sz="3200" b="1" dirty="0" err="1">
                <a:solidFill>
                  <a:srgbClr val="FFFF00"/>
                </a:solidFill>
                <a:latin typeface="Arial" panose="020B0604020202020204" pitchFamily="34" charset="0"/>
                <a:ea typeface="Verdana" panose="020B0604030504040204" pitchFamily="34" charset="0"/>
                <a:cs typeface="Arial" panose="020B0604020202020204" pitchFamily="34" charset="0"/>
              </a:rPr>
              <a:t>Processus</a:t>
            </a:r>
            <a:r>
              <a:rPr lang="en-US" sz="3200" b="1" dirty="0">
                <a:solidFill>
                  <a:srgbClr val="FFFF00"/>
                </a:solidFill>
                <a:latin typeface="Arial" panose="020B0604020202020204" pitchFamily="34" charset="0"/>
                <a:ea typeface="Verdana" panose="020B0604030504040204" pitchFamily="34" charset="0"/>
                <a:cs typeface="Arial" panose="020B0604020202020204" pitchFamily="34" charset="0"/>
              </a:rPr>
              <a:t> </a:t>
            </a:r>
            <a:r>
              <a:rPr lang="en-US" sz="3200" b="1" dirty="0" err="1">
                <a:solidFill>
                  <a:srgbClr val="FFFF00"/>
                </a:solidFill>
                <a:latin typeface="Arial" panose="020B0604020202020204" pitchFamily="34" charset="0"/>
                <a:ea typeface="Verdana" panose="020B0604030504040204" pitchFamily="34" charset="0"/>
                <a:cs typeface="Arial" panose="020B0604020202020204" pitchFamily="34" charset="0"/>
              </a:rPr>
              <a:t>d’Evaluation</a:t>
            </a:r>
            <a:r>
              <a:rPr lang="en-US" sz="3200" b="1" dirty="0">
                <a:solidFill>
                  <a:srgbClr val="FFFF00"/>
                </a:solidFill>
                <a:latin typeface="Arial" panose="020B0604020202020204" pitchFamily="34" charset="0"/>
                <a:ea typeface="Verdana" panose="020B0604030504040204" pitchFamily="34" charset="0"/>
                <a:cs typeface="Arial" panose="020B0604020202020204" pitchFamily="34" charset="0"/>
              </a:rPr>
              <a:t> </a:t>
            </a:r>
          </a:p>
          <a:p>
            <a:pPr algn="ctr"/>
            <a:r>
              <a:rPr lang="en-US" sz="3200" b="1" dirty="0">
                <a:solidFill>
                  <a:srgbClr val="FFFF00"/>
                </a:solidFill>
                <a:latin typeface="Arial" panose="020B0604020202020204" pitchFamily="34" charset="0"/>
                <a:ea typeface="Verdana" panose="020B0604030504040204" pitchFamily="34" charset="0"/>
                <a:cs typeface="Arial" panose="020B0604020202020204" pitchFamily="34" charset="0"/>
              </a:rPr>
              <a:t>du RSI (2005) </a:t>
            </a:r>
          </a:p>
          <a:p>
            <a:endParaRPr lang="fr-FR" sz="3200" b="1" dirty="0">
              <a:solidFill>
                <a:srgbClr val="FFFF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6822053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509486"/>
            <a:ext cx="11574054" cy="4462760"/>
          </a:xfrm>
          <a:prstGeom prst="rect">
            <a:avLst/>
          </a:prstGeom>
        </p:spPr>
        <p:txBody>
          <a:bodyPr wrap="square">
            <a:spAutoFit/>
          </a:bodyPr>
          <a:lstStyle/>
          <a:p>
            <a:endParaRPr lang="fr-ML" sz="3200" dirty="0" smtClean="0">
              <a:latin typeface="Arial" panose="020B0604020202020204" pitchFamily="34" charset="0"/>
              <a:ea typeface="Verdana" panose="020B0604030504040204" pitchFamily="34" charset="0"/>
              <a:cs typeface="Arial" panose="020B0604020202020204" pitchFamily="34" charset="0"/>
            </a:endParaRPr>
          </a:p>
          <a:p>
            <a:pPr marL="971550" lvl="1" indent="-514350">
              <a:buAutoNum type="arabicParenBoth"/>
            </a:pPr>
            <a:r>
              <a:rPr lang="fr-ML" sz="3200" dirty="0" smtClean="0">
                <a:latin typeface="Arial" panose="020B0604020202020204" pitchFamily="34" charset="0"/>
                <a:ea typeface="Verdana" panose="020B0604030504040204" pitchFamily="34" charset="0"/>
                <a:cs typeface="Arial" panose="020B0604020202020204" pitchFamily="34" charset="0"/>
              </a:rPr>
              <a:t> Une </a:t>
            </a:r>
            <a:r>
              <a:rPr lang="fr-ML" sz="3200" dirty="0">
                <a:latin typeface="Arial" panose="020B0604020202020204" pitchFamily="34" charset="0"/>
                <a:ea typeface="Verdana" panose="020B0604030504040204" pitchFamily="34" charset="0"/>
                <a:cs typeface="Arial" panose="020B0604020202020204" pitchFamily="34" charset="0"/>
              </a:rPr>
              <a:t>évaluation interne initiale </a:t>
            </a:r>
            <a:r>
              <a:rPr lang="fr-ML" sz="3200" dirty="0" smtClean="0">
                <a:latin typeface="Arial" panose="020B0604020202020204" pitchFamily="34" charset="0"/>
                <a:ea typeface="Verdana" panose="020B0604030504040204" pitchFamily="34" charset="0"/>
                <a:cs typeface="Arial" panose="020B0604020202020204" pitchFamily="34" charset="0"/>
              </a:rPr>
              <a:t>préparé </a:t>
            </a:r>
            <a:r>
              <a:rPr lang="fr-ML" sz="3200" dirty="0">
                <a:latin typeface="Arial" panose="020B0604020202020204" pitchFamily="34" charset="0"/>
                <a:ea typeface="Verdana" panose="020B0604030504040204" pitchFamily="34" charset="0"/>
                <a:cs typeface="Arial" panose="020B0604020202020204" pitchFamily="34" charset="0"/>
              </a:rPr>
              <a:t>par </a:t>
            </a:r>
            <a:r>
              <a:rPr lang="fr-FR" sz="3200" dirty="0">
                <a:latin typeface="Arial" panose="020B0604020202020204" pitchFamily="34" charset="0"/>
                <a:ea typeface="Verdana" panose="020B0604030504040204" pitchFamily="34" charset="0"/>
                <a:cs typeface="Arial" panose="020B0604020202020204" pitchFamily="34" charset="0"/>
              </a:rPr>
              <a:t>u</a:t>
            </a:r>
            <a:r>
              <a:rPr lang="fr-FR" sz="3200" b="0" i="0" u="none" strike="noStrike" baseline="0" dirty="0" smtClean="0">
                <a:latin typeface="Arial" panose="020B0604020202020204" pitchFamily="34" charset="0"/>
                <a:ea typeface="Verdana" panose="020B0604030504040204" pitchFamily="34" charset="0"/>
                <a:cs typeface="Arial" panose="020B0604020202020204" pitchFamily="34" charset="0"/>
              </a:rPr>
              <a:t>ne équipe d’experts nationaux </a:t>
            </a:r>
            <a:r>
              <a:rPr lang="fr-ML" sz="3200" dirty="0" smtClean="0">
                <a:latin typeface="Arial" panose="020B0604020202020204" pitchFamily="34" charset="0"/>
                <a:ea typeface="Verdana" panose="020B0604030504040204" pitchFamily="34" charset="0"/>
                <a:cs typeface="Arial" panose="020B0604020202020204" pitchFamily="34" charset="0"/>
              </a:rPr>
              <a:t>en </a:t>
            </a:r>
            <a:r>
              <a:rPr lang="fr-ML" sz="3200" dirty="0">
                <a:latin typeface="Arial" panose="020B0604020202020204" pitchFamily="34" charset="0"/>
                <a:ea typeface="Verdana" panose="020B0604030504040204" pitchFamily="34" charset="0"/>
                <a:cs typeface="Arial" panose="020B0604020202020204" pitchFamily="34" charset="0"/>
              </a:rPr>
              <a:t>utilisant l’outil d’évaluation externe conjointe </a:t>
            </a:r>
            <a:endParaRPr lang="fr-ML" sz="3200" dirty="0" smtClean="0">
              <a:latin typeface="Arial" panose="020B0604020202020204" pitchFamily="34" charset="0"/>
              <a:ea typeface="Verdana" panose="020B0604030504040204" pitchFamily="34" charset="0"/>
              <a:cs typeface="Arial" panose="020B0604020202020204" pitchFamily="34" charset="0"/>
            </a:endParaRPr>
          </a:p>
          <a:p>
            <a:pPr marL="971550" lvl="1" indent="-514350">
              <a:buAutoNum type="arabicParenBoth"/>
            </a:pPr>
            <a:endParaRPr lang="fr-ML" sz="3200" dirty="0" smtClean="0">
              <a:latin typeface="Arial" panose="020B0604020202020204" pitchFamily="34" charset="0"/>
              <a:ea typeface="Verdana" panose="020B0604030504040204" pitchFamily="34" charset="0"/>
              <a:cs typeface="Arial" panose="020B0604020202020204" pitchFamily="34" charset="0"/>
            </a:endParaRPr>
          </a:p>
          <a:p>
            <a:pPr marL="971550" lvl="1" indent="-514350">
              <a:buFontTx/>
              <a:buAutoNum type="arabicParenBoth"/>
            </a:pPr>
            <a:r>
              <a:rPr lang="fr-ML" sz="3200" dirty="0" smtClean="0">
                <a:latin typeface="Arial" panose="020B0604020202020204" pitchFamily="34" charset="0"/>
                <a:ea typeface="Verdana" panose="020B0604030504040204" pitchFamily="34" charset="0"/>
                <a:cs typeface="Arial" panose="020B0604020202020204" pitchFamily="34" charset="0"/>
              </a:rPr>
              <a:t> Une </a:t>
            </a:r>
            <a:r>
              <a:rPr lang="fr-ML" sz="3200" dirty="0">
                <a:latin typeface="Arial" panose="020B0604020202020204" pitchFamily="34" charset="0"/>
                <a:ea typeface="Verdana" panose="020B0604030504040204" pitchFamily="34" charset="0"/>
                <a:cs typeface="Arial" panose="020B0604020202020204" pitchFamily="34" charset="0"/>
              </a:rPr>
              <a:t>évaluation </a:t>
            </a:r>
            <a:r>
              <a:rPr lang="fr-ML" sz="3200" dirty="0" smtClean="0">
                <a:latin typeface="Arial" panose="020B0604020202020204" pitchFamily="34" charset="0"/>
                <a:ea typeface="Verdana" panose="020B0604030504040204" pitchFamily="34" charset="0"/>
                <a:cs typeface="Arial" panose="020B0604020202020204" pitchFamily="34" charset="0"/>
              </a:rPr>
              <a:t>effectuée </a:t>
            </a:r>
            <a:r>
              <a:rPr lang="fr-ML" sz="3200" dirty="0">
                <a:latin typeface="Arial" panose="020B0604020202020204" pitchFamily="34" charset="0"/>
                <a:ea typeface="Verdana" panose="020B0604030504040204" pitchFamily="34" charset="0"/>
                <a:cs typeface="Arial" panose="020B0604020202020204" pitchFamily="34" charset="0"/>
              </a:rPr>
              <a:t>par une équipe d’évaluation externe constituée d’experts </a:t>
            </a:r>
            <a:r>
              <a:rPr lang="fr-FR" sz="3200" b="0" i="0" u="none" strike="noStrike" baseline="0" dirty="0" smtClean="0">
                <a:latin typeface="Arial" panose="020B0604020202020204" pitchFamily="34" charset="0"/>
                <a:ea typeface="Verdana" panose="020B0604030504040204" pitchFamily="34" charset="0"/>
                <a:cs typeface="Arial" panose="020B0604020202020204" pitchFamily="34" charset="0"/>
              </a:rPr>
              <a:t>en travaillant avec l’équipe</a:t>
            </a:r>
            <a:r>
              <a:rPr lang="fr-FR" sz="3200" b="0" i="0" u="none" strike="noStrike" dirty="0" smtClean="0">
                <a:latin typeface="Arial" panose="020B0604020202020204" pitchFamily="34" charset="0"/>
                <a:ea typeface="Verdana" panose="020B0604030504040204" pitchFamily="34" charset="0"/>
                <a:cs typeface="Arial" panose="020B0604020202020204" pitchFamily="34" charset="0"/>
              </a:rPr>
              <a:t> </a:t>
            </a:r>
            <a:r>
              <a:rPr lang="fr-FR" sz="3200" b="0" i="0" u="none" strike="noStrike" baseline="0" dirty="0" smtClean="0">
                <a:latin typeface="Arial" panose="020B0604020202020204" pitchFamily="34" charset="0"/>
                <a:ea typeface="Verdana" panose="020B0604030504040204" pitchFamily="34" charset="0"/>
                <a:cs typeface="Arial" panose="020B0604020202020204" pitchFamily="34" charset="0"/>
              </a:rPr>
              <a:t>nationale utilisant le même outil.</a:t>
            </a:r>
          </a:p>
          <a:p>
            <a:pPr lvl="1"/>
            <a:endPar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endParaRPr>
          </a:p>
        </p:txBody>
      </p:sp>
      <p:sp>
        <p:nvSpPr>
          <p:cNvPr id="3" name="ZoneTexte 2"/>
          <p:cNvSpPr txBox="1"/>
          <p:nvPr/>
        </p:nvSpPr>
        <p:spPr>
          <a:xfrm>
            <a:off x="464456" y="130629"/>
            <a:ext cx="11930743" cy="5847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n-US" sz="3200" b="1" dirty="0" smtClean="0">
                <a:solidFill>
                  <a:srgbClr val="FFFF00"/>
                </a:solidFill>
                <a:latin typeface="Arial" panose="020B0604020202020204" pitchFamily="34" charset="0"/>
                <a:ea typeface="Verdana" panose="020B0604030504040204" pitchFamily="34" charset="0"/>
                <a:cs typeface="Arial" panose="020B0604020202020204" pitchFamily="34" charset="0"/>
              </a:rPr>
              <a:t>Les </a:t>
            </a:r>
            <a:r>
              <a:rPr lang="en-US" sz="3200" b="1" dirty="0" err="1" smtClean="0">
                <a:solidFill>
                  <a:srgbClr val="FFFF00"/>
                </a:solidFill>
                <a:latin typeface="Arial" panose="020B0604020202020204" pitchFamily="34" charset="0"/>
                <a:ea typeface="Verdana" panose="020B0604030504040204" pitchFamily="34" charset="0"/>
                <a:cs typeface="Arial" panose="020B0604020202020204" pitchFamily="34" charset="0"/>
              </a:rPr>
              <a:t>étapes</a:t>
            </a:r>
            <a:r>
              <a:rPr lang="en-US" sz="3200" b="1" dirty="0" smtClean="0">
                <a:solidFill>
                  <a:srgbClr val="FFFF00"/>
                </a:solidFill>
                <a:latin typeface="Arial" panose="020B0604020202020204" pitchFamily="34" charset="0"/>
                <a:ea typeface="Verdana" panose="020B0604030504040204" pitchFamily="34" charset="0"/>
                <a:cs typeface="Arial" panose="020B0604020202020204" pitchFamily="34" charset="0"/>
              </a:rPr>
              <a:t> du  </a:t>
            </a:r>
            <a:r>
              <a:rPr lang="en-US" sz="3200" b="1" dirty="0" err="1">
                <a:solidFill>
                  <a:srgbClr val="FFFF00"/>
                </a:solidFill>
                <a:latin typeface="Arial" panose="020B0604020202020204" pitchFamily="34" charset="0"/>
                <a:ea typeface="Verdana" panose="020B0604030504040204" pitchFamily="34" charset="0"/>
                <a:cs typeface="Arial" panose="020B0604020202020204" pitchFamily="34" charset="0"/>
              </a:rPr>
              <a:t>Processus</a:t>
            </a:r>
            <a:r>
              <a:rPr lang="en-US" sz="3200" b="1" dirty="0">
                <a:solidFill>
                  <a:srgbClr val="FFFF00"/>
                </a:solidFill>
                <a:latin typeface="Arial" panose="020B0604020202020204" pitchFamily="34" charset="0"/>
                <a:ea typeface="Verdana" panose="020B0604030504040204" pitchFamily="34" charset="0"/>
                <a:cs typeface="Arial" panose="020B0604020202020204" pitchFamily="34" charset="0"/>
              </a:rPr>
              <a:t> </a:t>
            </a:r>
            <a:r>
              <a:rPr lang="en-US" sz="3200" b="1" dirty="0" err="1" smtClean="0">
                <a:solidFill>
                  <a:srgbClr val="FFFF00"/>
                </a:solidFill>
                <a:latin typeface="Arial" panose="020B0604020202020204" pitchFamily="34" charset="0"/>
                <a:ea typeface="Verdana" panose="020B0604030504040204" pitchFamily="34" charset="0"/>
                <a:cs typeface="Arial" panose="020B0604020202020204" pitchFamily="34" charset="0"/>
              </a:rPr>
              <a:t>d’Evaluation</a:t>
            </a:r>
            <a:r>
              <a:rPr lang="en-US" sz="3200" b="1" dirty="0" smtClean="0">
                <a:solidFill>
                  <a:srgbClr val="FFFF00"/>
                </a:solidFill>
                <a:latin typeface="Arial" panose="020B0604020202020204" pitchFamily="34" charset="0"/>
                <a:ea typeface="Verdana" panose="020B0604030504040204" pitchFamily="34" charset="0"/>
                <a:cs typeface="Arial" panose="020B0604020202020204" pitchFamily="34" charset="0"/>
              </a:rPr>
              <a:t> </a:t>
            </a:r>
            <a:r>
              <a:rPr lang="en-US" sz="3200" b="1" dirty="0" err="1" smtClean="0">
                <a:solidFill>
                  <a:srgbClr val="FFFF00"/>
                </a:solidFill>
                <a:latin typeface="Arial" panose="020B0604020202020204" pitchFamily="34" charset="0"/>
                <a:ea typeface="Verdana" panose="020B0604030504040204" pitchFamily="34" charset="0"/>
                <a:cs typeface="Arial" panose="020B0604020202020204" pitchFamily="34" charset="0"/>
              </a:rPr>
              <a:t>Externe</a:t>
            </a:r>
            <a:r>
              <a:rPr lang="en-US" sz="3200" b="1" dirty="0" smtClean="0">
                <a:solidFill>
                  <a:srgbClr val="FFFF00"/>
                </a:solidFill>
                <a:latin typeface="Arial" panose="020B0604020202020204" pitchFamily="34" charset="0"/>
                <a:ea typeface="Verdana" panose="020B0604030504040204" pitchFamily="34" charset="0"/>
                <a:cs typeface="Arial" panose="020B0604020202020204" pitchFamily="34" charset="0"/>
              </a:rPr>
              <a:t> </a:t>
            </a:r>
            <a:r>
              <a:rPr lang="en-US" sz="3200" b="1" dirty="0" err="1" smtClean="0">
                <a:solidFill>
                  <a:srgbClr val="FFFF00"/>
                </a:solidFill>
                <a:latin typeface="Arial" panose="020B0604020202020204" pitchFamily="34" charset="0"/>
                <a:ea typeface="Verdana" panose="020B0604030504040204" pitchFamily="34" charset="0"/>
                <a:cs typeface="Arial" panose="020B0604020202020204" pitchFamily="34" charset="0"/>
              </a:rPr>
              <a:t>Conjointe</a:t>
            </a:r>
            <a:r>
              <a:rPr lang="en-US" sz="3200" b="1" dirty="0" smtClean="0">
                <a:solidFill>
                  <a:srgbClr val="FFFF00"/>
                </a:solidFill>
                <a:latin typeface="Arial" panose="020B0604020202020204" pitchFamily="34" charset="0"/>
                <a:ea typeface="Verdana" panose="020B0604030504040204" pitchFamily="34" charset="0"/>
                <a:cs typeface="Arial" panose="020B0604020202020204" pitchFamily="34" charset="0"/>
              </a:rPr>
              <a:t> :</a:t>
            </a:r>
            <a:endParaRPr lang="fr-FR" sz="3200" b="1" dirty="0">
              <a:solidFill>
                <a:srgbClr val="FFFF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6903992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8814" y="817005"/>
            <a:ext cx="11961586" cy="5693866"/>
          </a:xfrm>
          <a:prstGeom prst="rect">
            <a:avLst/>
          </a:prstGeom>
        </p:spPr>
        <p:txBody>
          <a:bodyPr wrap="square">
            <a:spAutoFit/>
          </a:bodyPr>
          <a:lstStyle/>
          <a:p>
            <a:pPr algn="just"/>
            <a:endPar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endParaRPr>
          </a:p>
          <a:p>
            <a:pPr algn="just"/>
            <a:r>
              <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rPr>
              <a:t>C’est une enquête conduite par une équipe multisectorielle utilisant les résultats de différentes évaluations pertinentes, comme :</a:t>
            </a:r>
          </a:p>
          <a:p>
            <a:pPr marL="1371600" lvl="2" indent="-457200" algn="just">
              <a:buFont typeface="Arial" panose="020B0604020202020204" pitchFamily="34" charset="0"/>
              <a:buChar char="•"/>
            </a:pPr>
            <a:r>
              <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rPr>
              <a:t>l’indicateur de performances des services vétérinaires (PVS) de l’OIE), </a:t>
            </a:r>
          </a:p>
          <a:p>
            <a:pPr marL="1371600" lvl="2" indent="-457200" algn="just">
              <a:buFont typeface="Arial" panose="020B0604020202020204" pitchFamily="34" charset="0"/>
              <a:buChar char="•"/>
            </a:pPr>
            <a:r>
              <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rPr>
              <a:t>le suivi et l’évaluation de la réduction des risques de catastrophe, </a:t>
            </a:r>
            <a:r>
              <a:rPr lang="fr-FR" sz="2800" b="0" i="0" u="none" strike="noStrike" baseline="0" dirty="0" err="1" smtClean="0">
                <a:latin typeface="Arial" panose="020B0604020202020204" pitchFamily="34" charset="0"/>
                <a:ea typeface="Verdana" panose="020B0604030504040204" pitchFamily="34" charset="0"/>
                <a:cs typeface="Arial" panose="020B0604020202020204" pitchFamily="34" charset="0"/>
              </a:rPr>
              <a:t>etc</a:t>
            </a:r>
            <a:endPar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endParaRPr>
          </a:p>
          <a:p>
            <a:pPr marL="171450" indent="-171450" algn="just">
              <a:buFont typeface="Arial" panose="020B0604020202020204" pitchFamily="34" charset="0"/>
              <a:buChar char="•"/>
            </a:pPr>
            <a:endPar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endParaRPr>
          </a:p>
          <a:p>
            <a:pPr algn="just"/>
            <a:r>
              <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rPr>
              <a:t>Les résultats de l’évaluation</a:t>
            </a:r>
            <a:r>
              <a:rPr lang="fr-FR" sz="2800" b="0" i="0" u="none" strike="noStrike" dirty="0" smtClean="0">
                <a:latin typeface="Arial" panose="020B0604020202020204" pitchFamily="34" charset="0"/>
                <a:ea typeface="Verdana" panose="020B0604030504040204" pitchFamily="34" charset="0"/>
                <a:cs typeface="Arial" panose="020B0604020202020204" pitchFamily="34" charset="0"/>
              </a:rPr>
              <a:t> interne </a:t>
            </a:r>
            <a:r>
              <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rPr>
              <a:t>sont ensuite transmis à l’équipe d’évaluation extérieure conjointe.</a:t>
            </a:r>
            <a:r>
              <a:rPr lang="fr-FR" sz="2800" dirty="0">
                <a:latin typeface="Arial" panose="020B0604020202020204" pitchFamily="34" charset="0"/>
                <a:ea typeface="Verdana" panose="020B0604030504040204" pitchFamily="34" charset="0"/>
                <a:cs typeface="Arial" panose="020B0604020202020204" pitchFamily="34" charset="0"/>
              </a:rPr>
              <a:t> </a:t>
            </a:r>
            <a:r>
              <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rPr>
              <a:t>Ces experts effectuent ensuite une visite dans le pays pour mener des discussions approfondies sur les résultats, ainsi que des visites sur site structurées, </a:t>
            </a:r>
            <a:r>
              <a:rPr lang="fr-FR" sz="2800" dirty="0">
                <a:latin typeface="Arial" panose="020B0604020202020204" pitchFamily="34" charset="0"/>
                <a:ea typeface="Verdana" panose="020B0604030504040204" pitchFamily="34" charset="0"/>
                <a:cs typeface="Arial" panose="020B0604020202020204" pitchFamily="34" charset="0"/>
              </a:rPr>
              <a:t> </a:t>
            </a:r>
            <a:r>
              <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rPr>
              <a:t>et participent à des réunions organisées par le pays hôte. </a:t>
            </a:r>
          </a:p>
        </p:txBody>
      </p:sp>
      <p:sp>
        <p:nvSpPr>
          <p:cNvPr id="4" name="ZoneTexte 3"/>
          <p:cNvSpPr txBox="1"/>
          <p:nvPr/>
        </p:nvSpPr>
        <p:spPr>
          <a:xfrm>
            <a:off x="391886" y="72571"/>
            <a:ext cx="11698514" cy="5847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defPPr>
              <a:defRPr lang="en-US"/>
            </a:defPPr>
            <a:lvl1pPr marL="457200" indent="-457200">
              <a:buFont typeface="Wingdings" panose="05000000000000000000" pitchFamily="2" charset="2"/>
              <a:buChar char="q"/>
              <a:defRPr sz="3200" b="1">
                <a:latin typeface="Arial" panose="020B0604020202020204" pitchFamily="34" charset="0"/>
                <a:ea typeface="Verdana" panose="020B0604030504040204" pitchFamily="34" charset="0"/>
                <a:cs typeface="Arial" panose="020B0604020202020204" pitchFamily="34" charset="0"/>
              </a:defRPr>
            </a:lvl1pPr>
          </a:lstStyle>
          <a:p>
            <a:r>
              <a:rPr lang="fr-FR" dirty="0"/>
              <a:t>Le processus d’évaluation interne initiale </a:t>
            </a:r>
          </a:p>
        </p:txBody>
      </p:sp>
    </p:spTree>
    <p:extLst>
      <p:ext uri="{BB962C8B-B14F-4D97-AF65-F5344CB8AC3E}">
        <p14:creationId xmlns:p14="http://schemas.microsoft.com/office/powerpoint/2010/main" xmlns="" val="344389528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1303</TotalTime>
  <Words>4137</Words>
  <Application>Microsoft Office PowerPoint</Application>
  <PresentationFormat>Personnalisé</PresentationFormat>
  <Paragraphs>366</Paragraphs>
  <Slides>19</Slides>
  <Notes>16</Notes>
  <HiddenSlides>0</HiddenSlides>
  <MMClips>0</MMClips>
  <ScaleCrop>false</ScaleCrop>
  <HeadingPairs>
    <vt:vector size="4" baseType="variant">
      <vt:variant>
        <vt:lpstr>Thème</vt:lpstr>
      </vt:variant>
      <vt:variant>
        <vt:i4>1</vt:i4>
      </vt:variant>
      <vt:variant>
        <vt:lpstr>Titres des diapositives</vt:lpstr>
      </vt:variant>
      <vt:variant>
        <vt:i4>19</vt:i4>
      </vt:variant>
    </vt:vector>
  </HeadingPairs>
  <TitlesOfParts>
    <vt:vector size="20" baseType="lpstr">
      <vt:lpstr>Office Theme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vector>
  </TitlesOfParts>
  <Company>Centers for Disease Control and Prevention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Woodfill, Celia (CDC/CGH/DGHP)</dc:creator>
  <cp:lastModifiedBy>NIAKALING</cp:lastModifiedBy>
  <cp:revision>81</cp:revision>
  <dcterms:created xsi:type="dcterms:W3CDTF">2017-05-05T17:56:26Z</dcterms:created>
  <dcterms:modified xsi:type="dcterms:W3CDTF">2017-05-09T11:35:13Z</dcterms:modified>
</cp:coreProperties>
</file>