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7" r:id="rId2"/>
    <p:sldId id="286" r:id="rId3"/>
    <p:sldId id="282" r:id="rId4"/>
    <p:sldId id="284" r:id="rId5"/>
    <p:sldId id="285" r:id="rId6"/>
    <p:sldId id="289" r:id="rId7"/>
    <p:sldId id="271" r:id="rId8"/>
    <p:sldId id="291" r:id="rId9"/>
    <p:sldId id="293" r:id="rId10"/>
    <p:sldId id="287" r:id="rId11"/>
    <p:sldId id="292" r:id="rId12"/>
    <p:sldId id="295" r:id="rId13"/>
    <p:sldId id="300" r:id="rId14"/>
    <p:sldId id="297" r:id="rId15"/>
    <p:sldId id="298"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4" r:id="rId30"/>
    <p:sldId id="313" r:id="rId31"/>
    <p:sldId id="315" r:id="rId32"/>
    <p:sldId id="316" r:id="rId33"/>
    <p:sldId id="317" r:id="rId34"/>
    <p:sldId id="318" r:id="rId35"/>
    <p:sldId id="319" r:id="rId36"/>
    <p:sldId id="320" r:id="rId37"/>
    <p:sldId id="322" r:id="rId38"/>
    <p:sldId id="325" r:id="rId39"/>
    <p:sldId id="324" r:id="rId40"/>
    <p:sldId id="323" r:id="rId41"/>
    <p:sldId id="296" r:id="rId42"/>
    <p:sldId id="29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72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362122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193416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125174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7897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39691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310774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7324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25176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269744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375077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120914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20A86B-2229-4E7C-8B82-B100BBC2DCCA}" type="datetimeFigureOut">
              <a:rPr lang="fr-FR" smtClean="0"/>
              <a:pPr/>
              <a:t>09/05/2017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16A10-291F-4B59-BB79-D341AA309FA5}" type="slidenum">
              <a:rPr lang="fr-FR" smtClean="0"/>
              <a:pPr/>
              <a:t>‹N°›</a:t>
            </a:fld>
            <a:endParaRPr lang="fr-FR"/>
          </a:p>
        </p:txBody>
      </p:sp>
    </p:spTree>
    <p:extLst>
      <p:ext uri="{BB962C8B-B14F-4D97-AF65-F5344CB8AC3E}">
        <p14:creationId xmlns="" xmlns:p14="http://schemas.microsoft.com/office/powerpoint/2010/main" val="16767468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544" y="634182"/>
            <a:ext cx="8132440" cy="1888580"/>
          </a:xfrm>
          <a:solidFill>
            <a:schemeClr val="bg1"/>
          </a:solidFill>
        </p:spPr>
        <p:txBody>
          <a:bodyPr>
            <a:normAutofit fontScale="90000"/>
          </a:bodyPr>
          <a:lstStyle/>
          <a:p>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pplication </a:t>
            </a:r>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du RSI </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 </a:t>
            </a:r>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au </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Mali</a:t>
            </a:r>
            <a:b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
            <a:b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Résultats de l’évaluation de </a:t>
            </a:r>
            <a:r>
              <a:rPr lang="fr-FR" sz="2800" b="1" i="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 </a:t>
            </a: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2015</a:t>
            </a:r>
            <a:b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
            <a:b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000" b="1" i="1" dirty="0" smtClean="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Mamadou Souncalo Traoré &amp; Malang </a:t>
            </a:r>
            <a:r>
              <a:rPr lang="fr-FR" sz="2000" b="1" i="1" dirty="0" err="1" smtClean="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Coly</a:t>
            </a:r>
            <a:endParaRPr lang="fr-FR" sz="2000" b="1" i="1" dirty="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Sous-titre 2"/>
          <p:cNvSpPr>
            <a:spLocks noGrp="1"/>
          </p:cNvSpPr>
          <p:nvPr>
            <p:ph type="subTitle" idx="1"/>
          </p:nvPr>
        </p:nvSpPr>
        <p:spPr>
          <a:xfrm>
            <a:off x="785786" y="4293096"/>
            <a:ext cx="7572428" cy="1296144"/>
          </a:xfrm>
        </p:spPr>
        <p:txBody>
          <a:bodyPr>
            <a:normAutofit fontScale="85000" lnSpcReduction="10000"/>
          </a:bodyPr>
          <a:lstStyle/>
          <a:p>
            <a:r>
              <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rPr>
              <a:t>Atelier d’Evaluation Externe Conjointe du RSI 2005</a:t>
            </a:r>
          </a:p>
          <a:p>
            <a:endPar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endParaRPr>
          </a:p>
          <a:p>
            <a:r>
              <a:rPr lang="en-US" sz="2400" b="1" i="1" dirty="0" smtClean="0">
                <a:effectLst>
                  <a:outerShdw blurRad="38100" dist="38100" dir="2700000" algn="tl">
                    <a:srgbClr val="000000">
                      <a:alpha val="43137"/>
                    </a:srgbClr>
                  </a:outerShdw>
                </a:effectLst>
                <a:latin typeface="Trebuchet MS" panose="020B0603020202020204" pitchFamily="34" charset="0"/>
              </a:rPr>
              <a:t>INRSP 08 Mai 2017 Bamako - Mali</a:t>
            </a:r>
          </a:p>
          <a:p>
            <a:endParaRPr lang="en-US" sz="2600" b="1" dirty="0" smtClean="0">
              <a:latin typeface="Trebuchet MS" panose="020B0603020202020204" pitchFamily="34" charset="0"/>
            </a:endParaRPr>
          </a:p>
          <a:p>
            <a:endParaRPr lang="fr-FR" sz="2600" b="1" dirty="0">
              <a:latin typeface="Trebuchet MS" panose="020B0603020202020204" pitchFamily="34" charset="0"/>
            </a:endParaRPr>
          </a:p>
          <a:p>
            <a:endParaRPr lang="fr-FR"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3499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spcBef>
                <a:spcPts val="2400"/>
              </a:spcBef>
              <a:buClr>
                <a:srgbClr val="FF0000"/>
              </a:buClr>
              <a:buFont typeface="Wingdings" panose="05000000000000000000" pitchFamily="2" charset="2"/>
              <a:buChar char="ü"/>
            </a:pP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Requête </a:t>
            </a:r>
            <a:r>
              <a:rPr lang="fr-FR" sz="3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du pays à l’OMS pour </a:t>
            </a: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a:t>
            </a:r>
            <a:r>
              <a:rPr lang="fr-FR" sz="3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appui technique et </a:t>
            </a: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financier</a:t>
            </a:r>
          </a:p>
          <a:p>
            <a:pPr algn="just">
              <a:lnSpc>
                <a:spcPct val="150000"/>
              </a:lnSpc>
              <a:spcBef>
                <a:spcPts val="2400"/>
              </a:spcBef>
              <a:buClr>
                <a:srgbClr val="FF0000"/>
              </a:buClr>
              <a:buFont typeface="Wingdings" panose="05000000000000000000" pitchFamily="2" charset="2"/>
              <a:buChar char="ü"/>
            </a:pP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Envoi </a:t>
            </a:r>
            <a:r>
              <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 l’OMS </a:t>
            </a: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d’un Consultant </a:t>
            </a:r>
            <a:r>
              <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pour appuyer </a:t>
            </a: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l’évaluation en plus des Consultants locaux du Bureau pays</a:t>
            </a:r>
            <a:endPar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69630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3</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buClr>
                <a:srgbClr val="FF0000"/>
              </a:buClr>
            </a:pPr>
            <a:r>
              <a:rPr lang="fr-FR" sz="3600" b="1" dirty="0" smtClean="0">
                <a:latin typeface="Tahoma" panose="020B0604030504040204" pitchFamily="34" charset="0"/>
                <a:ea typeface="Tahoma" panose="020B0604030504040204" pitchFamily="34" charset="0"/>
                <a:cs typeface="Tahoma" panose="020B0604030504040204" pitchFamily="34" charset="0"/>
              </a:rPr>
              <a:t>Briefing des autorités (4-5 mai 2015)</a:t>
            </a:r>
          </a:p>
          <a:p>
            <a:pPr>
              <a:lnSpc>
                <a:spcPct val="150000"/>
              </a:lnSpc>
              <a:buClr>
                <a:srgbClr val="FF0000"/>
              </a:buClr>
            </a:pPr>
            <a:r>
              <a:rPr lang="fr-FR" sz="3600" b="1" dirty="0">
                <a:latin typeface="Tahoma" panose="020B0604030504040204" pitchFamily="34" charset="0"/>
                <a:ea typeface="Tahoma" panose="020B0604030504040204" pitchFamily="34" charset="0"/>
                <a:cs typeface="Tahoma" panose="020B0604030504040204" pitchFamily="34" charset="0"/>
              </a:rPr>
              <a:t>Validation et multiplication des outils de collecte des données (6-7 mai 2015)</a:t>
            </a:r>
            <a:endParaRPr lang="fr-FR" sz="3600" b="1" dirty="0" smtClean="0">
              <a:latin typeface="Tahoma" panose="020B0604030504040204" pitchFamily="34" charset="0"/>
              <a:ea typeface="Tahoma" panose="020B0604030504040204" pitchFamily="34" charset="0"/>
              <a:cs typeface="Tahoma" panose="020B0604030504040204" pitchFamily="34" charset="0"/>
            </a:endParaRPr>
          </a:p>
          <a:p>
            <a:pPr>
              <a:buClr>
                <a:srgbClr val="FF0000"/>
              </a:buClr>
            </a:pPr>
            <a:endParaRPr lang="fr-FR" b="1" dirty="0" smtClean="0">
              <a:latin typeface="Tahoma" panose="020B0604030504040204" pitchFamily="34" charset="0"/>
              <a:ea typeface="Tahoma" panose="020B0604030504040204" pitchFamily="34" charset="0"/>
              <a:cs typeface="Tahoma" panose="020B0604030504040204" pitchFamily="34" charset="0"/>
            </a:endParaRPr>
          </a:p>
          <a:p>
            <a:pPr>
              <a:buClr>
                <a:srgbClr val="FF0000"/>
              </a:buClr>
            </a:pPr>
            <a:endParaRPr lang="fr-F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66189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bg1"/>
          </a:solidFill>
        </p:spPr>
        <p:txBody>
          <a:bodyPr>
            <a:normAutofit/>
          </a:bodyPr>
          <a:lstStyle/>
          <a:p>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4</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3" name="Espace réservé du contenu 2"/>
          <p:cNvSpPr>
            <a:spLocks noGrp="1"/>
          </p:cNvSpPr>
          <p:nvPr>
            <p:ph idx="1"/>
          </p:nvPr>
        </p:nvSpPr>
        <p:spPr>
          <a:xfrm>
            <a:off x="467544" y="1412776"/>
            <a:ext cx="8229600" cy="4525963"/>
          </a:xfrm>
        </p:spPr>
        <p:txBody>
          <a:bodyPr/>
          <a:lstStyle/>
          <a:p>
            <a:endParaRPr lang="fr-FR" dirty="0"/>
          </a:p>
        </p:txBody>
      </p:sp>
      <p:pic>
        <p:nvPicPr>
          <p:cNvPr id="5122" name="Picture 2" descr="C:\Users\hp\Documents\Malang-2015\Réglement Sanitaire International\Evaluation-Mali\Documents-Evaluation-Mali\Photos\DSC_968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3753" y="2068203"/>
            <a:ext cx="2666119" cy="17849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ZoneTexte 3"/>
          <p:cNvSpPr txBox="1"/>
          <p:nvPr/>
        </p:nvSpPr>
        <p:spPr>
          <a:xfrm>
            <a:off x="3635896" y="1700808"/>
            <a:ext cx="4896544" cy="2308324"/>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Revue documentaire, complément d’information pour la cartographie, collecte des données  et remplissage du questionnaire auprès des acteurs clefs </a:t>
            </a:r>
            <a:r>
              <a:rPr lang="fr-FR" sz="24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(8-12 </a:t>
            </a: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 2015)</a:t>
            </a:r>
            <a:endParaRPr lang="fr-FR" sz="2400" dirty="0">
              <a:effectLst>
                <a:outerShdw blurRad="38100" dist="38100" dir="2700000" algn="tl">
                  <a:srgbClr val="000000">
                    <a:alpha val="43137"/>
                  </a:srgbClr>
                </a:outerShdw>
              </a:effectLst>
              <a:latin typeface="Trebuchet MS" panose="020B0603020202020204" pitchFamily="34" charset="0"/>
            </a:endParaRPr>
          </a:p>
        </p:txBody>
      </p:sp>
      <p:sp>
        <p:nvSpPr>
          <p:cNvPr id="5" name="ZoneTexte 4"/>
          <p:cNvSpPr txBox="1"/>
          <p:nvPr/>
        </p:nvSpPr>
        <p:spPr>
          <a:xfrm>
            <a:off x="971600" y="4717220"/>
            <a:ext cx="7200800" cy="1200329"/>
          </a:xfrm>
          <a:prstGeom prst="rect">
            <a:avLst/>
          </a:prstGeom>
          <a:noFill/>
        </p:spPr>
        <p:txBody>
          <a:bodyPr wrap="square" rtlCol="0">
            <a:spAutoFit/>
          </a:bodyPr>
          <a:lstStyle/>
          <a:p>
            <a:pPr marL="342900" indent="-342900">
              <a:buClr>
                <a:srgbClr val="FF0000"/>
              </a:buClr>
              <a:buFont typeface="Wingdings" panose="05000000000000000000" pitchFamily="2" charset="2"/>
              <a:buChar char="ü"/>
            </a:pP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Atelier de collecte et d’analyse des données , élaboration du </a:t>
            </a:r>
            <a:r>
              <a:rPr lang="fr-FR" sz="2400" b="1" dirty="0" err="1"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draft</a:t>
            </a: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du Plan d’action (13-15 mai 2015)</a:t>
            </a:r>
            <a:endPar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405020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bg1"/>
          </a:solidFill>
        </p:spPr>
        <p:txBody>
          <a:bodyPr>
            <a:normAutofit/>
          </a:bodyPr>
          <a:lstStyle/>
          <a:p>
            <a:r>
              <a:rPr lang="fr-FR" sz="36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Composition de l’Equipe d’évaluation</a:t>
            </a:r>
            <a:endParaRPr lang="fr-FR" sz="36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Point Focal National RSI</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Chef de Service de la Bactériologie de l’INRSP</a:t>
            </a:r>
          </a:p>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Chef de Service de la Sérologie de l’INRSP</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La Gestionnaire des données à la DNS</a:t>
            </a:r>
          </a:p>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Représentant de la Surveillance Epidémiologique à la DNS</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Représentant du Centre des Opérations d’Urgence (C.O.U.)</a:t>
            </a:r>
          </a:p>
          <a:p>
            <a:pPr>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Responsable national des Points </a:t>
            </a:r>
            <a:r>
              <a:rPr lang="fr-FR" sz="24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d’entrée</a:t>
            </a:r>
          </a:p>
          <a:p>
            <a:pPr>
              <a:buClr>
                <a:srgbClr val="FF0000"/>
              </a:buClr>
              <a:buFont typeface="Wingdings" panose="05000000000000000000" pitchFamily="2" charset="2"/>
              <a:buChar char="ü"/>
            </a:pP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OMS : 8 Experts dont 7 du Bureau pays et un venant du Bureau OMS Dakar </a:t>
            </a:r>
            <a:endPar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4635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Limites de l’évaluation</a:t>
            </a:r>
            <a:endPar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Appui International limité à une seule personne ressource</a:t>
            </a:r>
          </a:p>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Evaluation des points d’entrée non exhaustive</a:t>
            </a:r>
          </a:p>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Questionnaire du niveau opérationnel non évalué </a:t>
            </a:r>
          </a:p>
          <a:p>
            <a:endParaRPr lang="fr-FR" dirty="0"/>
          </a:p>
        </p:txBody>
      </p:sp>
    </p:spTree>
    <p:extLst>
      <p:ext uri="{BB962C8B-B14F-4D97-AF65-F5344CB8AC3E}">
        <p14:creationId xmlns="" xmlns:p14="http://schemas.microsoft.com/office/powerpoint/2010/main" val="363905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a:solidFill>
            <a:schemeClr val="bg1"/>
          </a:solidFill>
        </p:spPr>
        <p:txBody>
          <a:bodyPr>
            <a:normAutofit/>
          </a:bodyPr>
          <a:lstStyle/>
          <a:p>
            <a:pPr algn="just"/>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Résultats de l’évaluation</a:t>
            </a:r>
            <a:endPar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4123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fontScale="90000"/>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Législation, Politique, Financement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907874674"/>
              </p:ext>
            </p:extLst>
          </p:nvPr>
        </p:nvGraphicFramePr>
        <p:xfrm>
          <a:off x="395536" y="1196752"/>
          <a:ext cx="8229600" cy="5643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quelques textes (loi, règlements, protocoles, fiches techniques…) favorables à la mise en œuvre du RSI au Mali</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Absence d’acte administratif pris pour orienter sur la mise en œuvre du RSI (2005)  </a:t>
                      </a:r>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régis spéciale pour la prise en charge des urgences de santé publique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Limitation des attributions  du COU actuel (MVE),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fonds pour la gestion des épidémies</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Inexistence de texte  pour la réquisition des moyens de l’Etat en cas d’urgence de santé publique ;</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Participation des </a:t>
                      </a:r>
                      <a:r>
                        <a:rPr lang="fr-FR" sz="1800" b="1" kern="1200" dirty="0" err="1"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ONGs</a:t>
                      </a: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locales dans la gestion des urgences de santé publique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Absence de budget pour le fonctionnement du PFN-RSI et le C.O.U </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endParaRPr lang="fr-FR"/>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3067073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Coordination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3473938163"/>
              </p:ext>
            </p:extLst>
          </p:nvPr>
        </p:nvGraphicFramePr>
        <p:xfrm>
          <a:off x="395536" y="1196752"/>
          <a:ext cx="8229600" cy="60325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Soutien institutionnel du PFNRSI assuré par l’INRSP  qui abrite le PFNRSI ( soutien logistique et en équipement de communication, implication du staff de l’INRSP dans les activités du RSI ),</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d’une approche multisectorielle. Les autres secteurs en dehors de la santé ne sont pas impliqués dans les activités  du PNRSI</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2009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PFNRSI est membre du  Comité Interministériel</a:t>
                      </a:r>
                      <a:r>
                        <a:rPr lang="fr-FR" sz="1800" b="1"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 gestion des épidémies, Instance de coordination présidée par le Premier Ministre qui a été activée lors de la gestion de l’épidémie d’Ebola au Mali,</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Comité d’exécution du  PFNRSI non créé</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Guide de SIMR a été révisé en tenant compte du RSI (2005)</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Ligne budgétaire assignée au développement des activités du RSI. </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71171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Coordination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501957000"/>
              </p:ext>
            </p:extLst>
          </p:nvPr>
        </p:nvGraphicFramePr>
        <p:xfrm>
          <a:off x="395536" y="1196752"/>
          <a:ext cx="8229600" cy="60096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Appui ponctuel de quelques partenaires aux activités du RSI (OMS, OOAS, Compagnies Minières qui appuient des recherches sur l’aspect toxique des produits utilisés dans les exploitations minières dans une perspective de prévention et de protection de la santé des populations)</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Il n’a pas été précisé un rôle spécifique au PFNRSI au niveau  des Instances de coordination nationales (Comité Interministériel, C.O.U.)</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2009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Création d’un Centre des Opérations d’Urgence (C.O.U.) pour   coordonner au niveau national,  la réponse aux urgences sanitaires </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Faiblesse de la communication entre le PFNRSI et les acteurs du RSI. Acteurs hors secteur de la santé, notamment  les services responsables de la sécurité sanitaire des aliments,  des risques zoonotiques,  des risques radio nucléaire</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3296837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Surveillance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1998827799"/>
              </p:ext>
            </p:extLst>
          </p:nvPr>
        </p:nvGraphicFramePr>
        <p:xfrm>
          <a:off x="395536" y="1196752"/>
          <a:ext cx="8229600" cy="5735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guide de surveillance révisé en 2013</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des ressources humaines au niveau central</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Modules de formation SIMR révisés en fin 2013</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surveillance des risques sanitaires liés aux produits chimiques et nucléaires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Bon système de surveillance des maladies à potentiel épidémique</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collaboration avec les services responsables de la sécurité sanitaire des aliments (ANSSA, services vétérinaires, commerces…), rôles pas clairement définis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35795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normAutofit/>
          </a:bodyPr>
          <a:lstStyle/>
          <a:p>
            <a:pPr algn="ct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Plan de Présentation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Introduction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Objectif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Méthode d’évaluation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Limites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Résultats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Recommandations</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Prochaines Etapes</a:t>
            </a:r>
          </a:p>
          <a:p>
            <a:pPr>
              <a:lnSpc>
                <a:spcPct val="200000"/>
              </a:lnSpc>
            </a:pPr>
            <a:endParaRPr lang="fr-F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74943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Surveillance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031609195"/>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laboratoire national de référence et d’un laboratoire niveau P3 </a:t>
                      </a:r>
                      <a:r>
                        <a:rPr lang="fr-FR" sz="20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Serefo</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Surveillance à base communautaire informelle et partielle</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Points focaux surveillance aux niveaux régional et districts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moyens logistiques pour les investigations et supervisions et pour le transport des échantillons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fond Epidémique et catastrophe sur budget du Ministère de la santé et un fond pour l’achat des médicaments / vaccins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Faiblesse des moyens pour la détection d’évènements inconnus, inhabituels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78649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Action/Réponse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1040625159"/>
              </p:ext>
            </p:extLst>
          </p:nvPr>
        </p:nvGraphicFramePr>
        <p:xfrm>
          <a:off x="395536" y="1196752"/>
          <a:ext cx="8229600" cy="6131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 Comité intersectoriel permanent de gestion des épidémies présidé par le Ministre de la Santé</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mécanismes formels de communication et de collaboration entre les services de santé et les autres pour les investigations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Création du Centre des Opérations d’Urgence (C.O.U.)</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des mesures sécuritaires pour la protection du personnel en mission dans les zones à risque</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Disponibilité au niveau du C.O.U. des moyens logistiques (4x4) et équipements de protection, kits de lavage des mains, </a:t>
                      </a:r>
                      <a:r>
                        <a:rPr lang="fr-FR" sz="18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thermoflash</a:t>
                      </a: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triple emballage pour transport sécurisé des échantillons, sacs mortuaires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directive pour la prise en charge des risques chimiques, empoisonnement, risques radiologiques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265903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Action/Réponse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461791594"/>
              </p:ext>
            </p:extLst>
          </p:nvPr>
        </p:nvGraphicFramePr>
        <p:xfrm>
          <a:off x="395536" y="1196752"/>
          <a:ext cx="8229600" cy="4424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Nombreuses formations et mises à niveau du personnel de santé au Sud (zones frontalières à risque MVE)</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directive pour la prise en charge des risques chimiques, empoisonnement, risques radiologiques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directives pour la prise en charge des maladies infectieuses prioritaires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diffusion des directives de prise en charge des cas auprès des structures privées, ONG et partenaires concernés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80488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Préparation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577555429"/>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plans de contingence, de préparation et de réponse au niveau national</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équipe d’intervention rapide formalisée au niveau national</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stocks nationaux de sécurité  pour les médicaments et les EPI</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de liste nationale des experts disponibles pour l'appui des risques (sécurité alimentaire, produit chimique, infectieux, radiologique et nucléaire)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2811511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Préparation (2)</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3274269338"/>
              </p:ext>
            </p:extLst>
          </p:nvPr>
        </p:nvGraphicFramePr>
        <p:xfrm>
          <a:off x="395536" y="1196752"/>
          <a:ext cx="8229600" cy="62534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mécanismes nationaux de distribution des stocks de réserves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capacité nationale pour soutenir, maintenir et monitorer l'appui aux ressources humaines pendant une urgence de santé publique (redéploiement,  rotation  appropriée du personnel pour prévenir l’épuisement)</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système de gestion des stocks de sécurité mis en place (fourniture, procédures de stockage, rotation des stocks en tenant compte des limites de leur durée de vie )</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capacité pour la gestion de grands nombres des individus affectés (protocoles / directives pour le tri, référence, transport, quarantaine et  décontamination).</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2709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Communication</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1847292232"/>
              </p:ext>
            </p:extLst>
          </p:nvPr>
        </p:nvGraphicFramePr>
        <p:xfrm>
          <a:off x="395536" y="1196752"/>
          <a:ext cx="8229600" cy="6375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Centre National d’Information d’Education  et de Communication pour la Santé (C.N.I.E.C.S) qui est responsable de la coordination des activités de communications nationales. En situation de crise,  ce Centre  gère l’information en collaboration avec les autres services techniques du Ministère et du Conseiller en communication du Ministre,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 plan de communication d’urgence</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site web du Ministère de la Santé  accessible au public, où sont diffusées les informations sanitaire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centre d’appel du numéro vert est  géré par les Opérateurs  des télécommunications qui n’ont pas compétence à répondre aux  questions posées par les populations appelant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 xmlns:p14="http://schemas.microsoft.com/office/powerpoint/2010/main" val="3651154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Ressources Humaines</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358827575"/>
              </p:ext>
            </p:extLst>
          </p:nvPr>
        </p:nvGraphicFramePr>
        <p:xfrm>
          <a:off x="395536" y="1196752"/>
          <a:ext cx="8229600" cy="4912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L’existence dans le pays des Institutions de formation pour les sciences médicales et de laboratoire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L’absence d’une évaluation globale des besoins en formation de toutes les parties prenantes</a:t>
                      </a:r>
                    </a:p>
                    <a:p>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plan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099509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Services de Laboratoire</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658555159"/>
              </p:ext>
            </p:extLst>
          </p:nvPr>
        </p:nvGraphicFramePr>
        <p:xfrm>
          <a:off x="395536" y="1196752"/>
          <a:ext cx="8229600" cy="70459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des instructions spécifiques écrites pour les prélèvements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Rupture souvent de réactifs pour la confirmation des évènements biologiques (Fièvres hémorragiques, méningite, choléra, rougeole etc.)</a:t>
                      </a: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laboratoire participe à un programme d’évaluation externe de la qualité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programme de maintenance des équipements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193369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Points d’Entrée</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3376328296"/>
              </p:ext>
            </p:extLst>
          </p:nvPr>
        </p:nvGraphicFramePr>
        <p:xfrm>
          <a:off x="395536" y="1196752"/>
          <a:ext cx="8229600" cy="5765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Forces</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L’aéroport de Bamako </a:t>
                      </a:r>
                      <a:r>
                        <a:rPr lang="fr-FR" sz="24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Senou</a:t>
                      </a: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dispose des services (médical, contrôle des animaux et des denrées alimentaires)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L’aéroport International de Bamako </a:t>
                      </a:r>
                      <a:r>
                        <a:rPr lang="fr-FR" sz="24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Senou</a:t>
                      </a: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ne dispose pas  d’ambulance en permanence pour le transport des malades,</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Une liste et une cartographie des points d’entrée ont été élaborées comme document de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Manque site isolement / quarantaine pour les humains et les animaux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1272275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hp\Documents\Malang-2015\Réglement Sanitaire International\Evaluation-Mali\Documents-Evaluation-Mali\Documents-Techniques\Cartes\Points_Entrée_travail.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764704"/>
            <a:ext cx="6768752" cy="5400600"/>
          </a:xfrm>
          <a:prstGeom prst="rect">
            <a:avLst/>
          </a:prstGeom>
          <a:noFill/>
          <a:ln>
            <a:noFill/>
          </a:ln>
        </p:spPr>
      </p:pic>
    </p:spTree>
    <p:extLst>
      <p:ext uri="{BB962C8B-B14F-4D97-AF65-F5344CB8AC3E}">
        <p14:creationId xmlns="" xmlns:p14="http://schemas.microsoft.com/office/powerpoint/2010/main" val="4115453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 y="274638"/>
            <a:ext cx="9052560" cy="778098"/>
          </a:xfrm>
          <a:solidFill>
            <a:schemeClr val="bg1"/>
          </a:solidFill>
        </p:spPr>
        <p:txBody>
          <a:bodyPr>
            <a:normAutofit/>
          </a:bodyPr>
          <a:lstStyle/>
          <a:p>
            <a:r>
              <a:rPr lang="fr-FR"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 SECURITE SANITAIRE PUBLIQUE EST LE BUT DU RSI</a:t>
            </a:r>
            <a:endParaRPr lang="fr-FR" sz="2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1519" y="1556792"/>
            <a:ext cx="2016225"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ZoneTexte 4"/>
          <p:cNvSpPr txBox="1"/>
          <p:nvPr/>
        </p:nvSpPr>
        <p:spPr>
          <a:xfrm>
            <a:off x="2411760" y="1556792"/>
            <a:ext cx="6120680" cy="338554"/>
          </a:xfrm>
          <a:prstGeom prst="rect">
            <a:avLst/>
          </a:prstGeom>
          <a:noFill/>
        </p:spPr>
        <p:txBody>
          <a:bodyPr wrap="square" rtlCol="0">
            <a:spAutoFit/>
          </a:bodyPr>
          <a:lstStyle/>
          <a:p>
            <a:r>
              <a:rPr lang="fr-FR"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Adopté en 2005, il est entré en vigueur le 15 juin 2007</a:t>
            </a:r>
            <a:endPar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2555776" y="2492896"/>
            <a:ext cx="5688632" cy="1754326"/>
          </a:xfrm>
          <a:prstGeom prst="rect">
            <a:avLst/>
          </a:prstGeom>
          <a:solidFill>
            <a:schemeClr val="accent1"/>
          </a:solidFill>
        </p:spPr>
        <p:txBody>
          <a:bodyPr wrap="square" rtlCol="0">
            <a:spAutoFit/>
          </a:bodyPr>
          <a:lstStyle/>
          <a:p>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Assurant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maximum de sécurité sanitaire publique </a:t>
            </a:r>
          </a:p>
          <a:p>
            <a:endPar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Tout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en minimisant l’interférence avec le </a:t>
            </a:r>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Traffic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et le commerce international </a:t>
            </a:r>
          </a:p>
          <a:p>
            <a:endParaRPr lang="fr-FR" dirty="0"/>
          </a:p>
        </p:txBody>
      </p:sp>
      <p:sp>
        <p:nvSpPr>
          <p:cNvPr id="7" name="ZoneTexte 6"/>
          <p:cNvSpPr txBox="1"/>
          <p:nvPr/>
        </p:nvSpPr>
        <p:spPr>
          <a:xfrm>
            <a:off x="395536" y="4869160"/>
            <a:ext cx="8352928" cy="1384995"/>
          </a:xfrm>
          <a:prstGeom prst="rect">
            <a:avLst/>
          </a:prstGeom>
          <a:solidFill>
            <a:schemeClr val="accent1"/>
          </a:solidFill>
        </p:spPr>
        <p:txBody>
          <a:bodyPr wrap="square" rtlCol="0">
            <a:spAutoFit/>
          </a:bodyPr>
          <a:lstStyle/>
          <a:p>
            <a:pPr algn="just"/>
            <a:r>
              <a:rPr lang="fr-F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Instrument </a:t>
            </a:r>
            <a:r>
              <a:rPr lang="fr-F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Légal liant l’OMS et tous les pays du monde qui ont accepté de jouer le même rôle pour sécuriser la santé internationale.</a:t>
            </a:r>
            <a:endParaRPr lang="fr-FR" sz="28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7850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fontScale="90000"/>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Risques Potentiels </a:t>
            </a:r>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(Sécurité sanitaire des aliments, risques d’origine Zoonotique, chimique et radionucléaire)</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4283673923"/>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plans de contingence, de préparation et de réponse au niveau national</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équipe d’intervention rapide formalisée au niveau national</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stocks nationaux de sécurité  pour les médicaments et les EPI</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de liste nationale des experts disponibles pour l'appui des risques (sécurité alimentaire, produit chimique, infectieux, radiologique et nucléaire)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317595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(1)</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buClr>
                <a:srgbClr val="FF0000"/>
              </a:buClr>
              <a:buFont typeface="Wingdings" panose="05000000000000000000" pitchFamily="2" charset="2"/>
              <a:buChar char="ü"/>
            </a:pP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Prendre les actes nécessaires : législation, réglementations, prescriptions administratives et autres instruments publics, pour accroître la mobilisation des moyens de l’Etat en cas d’urgence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sanitaire</a:t>
            </a:r>
          </a:p>
          <a:p>
            <a:pPr marL="0" lvl="0" indent="0">
              <a:buClr>
                <a:srgbClr val="FF0000"/>
              </a:buClr>
              <a:buNone/>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endPar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lvl="0">
              <a:buClr>
                <a:srgbClr val="FF0000"/>
              </a:buClr>
              <a:buFont typeface="Wingdings" panose="05000000000000000000" pitchFamily="2" charset="2"/>
              <a:buChar char="ü"/>
            </a:pPr>
            <a:r>
              <a:rPr lang="fr-FR" sz="28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Procéder à une révision des textes et autres documents administratifs existants, afin d’adapter le cadre institutionnel et réglementaire aux dispositions du RSI (2005) </a:t>
            </a: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3996660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lnSpcReduction="20000"/>
          </a:bodyPr>
          <a:lstStyle/>
          <a:p>
            <a:pPr algn="just">
              <a:spcBef>
                <a:spcPts val="600"/>
              </a:spcBef>
              <a:spcAft>
                <a:spcPts val="600"/>
              </a:spcAft>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Créer les conditions nécessaires à l’implication des autres secteurs dans la mise en œuvre du RSI : mise en place d’un Comité d’exécution du RSI  dont les membres seront élargis aux autres secteurs, Formation des </a:t>
            </a:r>
            <a:r>
              <a:rPr lang="fr-FR" sz="28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Points </a:t>
            </a: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Focaux sectoriels identifiés, implication des Points Focaux sectoriels dans l’élaboration du rapport de suivi de la mise en œuvre du RSI</a:t>
            </a:r>
          </a:p>
          <a:p>
            <a:pPr lvl="0">
              <a:buClr>
                <a:srgbClr val="FF0000"/>
              </a:buClr>
              <a:buFont typeface="Wingdings" panose="05000000000000000000" pitchFamily="2" charset="2"/>
              <a:buChar char="ü"/>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spcBef>
                <a:spcPts val="600"/>
              </a:spcBef>
              <a:spcAft>
                <a:spcPts val="600"/>
              </a:spcAft>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Instaurer par le biais du Comité d’exécution, une coordination étroite avec les systèmes nationaux d’action en situation d’urgence (DNS, C/O.U. et autres )</a:t>
            </a:r>
          </a:p>
          <a:p>
            <a:pPr marL="0" lvl="0" indent="0">
              <a:buClr>
                <a:srgbClr val="FF0000"/>
              </a:buClr>
              <a:buNone/>
            </a:pPr>
            <a:endParaRPr lang="fr-FR"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361920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3</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Impliquer les acteurs nationaux de la mise en œuvre du RSI dans le remplissage du Questionnaire relatif au suivi des progrès réalisés dans la mise en place des principales capacités du RSI (Services du Ministère de la Santé et Responsables des autres secteurs)</a:t>
            </a:r>
          </a:p>
          <a:p>
            <a:pPr marL="0" lvl="0" indent="0">
              <a:buClr>
                <a:srgbClr val="FF0000"/>
              </a:buClr>
              <a:buNone/>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Formaliser la désignation de Points Focaux sectoriels, par un acte officiel </a:t>
            </a:r>
          </a:p>
          <a:p>
            <a:pPr marL="0" lvl="0" indent="0">
              <a:buClr>
                <a:srgbClr val="FF0000"/>
              </a:buClr>
              <a:buNone/>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280602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4</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a:bodyPr>
          <a:lstStyle/>
          <a:p>
            <a:pPr lvl="0" algn="just">
              <a:buClr>
                <a:srgbClr val="FF0000"/>
              </a:buClr>
              <a:buFont typeface="Wingdings" panose="05000000000000000000" pitchFamily="2" charset="2"/>
              <a:buChar char="ü"/>
            </a:pPr>
            <a:r>
              <a:rPr lang="fr-FR"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Elargir la surveillance basée sur les évènements au-delà des maladies à potentiels épidémiques et couvrir les risques sanitaires liés aux produits chimiques et </a:t>
            </a:r>
            <a:r>
              <a:rPr lang="fr-FR" sz="3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nucléaires</a:t>
            </a:r>
            <a:endParaRPr lang="fr-FR"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just">
              <a:buClr>
                <a:srgbClr val="FF0000"/>
              </a:buClr>
              <a:buFont typeface="Wingdings" panose="05000000000000000000" pitchFamily="2" charset="2"/>
              <a:buChar char="ü"/>
            </a:pPr>
            <a:r>
              <a:rPr lang="fr-FR" sz="30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Mettre en place un plan de gestion des stocks d’équipements de protection et autres matériels, reçus notamment pendant l’épidémie de MVE (estimation des besoins, conditions de stockage, redéploiement pour mise en place aux niveaux intermédiaires et périphériques)</a:t>
            </a: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271582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5</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a:bodyPr>
          <a:lstStyle/>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Élaborer des plans de préparation et de prévention multi risque pour faire face aux  épidémies, aux risques zoonotiques, chimiques et </a:t>
            </a:r>
            <a:r>
              <a:rPr lang="fr-FR"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radio-actifs</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lvl="0">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Diffuser les directives et les procédures opérationnelles standards sur les maladies à potentiel épidémique dans les districts et autres formations sanitaires.</a:t>
            </a:r>
          </a:p>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Impliquer les services du Ministère de la Santé dans la gestion du numéro vert dont les centres d’appel doivent être sous la responsabilité directe des services techniques</a:t>
            </a: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240923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a:t>
            </a:r>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Développer un plan de ressources humaines sur la base des résultats de l’évaluation des besoins en formation</a:t>
            </a:r>
          </a:p>
          <a:p>
            <a:pPr>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Assurer l’approvisionnement régulier des laboratoires en réactifs et consommables pour la confirmation des évènements biologiques </a:t>
            </a:r>
          </a:p>
          <a:p>
            <a:pPr>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Doter </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 services de contrôle sanitaire aux points d’entrée d’ambulance pour les évacuations (aéroport de Bamako </a:t>
            </a:r>
            <a:r>
              <a:rPr lang="fr-FR"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senou</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2562283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7</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lvl="0">
              <a:lnSpc>
                <a:spcPct val="150000"/>
              </a:lnSpc>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la liste officielle des points d’entrée et les notifier à l’OMS</a:t>
            </a:r>
          </a:p>
          <a:p>
            <a:pPr>
              <a:lnSpc>
                <a:spcPct val="150000"/>
              </a:lnSpc>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Assurer la formation en matière de détection, notification, collecte et transport des échantillons, des personnes impliquées dans la gestion des risques liées aux infections, aux risques chimiques et radio nucléaire </a:t>
            </a: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2546226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8</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lnSpc>
                <a:spcPct val="150000"/>
              </a:lnSpc>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Doter </a:t>
            </a: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pays d’un centre anti </a:t>
            </a: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poison</a:t>
            </a:r>
          </a:p>
          <a:p>
            <a:pPr lvl="0">
              <a:lnSpc>
                <a:spcPct val="150000"/>
              </a:lnSpc>
              <a:buClr>
                <a:srgbClr val="FF0000"/>
              </a:buClr>
              <a:buFont typeface="Wingdings" panose="05000000000000000000" pitchFamily="2" charset="2"/>
              <a:buChar char="ü"/>
            </a:pPr>
            <a:r>
              <a:rPr lang="fr-FR" sz="28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Organiser avec les PTF, une réunion de mobilisation des ressources pour la mise en œuvre du plan d’action élaboré</a:t>
            </a:r>
          </a:p>
          <a:p>
            <a:pPr lvl="0">
              <a:lnSpc>
                <a:spcPct val="150000"/>
              </a:lnSpc>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Mettre en place un Comité restreint de suivi des recommandations</a:t>
            </a: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 xmlns:p14="http://schemas.microsoft.com/office/powerpoint/2010/main" val="1989321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Prochaines Etapes</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Autofit/>
          </a:bodyPr>
          <a:lstStyle/>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Compléter les informations sur le rapport d’évaluation afin d’avoir la version finale au plus tard fin mai 2015</a:t>
            </a:r>
          </a:p>
          <a:p>
            <a:pPr>
              <a:buClr>
                <a:srgbClr val="FF0000"/>
              </a:buClr>
            </a:pPr>
            <a:r>
              <a:rPr lang="fr-FR" sz="24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Poursuivre l’élaboration du Plan d’Action pour avoir la version finale au plus tard fin juillet 2015</a:t>
            </a:r>
          </a:p>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les points d’entrée officiels et les notifier à l’OMS au plus tard fin juin2015</a:t>
            </a:r>
          </a:p>
          <a:p>
            <a:pPr>
              <a:buClr>
                <a:srgbClr val="FF0000"/>
              </a:buClr>
            </a:pPr>
            <a:r>
              <a:rPr lang="fr-FR" sz="24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Transmettre à l’OMS le Rapport d’évaluation et le Plan d’Action finalisés au plus tard fin juillet 2015</a:t>
            </a:r>
          </a:p>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Procéder à l’évaluation exhaustive des Points d’entrée officiels avant la fin de l’année 2015</a:t>
            </a:r>
            <a:endParaRPr lang="fr-FR" sz="24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4381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76672"/>
            <a:ext cx="8064896" cy="2215991"/>
          </a:xfrm>
          <a:prstGeom prst="rect">
            <a:avLst/>
          </a:prstGeom>
          <a:noFill/>
        </p:spPr>
        <p:txBody>
          <a:bodyPr wrap="square" rtlCol="0">
            <a:spAutoFit/>
          </a:bodyPr>
          <a:lstStyle/>
          <a:p>
            <a:pPr algn="just"/>
            <a:r>
              <a:rPr lang="fr-FR" sz="2000" b="1" u="sng" dirty="0" smtClean="0">
                <a:latin typeface="Trebuchet MS" panose="020B0603020202020204" pitchFamily="34" charset="0"/>
                <a:ea typeface="Tahoma" panose="020B0604030504040204" pitchFamily="34" charset="0"/>
                <a:cs typeface="Tahoma" panose="020B0604030504040204" pitchFamily="34" charset="0"/>
              </a:rPr>
              <a:t>Portée du RSI (2005)</a:t>
            </a:r>
            <a:endParaRPr lang="fr-FR" sz="2000" b="1" u="sng" dirty="0">
              <a:latin typeface="Trebuchet MS" panose="020B0603020202020204" pitchFamily="34" charset="0"/>
              <a:ea typeface="Tahoma" panose="020B0604030504040204" pitchFamily="34" charset="0"/>
              <a:cs typeface="Tahoma" panose="020B0604030504040204" pitchFamily="34" charset="0"/>
            </a:endParaRPr>
          </a:p>
          <a:p>
            <a:pPr algn="just"/>
            <a:r>
              <a:rPr lang="fr-FR" sz="2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«Prévenir </a:t>
            </a:r>
            <a:r>
              <a:rPr 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la propagation internationale des maladies, s’en protéger, la maîtriser et y réagir par une action de santé publique proportionnée et limitée aux risques qu’elle présente pour la santé publique en évitant de créer des entraves inutiles au trafic et au commerce internationaux" (</a:t>
            </a:r>
            <a:r>
              <a:rPr lang="fr-FR" sz="2000" b="1" i="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Article 2</a:t>
            </a:r>
            <a:r>
              <a:rPr 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p>
          <a:p>
            <a:endParaRPr lang="fr-FR" dirty="0"/>
          </a:p>
        </p:txBody>
      </p:sp>
      <p:grpSp>
        <p:nvGrpSpPr>
          <p:cNvPr id="5" name="Group 2"/>
          <p:cNvGrpSpPr>
            <a:grpSpLocks/>
          </p:cNvGrpSpPr>
          <p:nvPr/>
        </p:nvGrpSpPr>
        <p:grpSpPr bwMode="auto">
          <a:xfrm>
            <a:off x="414876" y="2718874"/>
            <a:ext cx="8477604" cy="2798357"/>
            <a:chOff x="204" y="1570"/>
            <a:chExt cx="5307" cy="2500"/>
          </a:xfrm>
        </p:grpSpPr>
        <p:sp>
          <p:nvSpPr>
            <p:cNvPr id="6" name="Text Box 3"/>
            <p:cNvSpPr txBox="1">
              <a:spLocks noChangeArrowheads="1"/>
            </p:cNvSpPr>
            <p:nvPr/>
          </p:nvSpPr>
          <p:spPr bwMode="auto">
            <a:xfrm>
              <a:off x="204" y="1570"/>
              <a:ext cx="5307" cy="2500"/>
            </a:xfrm>
            <a:prstGeom prst="rect">
              <a:avLst/>
            </a:prstGeom>
            <a:solidFill>
              <a:srgbClr val="1E7FB8"/>
            </a:solidFill>
            <a:ln w="9525">
              <a:solidFill>
                <a:srgbClr val="000066"/>
              </a:solidFill>
              <a:miter lim="800000"/>
              <a:headEnd/>
              <a:tailEnd/>
            </a:ln>
            <a:effectLst/>
            <a:extLs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spcBef>
                  <a:spcPct val="50000"/>
                </a:spcBef>
                <a:buFontTx/>
                <a:buChar char="•"/>
              </a:pPr>
              <a:r>
                <a:rPr lang="en-GB" altLang="fr-FR" sz="2400" dirty="0">
                  <a:solidFill>
                    <a:schemeClr val="bg1"/>
                  </a:solidFill>
                </a:rPr>
                <a:t> </a:t>
              </a:r>
              <a:r>
                <a:rPr lang="en-GB" altLang="fr-FR" sz="2400" dirty="0" err="1">
                  <a:solidFill>
                    <a:schemeClr val="bg1"/>
                  </a:solidFill>
                </a:rPr>
                <a:t>Chronogramme</a:t>
              </a: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p:txBody>
        </p:sp>
        <p:sp>
          <p:nvSpPr>
            <p:cNvPr id="7" name="Line 4"/>
            <p:cNvSpPr>
              <a:spLocks noChangeShapeType="1"/>
            </p:cNvSpPr>
            <p:nvPr/>
          </p:nvSpPr>
          <p:spPr bwMode="auto">
            <a:xfrm>
              <a:off x="431" y="2614"/>
              <a:ext cx="4808" cy="0"/>
            </a:xfrm>
            <a:prstGeom prst="line">
              <a:avLst/>
            </a:prstGeom>
            <a:noFill/>
            <a:ln w="28575">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Text Box 5"/>
            <p:cNvSpPr txBox="1">
              <a:spLocks noChangeArrowheads="1"/>
            </p:cNvSpPr>
            <p:nvPr/>
          </p:nvSpPr>
          <p:spPr bwMode="auto">
            <a:xfrm>
              <a:off x="295" y="2341"/>
              <a:ext cx="635"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2007</a:t>
              </a:r>
            </a:p>
          </p:txBody>
        </p:sp>
        <p:sp>
          <p:nvSpPr>
            <p:cNvPr id="9" name="Text Box 6"/>
            <p:cNvSpPr txBox="1">
              <a:spLocks noChangeArrowheads="1"/>
            </p:cNvSpPr>
            <p:nvPr/>
          </p:nvSpPr>
          <p:spPr bwMode="auto">
            <a:xfrm>
              <a:off x="1202" y="2341"/>
              <a:ext cx="635"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2009</a:t>
              </a:r>
            </a:p>
          </p:txBody>
        </p:sp>
        <p:sp>
          <p:nvSpPr>
            <p:cNvPr id="10" name="Text Box 7"/>
            <p:cNvSpPr txBox="1">
              <a:spLocks noChangeArrowheads="1"/>
            </p:cNvSpPr>
            <p:nvPr/>
          </p:nvSpPr>
          <p:spPr bwMode="auto">
            <a:xfrm>
              <a:off x="2608" y="2341"/>
              <a:ext cx="635"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2012</a:t>
              </a:r>
            </a:p>
          </p:txBody>
        </p:sp>
        <p:sp>
          <p:nvSpPr>
            <p:cNvPr id="11" name="Text Box 8"/>
            <p:cNvSpPr txBox="1">
              <a:spLocks noChangeArrowheads="1"/>
            </p:cNvSpPr>
            <p:nvPr/>
          </p:nvSpPr>
          <p:spPr bwMode="auto">
            <a:xfrm>
              <a:off x="3561" y="2341"/>
              <a:ext cx="635"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2014</a:t>
              </a:r>
            </a:p>
          </p:txBody>
        </p:sp>
        <p:sp>
          <p:nvSpPr>
            <p:cNvPr id="12" name="Text Box 9"/>
            <p:cNvSpPr txBox="1">
              <a:spLocks noChangeArrowheads="1"/>
            </p:cNvSpPr>
            <p:nvPr/>
          </p:nvSpPr>
          <p:spPr bwMode="auto">
            <a:xfrm>
              <a:off x="4558" y="2341"/>
              <a:ext cx="635"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2016</a:t>
              </a:r>
            </a:p>
          </p:txBody>
        </p:sp>
        <p:sp>
          <p:nvSpPr>
            <p:cNvPr id="13" name="Text Box 10"/>
            <p:cNvSpPr txBox="1">
              <a:spLocks noChangeArrowheads="1"/>
            </p:cNvSpPr>
            <p:nvPr/>
          </p:nvSpPr>
          <p:spPr bwMode="auto">
            <a:xfrm>
              <a:off x="385" y="2750"/>
              <a:ext cx="1043" cy="1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Evaluation et Plan d’Action</a:t>
              </a:r>
            </a:p>
          </p:txBody>
        </p:sp>
        <p:sp>
          <p:nvSpPr>
            <p:cNvPr id="14" name="Text Box 11"/>
            <p:cNvSpPr txBox="1">
              <a:spLocks noChangeArrowheads="1"/>
            </p:cNvSpPr>
            <p:nvPr/>
          </p:nvSpPr>
          <p:spPr bwMode="auto">
            <a:xfrm>
              <a:off x="1566" y="2750"/>
              <a:ext cx="1859"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Mise en oeuvre du plan </a:t>
              </a:r>
            </a:p>
          </p:txBody>
        </p:sp>
        <p:sp>
          <p:nvSpPr>
            <p:cNvPr id="15" name="Line 12"/>
            <p:cNvSpPr>
              <a:spLocks noChangeShapeType="1"/>
            </p:cNvSpPr>
            <p:nvPr/>
          </p:nvSpPr>
          <p:spPr bwMode="auto">
            <a:xfrm>
              <a:off x="1519" y="2568"/>
              <a:ext cx="0" cy="363"/>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Text Box 13"/>
            <p:cNvSpPr txBox="1">
              <a:spLocks noChangeArrowheads="1"/>
            </p:cNvSpPr>
            <p:nvPr/>
          </p:nvSpPr>
          <p:spPr bwMode="auto">
            <a:xfrm>
              <a:off x="1655" y="1888"/>
              <a:ext cx="2449" cy="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spcBef>
                  <a:spcPct val="50000"/>
                </a:spcBef>
              </a:pPr>
              <a:r>
                <a:rPr lang="en-GB" altLang="fr-FR" sz="2000">
                  <a:solidFill>
                    <a:schemeClr val="bg1"/>
                  </a:solidFill>
                </a:rPr>
                <a:t>2 ans + 3 + (2) + ( jusqu’a 2)</a:t>
              </a:r>
            </a:p>
          </p:txBody>
        </p:sp>
        <p:sp>
          <p:nvSpPr>
            <p:cNvPr id="17" name="Line 14"/>
            <p:cNvSpPr>
              <a:spLocks noChangeShapeType="1"/>
            </p:cNvSpPr>
            <p:nvPr/>
          </p:nvSpPr>
          <p:spPr bwMode="auto">
            <a:xfrm>
              <a:off x="2971" y="2568"/>
              <a:ext cx="0" cy="182"/>
            </a:xfrm>
            <a:prstGeom prst="line">
              <a:avLst/>
            </a:prstGeom>
            <a:noFill/>
            <a:ln w="9525">
              <a:solidFill>
                <a:schemeClr val="bg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Line 15"/>
            <p:cNvSpPr>
              <a:spLocks noChangeShapeType="1"/>
            </p:cNvSpPr>
            <p:nvPr/>
          </p:nvSpPr>
          <p:spPr bwMode="auto">
            <a:xfrm>
              <a:off x="3878" y="2568"/>
              <a:ext cx="0" cy="363"/>
            </a:xfrm>
            <a:prstGeom prst="line">
              <a:avLst/>
            </a:prstGeom>
            <a:noFill/>
            <a:ln w="9525">
              <a:solidFill>
                <a:schemeClr val="bg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Line 16"/>
            <p:cNvSpPr>
              <a:spLocks noChangeShapeType="1"/>
            </p:cNvSpPr>
            <p:nvPr/>
          </p:nvSpPr>
          <p:spPr bwMode="auto">
            <a:xfrm>
              <a:off x="4876" y="2568"/>
              <a:ext cx="0" cy="363"/>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0" name="ZoneTexte 19"/>
          <p:cNvSpPr txBox="1"/>
          <p:nvPr/>
        </p:nvSpPr>
        <p:spPr>
          <a:xfrm>
            <a:off x="414876" y="6021288"/>
            <a:ext cx="7829532" cy="707886"/>
          </a:xfrm>
          <a:prstGeom prst="rect">
            <a:avLst/>
          </a:prstGeom>
          <a:noFill/>
        </p:spPr>
        <p:txBody>
          <a:bodyPr wrap="square" rtlCol="0">
            <a:spAutoFit/>
          </a:bodyPr>
          <a:lstStyle/>
          <a:p>
            <a:pPr algn="ctr"/>
            <a:r>
              <a:rPr lang="en-GB" altLang="fr-FR" dirty="0">
                <a:solidFill>
                  <a:srgbClr val="FF0000"/>
                </a:solidFill>
              </a:rPr>
              <a:t>“</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Aussitot</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possible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mais</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pas plus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tard</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5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ans</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à</a:t>
            </a:r>
            <a:r>
              <a:rPr lang="en-GB" altLang="fr-FR" sz="2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partir</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de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l’entrée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en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vigueur</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 </a:t>
            </a:r>
            <a:r>
              <a:rPr lang="en-GB" altLang="fr-FR" sz="2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(Articles 5, 13)</a:t>
            </a:r>
            <a:endParaRPr lang="fr-FR" sz="2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501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Conclusion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825624"/>
            <a:ext cx="7886700" cy="4483695"/>
          </a:xfrm>
        </p:spPr>
        <p:txBody>
          <a:bodyPr>
            <a:normAutofit fontScale="70000" lnSpcReduction="20000"/>
          </a:bodyPr>
          <a:lstStyle/>
          <a:p>
            <a:pPr>
              <a:lnSpc>
                <a:spcPct val="110000"/>
              </a:lnSpc>
              <a:spcBef>
                <a:spcPts val="600"/>
              </a:spcBef>
              <a:spcAft>
                <a:spcPts val="600"/>
              </a:spcAft>
              <a:buClr>
                <a:srgbClr val="FF0000"/>
              </a:buClr>
            </a:pP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Règlement Sanitaire International (RSI) est un instrument juridique international qui a force obligatoire pour 194 pays dont le Mali.</a:t>
            </a:r>
          </a:p>
          <a:p>
            <a:pPr>
              <a:lnSpc>
                <a:spcPct val="110000"/>
              </a:lnSpc>
              <a:spcBef>
                <a:spcPts val="600"/>
              </a:spcBef>
              <a:spcAft>
                <a:spcPts val="600"/>
              </a:spcAft>
              <a:buClr>
                <a:srgbClr val="FF0000"/>
              </a:buClr>
            </a:pPr>
            <a:r>
              <a:rPr lang="fr-FR" sz="3400" dirty="0">
                <a:solidFill>
                  <a:srgbClr val="00B0F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L’épidémie de la maladie à virus Ebola en cours en Afrique de l’Ouest a permis aux pays comme le Mali et le Sénégal, de renforcer certaines de leurs capacités pour faire face à la menace.</a:t>
            </a:r>
          </a:p>
          <a:p>
            <a:pPr>
              <a:lnSpc>
                <a:spcPct val="110000"/>
              </a:lnSpc>
              <a:spcBef>
                <a:spcPts val="600"/>
              </a:spcBef>
              <a:spcAft>
                <a:spcPts val="600"/>
              </a:spcAft>
              <a:buClr>
                <a:srgbClr val="FF0000"/>
              </a:buClr>
            </a:pP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Toutefois, l’évaluation a </a:t>
            </a:r>
            <a:r>
              <a:rPr lang="fr-FR" sz="3400" dirty="0" smtClean="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montré </a:t>
            </a: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 le gap est important pour atteindre le niveau nécessaire à une application correcte du RSI. Nous devons aller de l’avant  dans la perspective de consolider les acquis, les renforcer et les rendre pérennes . </a:t>
            </a:r>
          </a:p>
          <a:p>
            <a:endParaRPr lang="fr-FR" dirty="0"/>
          </a:p>
        </p:txBody>
      </p:sp>
    </p:spTree>
    <p:extLst>
      <p:ext uri="{BB962C8B-B14F-4D97-AF65-F5344CB8AC3E}">
        <p14:creationId xmlns="" xmlns:p14="http://schemas.microsoft.com/office/powerpoint/2010/main" val="2430382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ocuments\Malang-2015\Réglement Sanitaire International\Evaluation-Mali\Documents-Evaluation-Mali\Photos\DSC_97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8738" y="-520700"/>
            <a:ext cx="11801476" cy="79009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0224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80110" y="1471526"/>
            <a:ext cx="6112743" cy="4407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705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472" y="1448488"/>
            <a:ext cx="6112742" cy="4405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57060" name="Rectangle 4"/>
          <p:cNvSpPr>
            <a:spLocks noChangeArrowheads="1"/>
          </p:cNvSpPr>
          <p:nvPr/>
        </p:nvSpPr>
        <p:spPr bwMode="auto">
          <a:xfrm>
            <a:off x="3995936" y="5169593"/>
            <a:ext cx="1518332" cy="7078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fr-FR" altLang="fr-FR" sz="4000" b="1" dirty="0">
                <a:solidFill>
                  <a:srgbClr val="FF0000"/>
                </a:solidFill>
                <a:effectLst>
                  <a:outerShdw blurRad="38100" dist="38100" dir="2700000" algn="tl">
                    <a:srgbClr val="000000">
                      <a:alpha val="43137"/>
                    </a:srgbClr>
                  </a:outerShdw>
                </a:effectLst>
                <a:latin typeface="Trebuchet MS" panose="020B0603020202020204" pitchFamily="34" charset="0"/>
              </a:rPr>
              <a:t>Merc</a:t>
            </a:r>
            <a:r>
              <a:rPr lang="fr-FR" altLang="fr-FR" sz="4000" b="1" dirty="0">
                <a:solidFill>
                  <a:srgbClr val="FF0000"/>
                </a:solidFill>
                <a:effectLst>
                  <a:outerShdw blurRad="38100" dist="38100" dir="2700000" algn="tl">
                    <a:srgbClr val="000000">
                      <a:alpha val="43137"/>
                    </a:srgbClr>
                  </a:outerShdw>
                </a:effectLst>
                <a:latin typeface="Verdana" pitchFamily="34" charset="0"/>
              </a:rPr>
              <a:t>i</a:t>
            </a:r>
            <a:endParaRPr lang="en-US" altLang="fr-FR" sz="4000" b="1" dirty="0">
              <a:solidFill>
                <a:srgbClr val="FF00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 xmlns:p14="http://schemas.microsoft.com/office/powerpoint/2010/main" val="2694069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210146"/>
          </a:xfrm>
          <a:solidFill>
            <a:schemeClr val="accent1"/>
          </a:solidFill>
        </p:spPr>
        <p:txBody>
          <a:bodyPr>
            <a:noAutofit/>
          </a:bodyPr>
          <a:lstStyle/>
          <a:p>
            <a:r>
              <a:rPr lang="fr-FR" sz="32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Quels </a:t>
            </a:r>
            <a:r>
              <a:rPr lang="fr-FR" sz="32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sont les exigences liées au </a:t>
            </a:r>
            <a:r>
              <a:rPr lang="fr-FR" sz="32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RSI-2005 </a:t>
            </a:r>
            <a:r>
              <a:rPr lang="fr-FR" sz="32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p>
        </p:txBody>
      </p:sp>
      <p:pic>
        <p:nvPicPr>
          <p:cNvPr id="1026" name="Picture 2" descr="C:\Users\hp\Documents\Malang-2015\Réglement Sanitaire International\Evaluation-Mali\Documents-Evaluation-Mali\Photos\DSC_9690.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1" y="1628801"/>
            <a:ext cx="3096344" cy="207276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3995936" y="1893833"/>
            <a:ext cx="4680520" cy="923330"/>
          </a:xfrm>
          <a:prstGeom prst="rect">
            <a:avLst/>
          </a:prstGeom>
          <a:noFill/>
        </p:spPr>
        <p:txBody>
          <a:bodyPr wrap="square" rtlCol="0">
            <a:spAutoFit/>
          </a:bodyPr>
          <a:lstStyle/>
          <a:p>
            <a:pPr algn="just"/>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Renforcement </a:t>
            </a:r>
            <a:r>
              <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des capacités nationales relatives à la surveillance et </a:t>
            </a:r>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à la réponse face aux urgences sanitaires</a:t>
            </a:r>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3946080" y="3297758"/>
            <a:ext cx="4536504" cy="923330"/>
          </a:xfrm>
          <a:prstGeom prst="rect">
            <a:avLst/>
          </a:prstGeom>
          <a:noFill/>
        </p:spPr>
        <p:txBody>
          <a:bodyPr wrap="square" rtlCol="0">
            <a:spAutoFit/>
          </a:bodyPr>
          <a:lstStyle/>
          <a:p>
            <a:pPr algn="just"/>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Prévention</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alerte et réponse aux urgences de santé publique de portée internationale (USPPI)</a:t>
            </a:r>
            <a:endParaRPr lang="fr-FR"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ZoneTexte 6"/>
          <p:cNvSpPr txBox="1"/>
          <p:nvPr/>
        </p:nvSpPr>
        <p:spPr>
          <a:xfrm>
            <a:off x="3995936" y="4515021"/>
            <a:ext cx="4536504" cy="646331"/>
          </a:xfrm>
          <a:prstGeom prst="rect">
            <a:avLst/>
          </a:prstGeom>
          <a:noFill/>
        </p:spPr>
        <p:txBody>
          <a:bodyPr wrap="square" rtlCol="0">
            <a:spAutoFit/>
          </a:bodyPr>
          <a:lstStyle/>
          <a:p>
            <a:pPr algn="just"/>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Partenariat </a:t>
            </a:r>
            <a:r>
              <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global et collaboration internationale</a:t>
            </a:r>
            <a:endParaRPr lang="fr-FR"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ZoneTexte 7"/>
          <p:cNvSpPr txBox="1"/>
          <p:nvPr/>
        </p:nvSpPr>
        <p:spPr>
          <a:xfrm>
            <a:off x="3995936" y="5208666"/>
            <a:ext cx="3886289" cy="923330"/>
          </a:xfrm>
          <a:prstGeom prst="rect">
            <a:avLst/>
          </a:prstGeom>
          <a:noFill/>
        </p:spPr>
        <p:txBody>
          <a:bodyPr wrap="square" rtlCol="0">
            <a:spAutoFit/>
          </a:bodyPr>
          <a:lstStyle/>
          <a:p>
            <a:pPr algn="just"/>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Droits</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obligations et procédures, et le suivi des progrès</a:t>
            </a:r>
            <a:endParaRPr lang="fr-FR"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ZoneTexte 8"/>
          <p:cNvSpPr txBox="1"/>
          <p:nvPr/>
        </p:nvSpPr>
        <p:spPr>
          <a:xfrm>
            <a:off x="395536" y="4221088"/>
            <a:ext cx="2448272" cy="1200329"/>
          </a:xfrm>
          <a:prstGeom prst="rect">
            <a:avLst/>
          </a:prstGeom>
          <a:noFill/>
        </p:spPr>
        <p:txBody>
          <a:bodyPr wrap="square" rtlCol="0">
            <a:spAutoFit/>
          </a:bodyPr>
          <a:lstStyle/>
          <a:p>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RSI </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(2005) </a:t>
            </a:r>
          </a:p>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 engagement de 194 Etats </a:t>
            </a:r>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Membres dont le Mali</a:t>
            </a:r>
            <a:endPar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079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Malang-2015\Réglement Sanitaire International\Evaluation-Mali\Documents-Evaluation-Mali\Photos\DSC_96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019356"/>
            <a:ext cx="2631208" cy="17615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ZoneTexte 3"/>
          <p:cNvSpPr txBox="1"/>
          <p:nvPr/>
        </p:nvSpPr>
        <p:spPr>
          <a:xfrm>
            <a:off x="261067" y="235387"/>
            <a:ext cx="8568952" cy="338554"/>
          </a:xfrm>
          <a:prstGeom prst="rect">
            <a:avLst/>
          </a:prstGeom>
          <a:solidFill>
            <a:schemeClr val="accent1"/>
          </a:solidFill>
        </p:spPr>
        <p:txBody>
          <a:bodyPr wrap="square" rtlCol="0">
            <a:spAutoFit/>
          </a:bodyPr>
          <a:lstStyle/>
          <a:p>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Domaines et Fonctions Gouvernementales concernés par la mise en œuvre du RSI</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755576" y="3140968"/>
            <a:ext cx="3456384" cy="3323987"/>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Santé</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Transport International</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Voyage</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Ports, Aéroports et Postes Frontières</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Douanes</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Immigration</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Sécurité</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ZoneTexte 8"/>
          <p:cNvSpPr txBox="1"/>
          <p:nvPr/>
        </p:nvSpPr>
        <p:spPr>
          <a:xfrm>
            <a:off x="4211959" y="1124744"/>
            <a:ext cx="4618059" cy="4832092"/>
          </a:xfrm>
          <a:prstGeom prst="rect">
            <a:avLst/>
          </a:prstGeom>
          <a:noFill/>
        </p:spPr>
        <p:txBody>
          <a:bodyPr wrap="square" rtlCol="0">
            <a:spAutoFit/>
          </a:bodyPr>
          <a:lstStyle/>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Environnement</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Industrie/Commerce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Sécurité sanitaire des aliments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Agriculture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Activités radiologiques/Nucléaires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Activités liées  à  l’utilisation des produits chimiques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Droits de l’homme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Diffusion de l’information liée à la sant</a:t>
            </a:r>
            <a:r>
              <a:rPr lang="fr-FR" dirty="0" smtClean="0"/>
              <a:t>é</a:t>
            </a:r>
          </a:p>
          <a:p>
            <a:pPr marL="285750" indent="-285750">
              <a:buFont typeface="Wingdings" panose="05000000000000000000" pitchFamily="2" charset="2"/>
              <a:buChar char="ü"/>
            </a:pPr>
            <a:endParaRPr lang="fr-FR" dirty="0"/>
          </a:p>
        </p:txBody>
      </p:sp>
    </p:spTree>
    <p:extLst>
      <p:ext uri="{BB962C8B-B14F-4D97-AF65-F5344CB8AC3E}">
        <p14:creationId xmlns="" xmlns:p14="http://schemas.microsoft.com/office/powerpoint/2010/main" val="282655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14" y="620688"/>
            <a:ext cx="8859740" cy="56886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9958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rPr>
              <a:t>Objectifs de l’évaluation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3" name="Espace réservé du contenu 2"/>
          <p:cNvSpPr>
            <a:spLocks noGrp="1"/>
          </p:cNvSpPr>
          <p:nvPr>
            <p:ph idx="1"/>
          </p:nvPr>
        </p:nvSpPr>
        <p:spPr>
          <a:xfrm>
            <a:off x="628650" y="1412776"/>
            <a:ext cx="7886700" cy="5040559"/>
          </a:xfrm>
        </p:spPr>
        <p:txBody>
          <a:bodyPr>
            <a:normAutofit fontScale="77500" lnSpcReduction="20000"/>
          </a:bodyPr>
          <a:lstStyle/>
          <a:p>
            <a:pPr marL="0" indent="0">
              <a:buNone/>
            </a:pPr>
            <a:r>
              <a:rPr lang="fr-FR" sz="2800" b="1" u="sng"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Objectif Général :</a:t>
            </a:r>
          </a:p>
          <a:p>
            <a:pPr>
              <a:buClr>
                <a:srgbClr val="FF0000"/>
              </a:buClr>
              <a:buFont typeface="Wingdings" panose="05000000000000000000" pitchFamily="2" charset="2"/>
              <a:buChar char="ü"/>
            </a:pPr>
            <a:r>
              <a:rPr lang="fr-FR" sz="24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Accélérer l’acquisition des capacités minimales requises pour l’application adéquate  du  Règlement Sanitaire International </a:t>
            </a: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a:t>
            </a:r>
          </a:p>
          <a:p>
            <a:pPr>
              <a:buClr>
                <a:srgbClr val="FF0000"/>
              </a:buClr>
              <a:buFont typeface="Wingdings" panose="05000000000000000000" pitchFamily="2" charset="2"/>
              <a:buChar char="ü"/>
            </a:pPr>
            <a:endParaRPr lang="fr-FR" b="1" dirty="0" smtClean="0">
              <a:latin typeface="Trebuchet MS" panose="020B0603020202020204" pitchFamily="34" charset="0"/>
              <a:ea typeface="Tahoma" panose="020B0604030504040204" pitchFamily="34" charset="0"/>
              <a:cs typeface="Tahoma" panose="020B0604030504040204" pitchFamily="34" charset="0"/>
            </a:endParaRPr>
          </a:p>
          <a:p>
            <a:pPr marL="0" indent="0">
              <a:buNone/>
            </a:pPr>
            <a:r>
              <a:rPr lang="fr-FR" sz="2800" b="1" u="sng"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Objectifs spécifiques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Informer les autorités sanitaires sur les capacités essentielles à mettre en place pour l’application du  RSI </a:t>
            </a:r>
            <a:r>
              <a:rPr lang="fr-FR" sz="26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a:t>
            </a:r>
            <a:endPar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Former les autorités nationales sur les modalités d’évaluation des capacités minimales requises</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l’état actuel des capacités essentielles  pour l’application du RSI</a:t>
            </a: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Identifier les actions prioritaires pour  le renforcement des capacités nationales pour l’application du RSI</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Elaborer  un </a:t>
            </a:r>
            <a:r>
              <a:rPr lang="fr-FR" sz="2600" dirty="0" err="1">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draft</a:t>
            </a: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de plan d’action  pour la mise en œuvre du RSI </a:t>
            </a: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Faire la restitution des résultats de l’évaluation </a:t>
            </a:r>
          </a:p>
          <a:p>
            <a:pPr lvl="0">
              <a:buClr>
                <a:srgbClr val="FF0000"/>
              </a:buClr>
            </a:pPr>
            <a:r>
              <a:rPr lang="fr-FR" sz="2600" b="1" dirty="0">
                <a:solidFill>
                  <a:srgbClr val="0070C0"/>
                </a:solidFill>
                <a:latin typeface="Trebuchet MS" panose="020B0603020202020204" pitchFamily="34" charset="0"/>
                <a:ea typeface="Tahoma" panose="020B0604030504040204" pitchFamily="34" charset="0"/>
                <a:cs typeface="Tahoma" panose="020B0604030504040204" pitchFamily="34" charset="0"/>
              </a:rPr>
              <a:t>Présenter un </a:t>
            </a:r>
            <a:r>
              <a:rPr lang="fr-FR" sz="2600" b="1" dirty="0" err="1">
                <a:solidFill>
                  <a:srgbClr val="0070C0"/>
                </a:solidFill>
                <a:latin typeface="Trebuchet MS" panose="020B0603020202020204" pitchFamily="34" charset="0"/>
                <a:ea typeface="Tahoma" panose="020B0604030504040204" pitchFamily="34" charset="0"/>
                <a:cs typeface="Tahoma" panose="020B0604030504040204" pitchFamily="34" charset="0"/>
              </a:rPr>
              <a:t>draft</a:t>
            </a:r>
            <a:r>
              <a:rPr lang="fr-FR" sz="2600" b="1" dirty="0">
                <a:solidFill>
                  <a:srgbClr val="0070C0"/>
                </a:solidFill>
                <a:latin typeface="Trebuchet MS" panose="020B0603020202020204" pitchFamily="34" charset="0"/>
                <a:ea typeface="Tahoma" panose="020B0604030504040204" pitchFamily="34" charset="0"/>
                <a:cs typeface="Tahoma" panose="020B0604030504040204" pitchFamily="34" charset="0"/>
              </a:rPr>
              <a:t> de plan d’action aux autorités nationales</a:t>
            </a:r>
          </a:p>
          <a:p>
            <a:pPr marL="0" indent="0">
              <a:buNone/>
            </a:pPr>
            <a:endParaRPr lang="fr-FR" dirty="0"/>
          </a:p>
        </p:txBody>
      </p:sp>
    </p:spTree>
    <p:extLst>
      <p:ext uri="{BB962C8B-B14F-4D97-AF65-F5344CB8AC3E}">
        <p14:creationId xmlns="" xmlns:p14="http://schemas.microsoft.com/office/powerpoint/2010/main" val="717521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d’évaluation (1)</a:t>
            </a:r>
            <a:endParaRPr lang="fr-FR" sz="4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pic>
        <p:nvPicPr>
          <p:cNvPr id="3074" name="Picture 2" descr="C:\Users\hp\Documents\Malang-2015\Réglement Sanitaire International\Evaluation-Mali\Documents-Evaluation-Mali\Photos\DSC_969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340768"/>
            <a:ext cx="2839478" cy="190080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3851920" y="1484784"/>
            <a:ext cx="4680520" cy="3539430"/>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Mise en place par un acte officiel d’une équipe nationale d’évaluation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(multidisciplinaire </a:t>
            </a: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et multisectorielle)</a:t>
            </a:r>
          </a:p>
          <a:p>
            <a:pPr>
              <a:buClr>
                <a:srgbClr val="FF0000"/>
              </a:buClr>
            </a:pPr>
            <a:endParaRPr lang="fr-FR" sz="28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rgbClr val="FF0000"/>
              </a:buClr>
              <a:buFont typeface="Wingdings" panose="05000000000000000000" pitchFamily="2" charset="2"/>
              <a:buChar char="ü"/>
            </a:pPr>
            <a:endParaRPr lang="fr-FR" sz="2800" dirty="0"/>
          </a:p>
        </p:txBody>
      </p:sp>
      <p:sp>
        <p:nvSpPr>
          <p:cNvPr id="3" name="ZoneTexte 2"/>
          <p:cNvSpPr txBox="1"/>
          <p:nvPr/>
        </p:nvSpPr>
        <p:spPr>
          <a:xfrm>
            <a:off x="361714" y="4797152"/>
            <a:ext cx="8136904" cy="954107"/>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8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Planification des différentes phases de l’évaluation assortie d’un budget</a:t>
            </a:r>
            <a:endParaRPr lang="fr-FR"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9103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TotalTime>
  <Words>2511</Words>
  <Application>Microsoft Office PowerPoint</Application>
  <PresentationFormat>Affichage à l'écran (4:3)</PresentationFormat>
  <Paragraphs>253</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Application du RSI (2005) au Mali  Résultats de l’évaluation de mai 2015  Mamadou Souncalo Traoré &amp; Malang Coly</vt:lpstr>
      <vt:lpstr>Plan de Présentation</vt:lpstr>
      <vt:lpstr>LA SECURITE SANITAIRE PUBLIQUE EST LE BUT DU RSI</vt:lpstr>
      <vt:lpstr>Diapositive 4</vt:lpstr>
      <vt:lpstr>Quels sont les exigences liées au RSI-2005 ?</vt:lpstr>
      <vt:lpstr>Diapositive 6</vt:lpstr>
      <vt:lpstr>Diapositive 7</vt:lpstr>
      <vt:lpstr>Objectifs de l’évaluation</vt:lpstr>
      <vt:lpstr>Méthode d’évaluation (1)</vt:lpstr>
      <vt:lpstr>Méthode d’évaluation (2)</vt:lpstr>
      <vt:lpstr>Méthode d’évaluation (3)</vt:lpstr>
      <vt:lpstr>Méthode d’évaluation (4)</vt:lpstr>
      <vt:lpstr>Composition de l’Equipe d’évaluation</vt:lpstr>
      <vt:lpstr>Limites de l’évaluation</vt:lpstr>
      <vt:lpstr>Résultats de l’évaluation</vt:lpstr>
      <vt:lpstr>Législation, Politique, Financement</vt:lpstr>
      <vt:lpstr>Coordination (1)</vt:lpstr>
      <vt:lpstr>Coordination (2)</vt:lpstr>
      <vt:lpstr>Surveillance (1)</vt:lpstr>
      <vt:lpstr>Surveillance (2)</vt:lpstr>
      <vt:lpstr>Action/Réponse (1)</vt:lpstr>
      <vt:lpstr>Action/Réponse (2)</vt:lpstr>
      <vt:lpstr>Préparation (1)</vt:lpstr>
      <vt:lpstr>Préparation (2)</vt:lpstr>
      <vt:lpstr>Communication</vt:lpstr>
      <vt:lpstr>Ressources Humaines</vt:lpstr>
      <vt:lpstr>Services de Laboratoire</vt:lpstr>
      <vt:lpstr>Points d’Entrée</vt:lpstr>
      <vt:lpstr>Diapositive 29</vt:lpstr>
      <vt:lpstr>Risques Potentiels (Sécurité sanitaire des aliments, risques d’origine Zoonotique, chimique et radionucléaire)</vt:lpstr>
      <vt:lpstr>Recommandations (1)</vt:lpstr>
      <vt:lpstr>Recommandations (2)</vt:lpstr>
      <vt:lpstr>Recommandations (3)</vt:lpstr>
      <vt:lpstr>Recommandations (4)</vt:lpstr>
      <vt:lpstr>Recommandations (5)</vt:lpstr>
      <vt:lpstr>Recommandations (6)</vt:lpstr>
      <vt:lpstr>Recommandations (7)</vt:lpstr>
      <vt:lpstr>Recommandations (8)</vt:lpstr>
      <vt:lpstr>Prochaines Etapes</vt:lpstr>
      <vt:lpstr>Conclusion</vt:lpstr>
      <vt:lpstr>Diapositive 41</vt:lpstr>
      <vt:lpstr>Diapositive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Capacités essentielles pour l’application du RSI 2005</dc:title>
  <dc:creator>hp</dc:creator>
  <cp:lastModifiedBy>NIAKALING</cp:lastModifiedBy>
  <cp:revision>130</cp:revision>
  <dcterms:created xsi:type="dcterms:W3CDTF">2015-05-10T08:31:55Z</dcterms:created>
  <dcterms:modified xsi:type="dcterms:W3CDTF">2017-05-09T11:28:29Z</dcterms:modified>
</cp:coreProperties>
</file>