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4" r:id="rId12"/>
    <p:sldId id="275" r:id="rId13"/>
    <p:sldId id="276" r:id="rId14"/>
    <p:sldId id="277" r:id="rId15"/>
    <p:sldId id="278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4" autoAdjust="0"/>
    <p:restoredTop sz="94434" autoAdjust="0"/>
  </p:normalViewPr>
  <p:slideViewPr>
    <p:cSldViewPr>
      <p:cViewPr varScale="1">
        <p:scale>
          <a:sx n="69" d="100"/>
          <a:sy n="69" d="100"/>
        </p:scale>
        <p:origin x="-144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CDELL\Desktop\SMART%202015%20MALI\Graph%20smart%202015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Tendance!$A$3</c:f>
              <c:strCache>
                <c:ptCount val="1"/>
                <c:pt idx="0">
                  <c:v>MAG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x"/>
            <c:size val="10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5273368606701952E-2"/>
                  <c:y val="4.99659323188735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10,0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8500881834215186E-2"/>
                  <c:y val="4.99659323188735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8,9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8500881834215186E-2"/>
                  <c:y val="4.08812173518056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8,6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3068783068783074E-2"/>
                  <c:y val="4.99659323188735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13,3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12,4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lang="en-US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Tendance!$B$2:$F$2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Tendance!$B$3:$F$3</c:f>
              <c:numCache>
                <c:formatCode>0.00%</c:formatCode>
                <c:ptCount val="5"/>
                <c:pt idx="0" formatCode="0%">
                  <c:v>0.1</c:v>
                </c:pt>
                <c:pt idx="1">
                  <c:v>8.9000000000000037E-2</c:v>
                </c:pt>
                <c:pt idx="2">
                  <c:v>8.6000000000000035E-2</c:v>
                </c:pt>
                <c:pt idx="3">
                  <c:v>0.13300000000000001</c:v>
                </c:pt>
                <c:pt idx="4">
                  <c:v>0.12400000000000001</c:v>
                </c:pt>
              </c:numCache>
            </c:numRef>
          </c:val>
        </c:ser>
        <c:ser>
          <c:idx val="1"/>
          <c:order val="1"/>
          <c:tx>
            <c:strRef>
              <c:f>Tendance!$A$4</c:f>
              <c:strCache>
                <c:ptCount val="1"/>
                <c:pt idx="0">
                  <c:v>RC</c:v>
                </c:pt>
              </c:strCache>
            </c:strRef>
          </c:tx>
          <c:spPr>
            <a:ln w="44450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chemeClr val="accent2">
                  <a:lumMod val="75000"/>
                </a:schemeClr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5.0705467372134043E-2"/>
                  <c:y val="-7.26777197365432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27,0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409171075837743E-2"/>
                  <c:y val="-6.359300476947538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29,1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887125220458551E-2"/>
                  <c:y val="-6.813536225300931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27,5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887125220458551E-2"/>
                  <c:y val="-6.359300476947536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28,1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29,3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lang="en-US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Tendance!$B$2:$F$2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Tendance!$B$4:$F$4</c:f>
              <c:numCache>
                <c:formatCode>0.00%</c:formatCode>
                <c:ptCount val="5"/>
                <c:pt idx="0" formatCode="0%">
                  <c:v>0.27</c:v>
                </c:pt>
                <c:pt idx="1">
                  <c:v>0.29100000000000004</c:v>
                </c:pt>
                <c:pt idx="2">
                  <c:v>0.27500000000000002</c:v>
                </c:pt>
                <c:pt idx="3">
                  <c:v>0.28100000000000008</c:v>
                </c:pt>
                <c:pt idx="4">
                  <c:v>0.29300000000000004</c:v>
                </c:pt>
              </c:numCache>
            </c:numRef>
          </c:val>
        </c:ser>
        <c:ser>
          <c:idx val="2"/>
          <c:order val="2"/>
          <c:tx>
            <c:strRef>
              <c:f>Tendance!$A$5</c:f>
              <c:strCache>
                <c:ptCount val="1"/>
                <c:pt idx="0">
                  <c:v>IP</c:v>
                </c:pt>
              </c:strCache>
            </c:strRef>
          </c:tx>
          <c:spPr>
            <a:ln w="47625" cap="rnd">
              <a:solidFill>
                <a:schemeClr val="accent4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chemeClr val="accent4"/>
              </a:solidFill>
              <a:ln w="2857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8659611992945349E-2"/>
                  <c:y val="4.542357483533956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20,0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068783068783109E-2"/>
                  <c:y val="5.45082898024074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20,0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887125220458642E-2"/>
                  <c:y val="4.99659323188735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16,9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3068783068783074E-2"/>
                  <c:y val="4.542357483533959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24,2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24,2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lang="en-US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Tendance!$B$2:$F$2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Tendance!$B$5:$F$5</c:f>
              <c:numCache>
                <c:formatCode>0%</c:formatCode>
                <c:ptCount val="5"/>
                <c:pt idx="0">
                  <c:v>0.2</c:v>
                </c:pt>
                <c:pt idx="1">
                  <c:v>0.2</c:v>
                </c:pt>
                <c:pt idx="2" formatCode="0.00%">
                  <c:v>0.16900000000000004</c:v>
                </c:pt>
                <c:pt idx="3" formatCode="0.00%">
                  <c:v>0.24200000000000002</c:v>
                </c:pt>
                <c:pt idx="4" formatCode="0.00%">
                  <c:v>0.24200000000000002</c:v>
                </c:pt>
              </c:numCache>
            </c:numRef>
          </c:val>
        </c:ser>
        <c:dLbls/>
        <c:marker val="1"/>
        <c:axId val="50748032"/>
        <c:axId val="50786688"/>
      </c:lineChart>
      <c:catAx>
        <c:axId val="507480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lang="en-US"/>
            </a:pPr>
            <a:endParaRPr lang="fr-FR"/>
          </a:p>
        </c:txPr>
        <c:crossAx val="50786688"/>
        <c:crosses val="autoZero"/>
        <c:auto val="1"/>
        <c:lblAlgn val="ctr"/>
        <c:lblOffset val="100"/>
      </c:catAx>
      <c:valAx>
        <c:axId val="507866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lang="en-US"/>
            </a:pPr>
            <a:endParaRPr lang="fr-FR"/>
          </a:p>
        </c:txPr>
        <c:crossAx val="5074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vert="horz"/>
        <a:lstStyle/>
        <a:p>
          <a:pPr>
            <a:defRPr lang="en-US"/>
          </a:pPr>
          <a:endParaRPr lang="fr-FR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/>
      </a:pPr>
      <a:endParaRPr lang="fr-FR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C9E49-CEAF-4C17-A95D-AABFE4BD12B3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F7101-1E95-4094-A13D-EBFFC81DD09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888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F7101-1E95-4094-A13D-EBFFC81DD09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469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228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52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86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247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6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07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339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366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618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573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95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7B928-FF05-4680-B9E6-9CBF46CCBEEC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EA07C-EE9C-40C2-ADB5-5ED734F62BC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73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257800"/>
            <a:ext cx="7010400" cy="809229"/>
          </a:xfrm>
        </p:spPr>
        <p:txBody>
          <a:bodyPr>
            <a:noAutofit/>
          </a:bodyPr>
          <a:lstStyle/>
          <a:p>
            <a:pPr algn="ctr"/>
            <a:r>
              <a:rPr lang="fr-FR" sz="2400" dirty="0" smtClean="0">
                <a:solidFill>
                  <a:srgbClr val="0070C0"/>
                </a:solidFill>
              </a:rPr>
              <a:t>ENQUETES NUTRITIONNELLES ANTROPOMETRIQUES ET DE MORTALITE</a:t>
            </a:r>
            <a:br>
              <a:rPr lang="fr-FR" sz="2400" dirty="0" smtClean="0">
                <a:solidFill>
                  <a:srgbClr val="0070C0"/>
                </a:solidFill>
              </a:rPr>
            </a:br>
            <a:r>
              <a:rPr lang="fr-FR" sz="2400" dirty="0" smtClean="0">
                <a:solidFill>
                  <a:srgbClr val="0070C0"/>
                </a:solidFill>
              </a:rPr>
              <a:t>SMART NATIONALE, MAI-2015</a:t>
            </a:r>
            <a:br>
              <a:rPr lang="fr-FR" sz="2400" dirty="0" smtClean="0">
                <a:solidFill>
                  <a:srgbClr val="0070C0"/>
                </a:solidFill>
              </a:rPr>
            </a:b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3256" y="5867400"/>
            <a:ext cx="5486400" cy="804862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 smtClean="0">
                <a:solidFill>
                  <a:schemeClr val="accent6">
                    <a:lumMod val="75000"/>
                  </a:schemeClr>
                </a:solidFill>
              </a:rPr>
              <a:t>RESUME DES RESULTATS OBTENUS</a:t>
            </a:r>
          </a:p>
          <a:p>
            <a:pPr algn="ctr"/>
            <a:endParaRPr lang="fr-FR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885" b="15885"/>
          <a:stretch>
            <a:fillRect/>
          </a:stretch>
        </p:blipFill>
        <p:spPr>
          <a:xfrm>
            <a:off x="1981200" y="152400"/>
            <a:ext cx="5892800" cy="4419600"/>
          </a:xfrm>
        </p:spPr>
      </p:pic>
      <p:pic>
        <p:nvPicPr>
          <p:cNvPr id="15" name="Picture 14" descr="C:\Users\guest1\Documents\CLAUDE CHIGANGU UNICEF MALI\LOGO CLUSTER NUTRITION\cluster_nutrition_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494" y="381000"/>
            <a:ext cx="1456906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789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dirty="0"/>
              <a:t>Prévalence de l’insuffisance pondérale chez les enfants de 0 à 59 mois par région enquêtée au Mali, mai 2015.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graphicFrame>
        <p:nvGraphicFramePr>
          <p:cNvPr id="4" name="Graphique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05872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2986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Conclusion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400" b="1" dirty="0" smtClean="0"/>
              <a:t>MAG</a:t>
            </a:r>
          </a:p>
          <a:p>
            <a:r>
              <a:rPr lang="fr-FR" sz="2400" dirty="0" smtClean="0"/>
              <a:t>Stagnation </a:t>
            </a:r>
            <a:r>
              <a:rPr lang="fr-FR" sz="2400" dirty="0"/>
              <a:t>dans la plupart des </a:t>
            </a:r>
            <a:r>
              <a:rPr lang="fr-FR" sz="2400" dirty="0" smtClean="0"/>
              <a:t>régions </a:t>
            </a:r>
            <a:r>
              <a:rPr lang="fr-FR" sz="2400" dirty="0"/>
              <a:t>sauf à Sikasso </a:t>
            </a:r>
            <a:r>
              <a:rPr lang="fr-FR" sz="2400" dirty="0" smtClean="0"/>
              <a:t>où, il  y a un </a:t>
            </a:r>
            <a:r>
              <a:rPr lang="fr-FR" sz="2400" dirty="0"/>
              <a:t>phénomène contraire (tendance à la hausse</a:t>
            </a:r>
            <a:r>
              <a:rPr lang="fr-FR" sz="2400" dirty="0" smtClean="0"/>
              <a:t>)</a:t>
            </a:r>
          </a:p>
          <a:p>
            <a:r>
              <a:rPr lang="fr-FR" sz="2400" dirty="0"/>
              <a:t>toutes les régions du pays se trouvent dans une situation sérieuse avec les taux de MAG </a:t>
            </a:r>
            <a:r>
              <a:rPr lang="fr-FR" sz="2400" dirty="0" smtClean="0"/>
              <a:t>entre </a:t>
            </a:r>
            <a:r>
              <a:rPr lang="fr-FR" sz="2400" dirty="0"/>
              <a:t>10</a:t>
            </a:r>
            <a:r>
              <a:rPr lang="fr-FR" sz="2400" dirty="0" smtClean="0"/>
              <a:t>% et 15% (Situation précaire selon l’OMS)</a:t>
            </a:r>
          </a:p>
          <a:p>
            <a:r>
              <a:rPr lang="fr-FR" sz="2400" dirty="0" smtClean="0"/>
              <a:t>Tombouctou: Les </a:t>
            </a:r>
            <a:r>
              <a:rPr lang="fr-FR" sz="2400" dirty="0"/>
              <a:t>taux de MAG se trouvent au-dessus du niveau critique avec </a:t>
            </a:r>
            <a:r>
              <a:rPr lang="fr-FR" sz="2400" dirty="0" smtClean="0"/>
              <a:t>des valeurs de plus de </a:t>
            </a:r>
            <a:r>
              <a:rPr lang="fr-FR" sz="2400" dirty="0"/>
              <a:t>15</a:t>
            </a:r>
            <a:r>
              <a:rPr lang="fr-FR" sz="2400" dirty="0" smtClean="0"/>
              <a:t>% dont 3,9% de MAS (Seuil d’urgence MAS, OMS sup à 2%)</a:t>
            </a:r>
          </a:p>
          <a:p>
            <a:r>
              <a:rPr lang="fr-FR" sz="2400" dirty="0"/>
              <a:t>L</a:t>
            </a:r>
            <a:r>
              <a:rPr lang="fr-FR" sz="2400" dirty="0" smtClean="0"/>
              <a:t>a </a:t>
            </a:r>
            <a:r>
              <a:rPr lang="fr-FR" sz="2400" dirty="0"/>
              <a:t>tranche d’âge 6-23 mois </a:t>
            </a:r>
            <a:r>
              <a:rPr lang="fr-FR" sz="2400" dirty="0" smtClean="0"/>
              <a:t>est </a:t>
            </a:r>
            <a:r>
              <a:rPr lang="fr-FR" sz="2400" dirty="0"/>
              <a:t>particulièrement touchée par la malnutrition aigüe globale. 19% des enfants de cette tranche d’âge sont affectés par la malnutrition aigüe globale, dont 5.6% qui souffrent de la malnutrition aigüe sévère.</a:t>
            </a:r>
            <a:endParaRPr lang="fr-FR" sz="2400" dirty="0" smtClean="0"/>
          </a:p>
          <a:p>
            <a:endParaRPr lang="fr-FR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1241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Conclusion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/>
              <a:t>MORTALITE</a:t>
            </a:r>
          </a:p>
          <a:p>
            <a:r>
              <a:rPr lang="fr-FR" sz="2400" dirty="0" smtClean="0"/>
              <a:t>Le </a:t>
            </a:r>
            <a:r>
              <a:rPr lang="fr-FR" sz="2400" dirty="0"/>
              <a:t>taux brut de mortalité dans les trois mois précédant l’enquête est acceptable dans toutes les régions mêmes s’il est un peu plus élevé  à Tombouctou et Ségou. </a:t>
            </a: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 </a:t>
            </a:r>
          </a:p>
          <a:p>
            <a:pPr marL="0" indent="0">
              <a:buNone/>
            </a:pPr>
            <a:r>
              <a:rPr lang="fr-FR" sz="2400" b="1" dirty="0" smtClean="0"/>
              <a:t>MALNUTRITION CHRONIQUE</a:t>
            </a:r>
            <a:endParaRPr lang="fr-FR" sz="2400" b="1" dirty="0"/>
          </a:p>
          <a:p>
            <a:endParaRPr lang="fr-FR" sz="2400" dirty="0" smtClean="0"/>
          </a:p>
          <a:p>
            <a:r>
              <a:rPr lang="fr-FR" sz="2400" dirty="0"/>
              <a:t>Taux de malnutrition chronique stagnent dans la plupart de régions</a:t>
            </a:r>
          </a:p>
          <a:p>
            <a:endParaRPr lang="en-US" sz="2400" dirty="0"/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14735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err="1" smtClean="0"/>
              <a:t>Récommandations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MAG</a:t>
            </a:r>
          </a:p>
          <a:p>
            <a:pPr marL="0" indent="0">
              <a:buNone/>
            </a:pPr>
            <a:r>
              <a:rPr lang="fr-FR" sz="2600" dirty="0" smtClean="0"/>
              <a:t>Les </a:t>
            </a:r>
            <a:r>
              <a:rPr lang="fr-FR" sz="2600" dirty="0"/>
              <a:t>observations des résultats laissent penser qu’il y a un besoin urgent </a:t>
            </a:r>
            <a:r>
              <a:rPr lang="fr-FR" sz="2600" dirty="0" smtClean="0"/>
              <a:t>de:</a:t>
            </a:r>
          </a:p>
          <a:p>
            <a:r>
              <a:rPr lang="fr-FR" sz="2600" dirty="0" smtClean="0"/>
              <a:t>Refocaliser </a:t>
            </a:r>
            <a:r>
              <a:rPr lang="fr-FR" sz="2600" dirty="0"/>
              <a:t>les efforts sur la prévention de la malnutrition au niveau national. </a:t>
            </a:r>
            <a:endParaRPr lang="fr-FR" sz="2600" dirty="0" smtClean="0"/>
          </a:p>
          <a:p>
            <a:r>
              <a:rPr lang="fr-FR" sz="2600" dirty="0" smtClean="0"/>
              <a:t>Améliorer l’accès aux soins curatifs et préventifs: </a:t>
            </a:r>
          </a:p>
          <a:p>
            <a:pPr marL="0" indent="0">
              <a:buNone/>
            </a:pPr>
            <a:r>
              <a:rPr lang="fr-FR" sz="2600" dirty="0" smtClean="0"/>
              <a:t>La </a:t>
            </a:r>
            <a:r>
              <a:rPr lang="fr-FR" sz="2600" dirty="0"/>
              <a:t>recherche qualitative menée actuellement au niveau national par l’UNICEF permettra d’identifier plus en profondeur les barrières de l’accès au </a:t>
            </a:r>
            <a:r>
              <a:rPr lang="fr-FR" sz="2600" dirty="0" smtClean="0"/>
              <a:t>traitement pour bien orienter les actions correctrices</a:t>
            </a:r>
          </a:p>
          <a:p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0458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Récommandations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Malnutrition Chronique</a:t>
            </a:r>
          </a:p>
          <a:p>
            <a:pPr marL="0" indent="0">
              <a:buNone/>
            </a:pPr>
            <a:endParaRPr lang="fr-FR" b="1" dirty="0" smtClean="0"/>
          </a:p>
          <a:p>
            <a:r>
              <a:rPr lang="fr-FR" sz="2800" dirty="0" smtClean="0"/>
              <a:t>Renforcer </a:t>
            </a:r>
            <a:r>
              <a:rPr lang="fr-FR" sz="2800" dirty="0"/>
              <a:t>les interventions de prévention de la malnutrition chronique par </a:t>
            </a:r>
            <a:r>
              <a:rPr lang="fr-FR" sz="2800" dirty="0" smtClean="0"/>
              <a:t>un </a:t>
            </a:r>
            <a:r>
              <a:rPr lang="fr-FR" sz="2800" dirty="0"/>
              <a:t>paquet d’interventions multisectorielles (alimentation du nourrisson et du jeune enfant, sante, eau et assainissement,</a:t>
            </a:r>
            <a:endParaRPr lang="fr-FR" sz="2800" dirty="0" smtClean="0"/>
          </a:p>
          <a:p>
            <a:r>
              <a:rPr lang="fr-FR" sz="2800" dirty="0" smtClean="0"/>
              <a:t>Mise en œuvre de l’approche 1000 premiers jours.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3922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200" b="1" dirty="0" smtClean="0"/>
              <a:t>Recommandations spécifiques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lvl="0" indent="0">
              <a:buNone/>
            </a:pPr>
            <a:r>
              <a:rPr lang="fr-FR" sz="2400" b="1" dirty="0" smtClean="0"/>
              <a:t>TOMBOUCTOU:</a:t>
            </a:r>
          </a:p>
          <a:p>
            <a:pPr lvl="0"/>
            <a:r>
              <a:rPr lang="fr-FR" sz="2400" dirty="0" smtClean="0"/>
              <a:t>Au </a:t>
            </a:r>
            <a:r>
              <a:rPr lang="fr-FR" sz="2400" dirty="0"/>
              <a:t>vu de la situation de Tombouctou, il serait important d’envisager une autre enquête SMART selon les zones de subsistance dans la région afin d’identifier les groupes de populations particulièrement vulnérables</a:t>
            </a:r>
            <a:r>
              <a:rPr lang="fr-FR" sz="2400" dirty="0" smtClean="0"/>
              <a:t>.</a:t>
            </a:r>
          </a:p>
          <a:p>
            <a:r>
              <a:rPr lang="fr-FR" sz="2400" dirty="0"/>
              <a:t>Plaidoyer en faveur de la région de Tombouctou afin que les partenaires et bailleurs de fonds puissent se mobiliser pour intervenir rapidement.</a:t>
            </a:r>
          </a:p>
          <a:p>
            <a:pPr lvl="0"/>
            <a:r>
              <a:rPr lang="fr-FR" sz="2400" dirty="0"/>
              <a:t> Renforcer la prévention de la malnutrition aigüe, surtout pour les enfants de 6-23 mois</a:t>
            </a:r>
            <a:r>
              <a:rPr lang="fr-FR" sz="2400" dirty="0" smtClean="0"/>
              <a:t>. </a:t>
            </a:r>
            <a:r>
              <a:rPr lang="fr-FR" sz="2400" dirty="0" err="1" smtClean="0"/>
              <a:t>Blanket</a:t>
            </a:r>
            <a:r>
              <a:rPr lang="fr-FR" sz="2400" dirty="0" smtClean="0"/>
              <a:t> </a:t>
            </a:r>
            <a:r>
              <a:rPr lang="fr-FR" sz="2400" dirty="0" err="1" smtClean="0"/>
              <a:t>Feeding</a:t>
            </a:r>
            <a:r>
              <a:rPr lang="fr-FR" sz="2400" dirty="0" smtClean="0"/>
              <a:t>, ANJE, 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266485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70C0"/>
                </a:solidFill>
              </a:rPr>
              <a:t>MERCI POUR VOTRE ATTENTION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5560" y="1668621"/>
            <a:ext cx="3992880" cy="4389120"/>
          </a:xfrm>
        </p:spPr>
      </p:pic>
    </p:spTree>
    <p:extLst>
      <p:ext uri="{BB962C8B-B14F-4D97-AF65-F5344CB8AC3E}">
        <p14:creationId xmlns:p14="http://schemas.microsoft.com/office/powerpoint/2010/main" xmlns="" val="7442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SMART 2015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b="1" dirty="0" smtClean="0"/>
              <a:t>ZONES CIBLEES: </a:t>
            </a:r>
          </a:p>
          <a:p>
            <a:pPr marL="0" indent="0">
              <a:buNone/>
            </a:pPr>
            <a:r>
              <a:rPr lang="fr-FR" dirty="0" smtClean="0"/>
              <a:t>Toutes les régions du Mali à l’exception de Kidal.</a:t>
            </a:r>
          </a:p>
          <a:p>
            <a:r>
              <a:rPr lang="fr-FR" b="1" dirty="0" smtClean="0"/>
              <a:t>TYPES DE SONDAGE:</a:t>
            </a:r>
          </a:p>
          <a:p>
            <a:pPr marL="0" indent="0">
              <a:buNone/>
            </a:pPr>
            <a:r>
              <a:rPr lang="fr-FR" dirty="0" smtClean="0"/>
              <a:t>Sondage en grappes à deux degrés</a:t>
            </a:r>
          </a:p>
          <a:p>
            <a:r>
              <a:rPr lang="fr-FR" b="1" dirty="0" smtClean="0"/>
              <a:t>POPULATION CIBLE:</a:t>
            </a:r>
          </a:p>
          <a:p>
            <a:pPr>
              <a:buFontTx/>
              <a:buChar char="-"/>
            </a:pPr>
            <a:r>
              <a:rPr lang="fr-FR" dirty="0" smtClean="0"/>
              <a:t>Enfants de moins de 5 ans</a:t>
            </a:r>
          </a:p>
          <a:p>
            <a:pPr>
              <a:buFontTx/>
              <a:buChar char="-"/>
            </a:pPr>
            <a:r>
              <a:rPr lang="fr-FR" dirty="0" smtClean="0"/>
              <a:t>Les femmes en âge de procréer rencontrées dans les ménages des enfants de moins de 5 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916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fr-FR" sz="1800" b="1" dirty="0"/>
              <a:t>Prévalence de la Malnutrition Aiguë  Globale (MAG), de la Malnutrition Aigüe Modérée (MAM) et de la Malnutrition Aigüe Sévère (MAS) selon le z-score du rapport poids-taille (P/T) chez les enfants âgés de 6 à 59 mois par région du Mali, mai 2015.</a:t>
            </a:r>
            <a:endParaRPr lang="en-US" sz="1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48065638"/>
              </p:ext>
            </p:extLst>
          </p:nvPr>
        </p:nvGraphicFramePr>
        <p:xfrm>
          <a:off x="-2" y="1523994"/>
          <a:ext cx="9144000" cy="54866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2"/>
                <a:gridCol w="685800"/>
                <a:gridCol w="670645"/>
                <a:gridCol w="1264611"/>
                <a:gridCol w="1080981"/>
                <a:gridCol w="1080981"/>
                <a:gridCol w="1080981"/>
                <a:gridCol w="1080981"/>
                <a:gridCol w="489909"/>
                <a:gridCol w="489909"/>
              </a:tblGrid>
              <a:tr h="67524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Région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Effectif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MAG</a:t>
                      </a:r>
                      <a:endParaRPr lang="en-US" sz="12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(P/T &lt; -2 Z-scores et/ou œdèmes)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MAM</a:t>
                      </a:r>
                      <a:endParaRPr lang="en-US" sz="12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(P/T ≥-3 Z-scores et &lt; -2 Z-scores)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MAS</a:t>
                      </a:r>
                      <a:endParaRPr lang="en-US" sz="12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(P/T &lt; -3 Z-scores et/ou Œdèmes)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œdèmes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47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</a:rPr>
                        <a:t>% IC à 95%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</a:rPr>
                        <a:t>% IC à 95%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</a:rPr>
                        <a:t>% IC à 95%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%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Bamako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721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10,3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[8,4 - 12,4]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9,0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[7,5 - 10,8]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[0,6 - 2,4]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Gao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1050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121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11,5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[9,3 - 14,2]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9,5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[7,6 - 11,9]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2,0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[1,3 - 3,2]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Tombouctou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948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166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17,5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[15,2 - 20,1]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129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13,6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[11,8 - 15,7]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3,9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[2,6 - 5,8]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0,1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Mopti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836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10,0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[8,1 - 12,4]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8,5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[6,8 - 10,6]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1,6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[0,9 - 2,6]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Ségou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760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[9,1 - 13,7]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10,0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[8,2 - 12,2]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[0,6 - 2,5]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Sikasso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882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12,5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[10,1 - 15,3]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[8,1 - 12,8]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2,3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[1,4 - 3,6]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Koulikoro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769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[8,2 - 15,0]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9,2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[6,9 - 12,3]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2,0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[1,0 - 3,7]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0,1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871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Kayes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1008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13,3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[10,9 - 16,1]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10,9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[9,0 - 13,2]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2,4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</a:rPr>
                        <a:t>[1,6 - 3,6]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0,1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</a:tr>
              <a:tr h="4369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Ensemble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53" marR="52553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7025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871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[10,6-14,3]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9,6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[8,0-11,2]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197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2,8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[2,0-3,7 ]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553" marR="52553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12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907" y="152400"/>
            <a:ext cx="8217090" cy="990600"/>
          </a:xfrm>
        </p:spPr>
        <p:txBody>
          <a:bodyPr>
            <a:noAutofit/>
          </a:bodyPr>
          <a:lstStyle/>
          <a:p>
            <a:r>
              <a:rPr lang="fr-FR" sz="2400" b="1" dirty="0" smtClean="0"/>
              <a:t>Prévalence </a:t>
            </a:r>
            <a:r>
              <a:rPr lang="fr-FR" sz="2400" b="1" dirty="0"/>
              <a:t>de la malnutrition aigüe (globale et sévère) selon le sexe des enfants de 6 à 59 mois par région du Mali, mai 2015.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0809546"/>
              </p:ext>
            </p:extLst>
          </p:nvPr>
        </p:nvGraphicFramePr>
        <p:xfrm>
          <a:off x="-2" y="990602"/>
          <a:ext cx="9144001" cy="5867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2"/>
                <a:gridCol w="914400"/>
                <a:gridCol w="609600"/>
                <a:gridCol w="685800"/>
                <a:gridCol w="647697"/>
                <a:gridCol w="646748"/>
                <a:gridCol w="904875"/>
                <a:gridCol w="646748"/>
                <a:gridCol w="646748"/>
                <a:gridCol w="646748"/>
                <a:gridCol w="646748"/>
                <a:gridCol w="776287"/>
              </a:tblGrid>
              <a:tr h="48535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Région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Garçons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Filles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p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68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Effectif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MAG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MAS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Effectif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MAG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MAS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8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%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Bamako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368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353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1,4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0,850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3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Gao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533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14,1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517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8,9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0,008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994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Tombouctou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496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20,4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452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14,4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0,015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3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Mopti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425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12,2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411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7,8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0,032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6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Ségou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382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11,8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378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10,6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0,600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3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Sikasso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468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13,9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414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0,175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3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Koulikoro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392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377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11,7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0,673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6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Kayes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521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15,0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487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56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11,5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0,104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568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Ensemble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3617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474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13,1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399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11,7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0,076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116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000" b="1" dirty="0"/>
              <a:t>Prévalence de la malnutrition aigüe (globale et sévère) basée sur l’indice poids-taille (P/T) par tranches d’âge (6-23 mois versus 24-59 mois) des enfants enquêtés et par région du Mali, mai 2014.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80478462"/>
              </p:ext>
            </p:extLst>
          </p:nvPr>
        </p:nvGraphicFramePr>
        <p:xfrm>
          <a:off x="-1" y="1142996"/>
          <a:ext cx="9144000" cy="5715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801"/>
                <a:gridCol w="838200"/>
                <a:gridCol w="609600"/>
                <a:gridCol w="609600"/>
                <a:gridCol w="700079"/>
                <a:gridCol w="671521"/>
                <a:gridCol w="838200"/>
                <a:gridCol w="609600"/>
                <a:gridCol w="685800"/>
                <a:gridCol w="618775"/>
                <a:gridCol w="784938"/>
                <a:gridCol w="729886"/>
              </a:tblGrid>
              <a:tr h="47666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Région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Enfants de 6 à 23 mois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Enfants de 24 à 59 mois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p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98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Effectif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MAG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MAS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Effectif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MAG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MAS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98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98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Bamako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269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14,5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452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Gao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376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16,0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4,0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674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9,1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327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Tombouctou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409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24,4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7,6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539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12,2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Mopti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321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19,0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516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98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Ségou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300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16,3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460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7,8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Sikasso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336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61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18,2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4,2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547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9,1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766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Koulikoro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289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17,3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13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478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98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Kayes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419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78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18,6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14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3,3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589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56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9,5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10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1,7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˂ 10</a:t>
                      </a:r>
                      <a:r>
                        <a:rPr lang="fr-FR" sz="1800" b="1" baseline="30000">
                          <a:effectLst/>
                        </a:rPr>
                        <a:t>-3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498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Ensemble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2748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522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19,0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5,6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4277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372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8,4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˂ 10-3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0914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fr-FR" sz="2000" b="1" dirty="0"/>
              <a:t>Prévalence de l’insuffisance pondérale selon le z-score du rapport poids-âge (P/A) chez les enfants âgés de 6 à 59 mois, par région du Mali, mai 2015.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37894406"/>
              </p:ext>
            </p:extLst>
          </p:nvPr>
        </p:nvGraphicFramePr>
        <p:xfrm>
          <a:off x="1" y="620487"/>
          <a:ext cx="9143999" cy="6237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5880"/>
                <a:gridCol w="662940"/>
                <a:gridCol w="810260"/>
                <a:gridCol w="1473200"/>
                <a:gridCol w="998469"/>
                <a:gridCol w="1505971"/>
                <a:gridCol w="891702"/>
                <a:gridCol w="1475577"/>
              </a:tblGrid>
              <a:tr h="58937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Région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Effectif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Insuffisance Pondérale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Insuffisance Pondérale modérée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Insuffisance Pondérale sévère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38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% IC à 95%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% IC à 95%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% IC à 95%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Bamako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803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125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15,6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[13,2 - 18,3]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112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13,9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11,5 - 16,7]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1,6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[0,9 - 2,7]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Gao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1119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188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16,8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12,8 - 21,8]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141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12,6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9,6 - 16,4]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4,2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[2,6 - 6,6]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Tombouctou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1036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281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27,1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[23,2 - 31,5]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214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20,7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17,7 - 24,0]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67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6,5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[4,8 - 8,7]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Mopti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924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180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19,5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[16,1 - 23,4]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147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15,9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13,0 - 19,4]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3,6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2,5 - 5,1]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Ségou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852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149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17,5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[14,7 - 20,7]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123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14,4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11,8 - 17,6]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3,1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2,2 - 4,3]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Sikasso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971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277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28,5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23,7 - 33,8]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188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19,4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[15,9 - 23,4]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9,2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[6,8 - 12,2]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Koulikoro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856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18,4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[14,8 - 22,5]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128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12,1 - 18,3]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3,4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[1,9 - 6,0]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Kayes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1124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263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23,4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[20,2 - 26,9]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213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19,0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16,2 - 22,0]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4,4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3,4 - 5,8]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93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Ensemble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7782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1883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24,2 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21,0 – 27,5]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1339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17,2 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14,9 – 19,6]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545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7,0 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5,3 - 8,8]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26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fr-FR" sz="2000" b="1" dirty="0"/>
              <a:t>Prévalence de la malnutrition chronique selon le z-score du rapport taille-âge (T/A) chez les enfants âgés de 0 à 59 mois, par région du Mali, mai 2015.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020299"/>
              </p:ext>
            </p:extLst>
          </p:nvPr>
        </p:nvGraphicFramePr>
        <p:xfrm>
          <a:off x="2" y="914398"/>
          <a:ext cx="9143997" cy="6054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598"/>
                <a:gridCol w="762000"/>
                <a:gridCol w="838200"/>
                <a:gridCol w="1524000"/>
                <a:gridCol w="838200"/>
                <a:gridCol w="1389113"/>
                <a:gridCol w="820687"/>
                <a:gridCol w="1600199"/>
              </a:tblGrid>
              <a:tr h="54977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Région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Effectif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Malnutrition Chronique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Malnutrition Chronique modérée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Malnutrition Chronique sévère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58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% IC à 95%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n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% IC à 95%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n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% IC à 95%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Bamako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778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123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15,8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[12,7 - 19,5]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13,0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[10,2 - 16,3]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2,8 [1,7 - 4,6]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Gao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1056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165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15,6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11,8 - 20,4]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115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10,9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[8,2 - 14,3]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4,7 [3,2 - 6,9]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Tombouctou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977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241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24,7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20,9 - 28,9]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179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18,3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15,3 - 21,8]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6,3 [4,7 - 8,6]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Mopti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895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222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24,8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20,5 - 29,7]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160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17,9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[14,8 - 21,5]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6,9 [5,0 - 9,5]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Ségou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837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161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19,2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16,5 - 22,4]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130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15,5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13,4 - 18,0]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3,7 [2,4 - 5,6]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Sikasso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948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337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35,5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30,4 - 41,1]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227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23,9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[20,0 - 28,4]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110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11,6 [9,0 - 14,8]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Koulikoro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828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168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20,3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16,6 - 24,6]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135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16,3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[13,1 - 20,1]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4,0 [2,6 - 6,2]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Kayes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1087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262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24,1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21,1 - 27,4]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203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18,7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[16,1 - 21,5]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5,4 [4,3 - 6,9]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497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Ensemble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7659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2244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29,3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[25,6 - 33,1]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1539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20,1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[17,4 - 22,8]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705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9,2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[7,1 - 11,3]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6717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b="1" dirty="0"/>
              <a:t>Taux Brut de Mortalité (TBM) et taux de mortalité des moins de 5 ans par région du Mali, mai 2015.</a:t>
            </a:r>
            <a:r>
              <a:rPr lang="en-US" sz="2000" b="1" dirty="0"/>
              <a:t/>
            </a:r>
            <a:br>
              <a:rPr lang="en-US" sz="2000" b="1" dirty="0"/>
            </a:b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4026416"/>
              </p:ext>
            </p:extLst>
          </p:nvPr>
        </p:nvGraphicFramePr>
        <p:xfrm>
          <a:off x="0" y="1143004"/>
          <a:ext cx="9144000" cy="5714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600"/>
                <a:gridCol w="3558775"/>
                <a:gridCol w="3832625"/>
              </a:tblGrid>
              <a:tr h="10913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Région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TBM dans la Population générale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(décès/10000 personnes/jour) 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avec IC à 95%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Taux de mortalité des moins de 5 ans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(décès/10000 personnes/jour) </a:t>
                      </a:r>
                      <a:endParaRPr lang="en-US" sz="18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avec IC à 95%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08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Bamako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0,21 [0,11 - 0,38]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0,31 [0,10-0,96]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5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Gao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0,04 [0,01-0,16]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0,08 [0,01-0,57]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08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Tombouctou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0,46 [0,28-0,74]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0,64 [0,31-1,33]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5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Mopti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0,31  [0,18-0,55]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0,62 [0,29-1,34]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08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Ségou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0,48 [0,29-0,81]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0,58 [0,27-1,21]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5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Sikasso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0,09 [0,04-0,20]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0,26 [0,09-0,75]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5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Koulikoro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0,05 [0,01-0,23]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0,09 [0,01-0,64]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08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Kayes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0,15  [0,07-0,31]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0,22  [0,07-0,67]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078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fr-FR" sz="2000" dirty="0"/>
              <a:t>Etat nutritionnel basé sur l’IMC chez les femmes non enceintes  âgées de 15 à 49 ans enquêtées par région du Mali, mai 2015.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77062327"/>
              </p:ext>
            </p:extLst>
          </p:nvPr>
        </p:nvGraphicFramePr>
        <p:xfrm>
          <a:off x="0" y="990599"/>
          <a:ext cx="9143999" cy="6083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685800"/>
                <a:gridCol w="814231"/>
                <a:gridCol w="1106520"/>
                <a:gridCol w="1307113"/>
                <a:gridCol w="1307113"/>
                <a:gridCol w="1352011"/>
                <a:gridCol w="1352011"/>
              </a:tblGrid>
              <a:tr h="44443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Région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Effectif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Maigreur </a:t>
                      </a:r>
                      <a:endParaRPr lang="en-US" sz="1600" b="1">
                        <a:effectLst/>
                      </a:endParaRPr>
                    </a:p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IMC &lt; 18,5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Etat normal</a:t>
                      </a:r>
                      <a:endParaRPr lang="en-US" sz="1600" b="1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IMC entre 18,5 - 24,9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Surpoids</a:t>
                      </a:r>
                      <a:endParaRPr lang="en-US" sz="1600" b="1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IMC ≥ 25,0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7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n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% [IC à 95%]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n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% [IC à 95%]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n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% [IC à 95%]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Bamako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828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66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6,0-9,9]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440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53,1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[49,3-56,9]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322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38,9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35,2-42,6]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Gao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775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8,9-13,1]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429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56,8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52,1-61,6]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243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32,2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[27,1-37,3]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Tombouctou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737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7,1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5,1-9,0]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383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52,0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46,8-57,1]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302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41,0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[35,4-46,6]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Mopti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725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11,0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7,5-14,5]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505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69,7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64,4-74,9]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140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19,3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14,3-24,4]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Ségou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712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60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8,4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6,2-10,7]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489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68,7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[63,8-73,6]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163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22,9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[17,4-28,4]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Sikasso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788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5,2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[3,3-7,2]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590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74,9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[70,1-79,6]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157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19,9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[15,2-24,7]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Koulikoro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712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91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12,8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[9,3-16,3]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480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67,4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[63,0-71,9]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141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19,8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 </a:t>
                      </a:r>
                      <a:r>
                        <a:rPr lang="fr-FR" sz="1600" b="1" dirty="0">
                          <a:effectLst/>
                        </a:rPr>
                        <a:t>[14,5-25,1]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Kayes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742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89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12,0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8,9-15,0]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501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67,5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62,9-72,1]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</a:rPr>
                        <a:t>152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20,5 </a:t>
                      </a:r>
                      <a:endParaRPr lang="fr-FR" sz="1600" b="1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</a:rPr>
                        <a:t>[</a:t>
                      </a:r>
                      <a:r>
                        <a:rPr lang="fr-FR" sz="1600" b="1" dirty="0">
                          <a:effectLst/>
                        </a:rPr>
                        <a:t>16,4-24,5]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70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</a:rPr>
                        <a:t>Ensemble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6888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8,4 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6,9 - 10,2]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4382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71,5 </a:t>
                      </a:r>
                      <a:endParaRPr lang="fr-FR" sz="16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68,5 - 4,2]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1892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20,2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[17,2 - 23,5]</a:t>
                      </a: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5006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996</TotalTime>
  <Words>2047</Words>
  <Application>Microsoft Office PowerPoint</Application>
  <PresentationFormat>Affichage à l'écran (4:3)</PresentationFormat>
  <Paragraphs>808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Office Theme</vt:lpstr>
      <vt:lpstr>ENQUETES NUTRITIONNELLES ANTROPOMETRIQUES ET DE MORTALITE SMART NATIONALE, MAI-2015 </vt:lpstr>
      <vt:lpstr>SMART 2015</vt:lpstr>
      <vt:lpstr>Prévalence de la Malnutrition Aiguë  Globale (MAG), de la Malnutrition Aigüe Modérée (MAM) et de la Malnutrition Aigüe Sévère (MAS) selon le z-score du rapport poids-taille (P/T) chez les enfants âgés de 6 à 59 mois par région du Mali, mai 2015.</vt:lpstr>
      <vt:lpstr>Prévalence de la malnutrition aigüe (globale et sévère) selon le sexe des enfants de 6 à 59 mois par région du Mali, mai 2015. </vt:lpstr>
      <vt:lpstr>Prévalence de la malnutrition aigüe (globale et sévère) basée sur l’indice poids-taille (P/T) par tranches d’âge (6-23 mois versus 24-59 mois) des enfants enquêtés et par région du Mali, mai 2014. </vt:lpstr>
      <vt:lpstr>Prévalence de l’insuffisance pondérale selon le z-score du rapport poids-âge (P/A) chez les enfants âgés de 6 à 59 mois, par région du Mali, mai 2015. </vt:lpstr>
      <vt:lpstr>Prévalence de la malnutrition chronique selon le z-score du rapport taille-âge (T/A) chez les enfants âgés de 0 à 59 mois, par région du Mali, mai 2015. </vt:lpstr>
      <vt:lpstr>Taux Brut de Mortalité (TBM) et taux de mortalité des moins de 5 ans par région du Mali, mai 2015. </vt:lpstr>
      <vt:lpstr>Etat nutritionnel basé sur l’IMC chez les femmes non enceintes  âgées de 15 à 49 ans enquêtées par région du Mali, mai 2015.</vt:lpstr>
      <vt:lpstr>Prévalence de l’insuffisance pondérale chez les enfants de 0 à 59 mois par région enquêtée au Mali, mai 2015. </vt:lpstr>
      <vt:lpstr>Conclusion </vt:lpstr>
      <vt:lpstr>Conclusion</vt:lpstr>
      <vt:lpstr>Récommandations</vt:lpstr>
      <vt:lpstr>Récommandations</vt:lpstr>
      <vt:lpstr>Recommandations spécifiques</vt:lpstr>
      <vt:lpstr>MERCI POUR VOTRE ATTENTION</vt:lpstr>
    </vt:vector>
  </TitlesOfParts>
  <Company>UNICEF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guest1</dc:creator>
  <cp:lastModifiedBy>NIAKALING</cp:lastModifiedBy>
  <cp:revision>31</cp:revision>
  <dcterms:created xsi:type="dcterms:W3CDTF">2015-07-23T17:22:24Z</dcterms:created>
  <dcterms:modified xsi:type="dcterms:W3CDTF">2015-08-17T10:46:28Z</dcterms:modified>
</cp:coreProperties>
</file>