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slideLayouts/slideLayout9.xml" ContentType="application/vnd.openxmlformats-officedocument.presentationml.slideLayout+xml"/>
  <Override PartName="/ppt/charts/chart2.xml" ContentType="application/vnd.openxmlformats-officedocument.drawingml.char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Lst>
  <p:notesMasterIdLst>
    <p:notesMasterId r:id="rId17"/>
  </p:notesMasterIdLst>
  <p:handoutMasterIdLst>
    <p:handoutMasterId r:id="rId18"/>
  </p:handoutMasterIdLst>
  <p:sldIdLst>
    <p:sldId id="271" r:id="rId3"/>
    <p:sldId id="272" r:id="rId4"/>
    <p:sldId id="273" r:id="rId5"/>
    <p:sldId id="285" r:id="rId6"/>
    <p:sldId id="274" r:id="rId7"/>
    <p:sldId id="276" r:id="rId8"/>
    <p:sldId id="277" r:id="rId9"/>
    <p:sldId id="278" r:id="rId10"/>
    <p:sldId id="279" r:id="rId11"/>
    <p:sldId id="280" r:id="rId12"/>
    <p:sldId id="281" r:id="rId13"/>
    <p:sldId id="282" r:id="rId14"/>
    <p:sldId id="283" r:id="rId15"/>
    <p:sldId id="286" r:id="rId16"/>
  </p:sldIdLst>
  <p:sldSz cx="9144000" cy="6858000" type="screen4x3"/>
  <p:notesSz cx="7053263" cy="93567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39"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Feuille_Microsoft_Office_Excel2.xlsx"/></Relationships>
</file>

<file path=ppt/charts/chart1.xml><?xml version="1.0" encoding="utf-8"?>
<c:chartSpace xmlns:c="http://schemas.openxmlformats.org/drawingml/2006/chart" xmlns:a="http://schemas.openxmlformats.org/drawingml/2006/main" xmlns:r="http://schemas.openxmlformats.org/officeDocument/2006/relationships">
  <c:lang val="fr-FR"/>
  <c:style val="4"/>
  <c:chart>
    <c:plotArea>
      <c:layout/>
      <c:barChart>
        <c:barDir val="col"/>
        <c:grouping val="clustered"/>
        <c:ser>
          <c:idx val="0"/>
          <c:order val="0"/>
          <c:tx>
            <c:strRef>
              <c:f>Sheet1!$B$1</c:f>
              <c:strCache>
                <c:ptCount val="1"/>
                <c:pt idx="0">
                  <c:v>Series 1</c:v>
                </c:pt>
              </c:strCache>
            </c:strRef>
          </c:tx>
          <c:spPr>
            <a:solidFill>
              <a:srgbClr val="C2113A"/>
            </a:solidFill>
          </c:spP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spPr>
            <a:solidFill>
              <a:srgbClr val="002A6C"/>
            </a:solidFill>
          </c:spP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er>
        <c:dLbls/>
        <c:axId val="56661504"/>
        <c:axId val="56663040"/>
      </c:barChart>
      <c:catAx>
        <c:axId val="56661504"/>
        <c:scaling>
          <c:orientation val="minMax"/>
        </c:scaling>
        <c:axPos val="b"/>
        <c:numFmt formatCode="General" sourceLinked="0"/>
        <c:tickLblPos val="nextTo"/>
        <c:txPr>
          <a:bodyPr/>
          <a:lstStyle/>
          <a:p>
            <a:pPr>
              <a:defRPr sz="1200"/>
            </a:pPr>
            <a:endParaRPr lang="fr-FR"/>
          </a:p>
        </c:txPr>
        <c:crossAx val="56663040"/>
        <c:crosses val="autoZero"/>
        <c:auto val="1"/>
        <c:lblAlgn val="ctr"/>
        <c:lblOffset val="100"/>
      </c:catAx>
      <c:valAx>
        <c:axId val="56663040"/>
        <c:scaling>
          <c:orientation val="minMax"/>
        </c:scaling>
        <c:axPos val="l"/>
        <c:majorGridlines/>
        <c:numFmt formatCode="General" sourceLinked="1"/>
        <c:tickLblPos val="nextTo"/>
        <c:crossAx val="56661504"/>
        <c:crosses val="autoZero"/>
        <c:crossBetween val="between"/>
      </c:valAx>
    </c:plotArea>
    <c:legend>
      <c:legendPos val="r"/>
      <c:txPr>
        <a:bodyPr/>
        <a:lstStyle/>
        <a:p>
          <a:pPr>
            <a:defRPr sz="1100"/>
          </a:pPr>
          <a:endParaRPr lang="fr-FR"/>
        </a:p>
      </c:txPr>
    </c:legend>
    <c:plotVisOnly val="1"/>
    <c:dispBlanksAs val="gap"/>
  </c:chart>
  <c:txPr>
    <a:bodyPr/>
    <a:lstStyle/>
    <a:p>
      <a:pPr>
        <a:defRPr sz="1800"/>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fr-FR"/>
  <c:style val="4"/>
  <c:chart>
    <c:plotArea>
      <c:layout/>
      <c:barChart>
        <c:barDir val="col"/>
        <c:grouping val="clustered"/>
        <c:ser>
          <c:idx val="0"/>
          <c:order val="0"/>
          <c:tx>
            <c:strRef>
              <c:f>Sheet1!$B$1</c:f>
              <c:strCache>
                <c:ptCount val="1"/>
                <c:pt idx="0">
                  <c:v>Series 1</c:v>
                </c:pt>
              </c:strCache>
            </c:strRef>
          </c:tx>
          <c:spPr>
            <a:solidFill>
              <a:srgbClr val="C2113A"/>
            </a:solidFill>
          </c:spP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spPr>
            <a:solidFill>
              <a:srgbClr val="002A6C"/>
            </a:solidFill>
          </c:spP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er>
        <c:dLbls/>
        <c:axId val="58434304"/>
        <c:axId val="58435840"/>
      </c:barChart>
      <c:catAx>
        <c:axId val="58434304"/>
        <c:scaling>
          <c:orientation val="minMax"/>
        </c:scaling>
        <c:axPos val="b"/>
        <c:numFmt formatCode="General" sourceLinked="0"/>
        <c:tickLblPos val="nextTo"/>
        <c:txPr>
          <a:bodyPr/>
          <a:lstStyle/>
          <a:p>
            <a:pPr>
              <a:defRPr sz="1200"/>
            </a:pPr>
            <a:endParaRPr lang="fr-FR"/>
          </a:p>
        </c:txPr>
        <c:crossAx val="58435840"/>
        <c:crosses val="autoZero"/>
        <c:auto val="1"/>
        <c:lblAlgn val="ctr"/>
        <c:lblOffset val="100"/>
      </c:catAx>
      <c:valAx>
        <c:axId val="58435840"/>
        <c:scaling>
          <c:orientation val="minMax"/>
        </c:scaling>
        <c:axPos val="l"/>
        <c:majorGridlines/>
        <c:numFmt formatCode="General" sourceLinked="1"/>
        <c:tickLblPos val="nextTo"/>
        <c:crossAx val="58434304"/>
        <c:crosses val="autoZero"/>
        <c:crossBetween val="between"/>
      </c:valAx>
    </c:plotArea>
    <c:legend>
      <c:legendPos val="r"/>
      <c:txPr>
        <a:bodyPr/>
        <a:lstStyle/>
        <a:p>
          <a:pPr>
            <a:defRPr sz="1100"/>
          </a:pPr>
          <a:endParaRPr lang="fr-FR"/>
        </a:p>
      </c:txPr>
    </c:legend>
    <c:plotVisOnly val="1"/>
    <c:dispBlanksAs val="gap"/>
  </c:chart>
  <c:txPr>
    <a:bodyPr/>
    <a:lstStyle/>
    <a:p>
      <a:pPr>
        <a:defRPr sz="1800"/>
      </a:pPr>
      <a:endParaRPr lang="fr-FR"/>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55938" cy="4683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995738" y="0"/>
            <a:ext cx="3055937" cy="468313"/>
          </a:xfrm>
          <a:prstGeom prst="rect">
            <a:avLst/>
          </a:prstGeom>
        </p:spPr>
        <p:txBody>
          <a:bodyPr vert="horz" lIns="91440" tIns="45720" rIns="91440" bIns="45720" rtlCol="0"/>
          <a:lstStyle>
            <a:lvl1pPr algn="r">
              <a:defRPr sz="1200"/>
            </a:lvl1pPr>
          </a:lstStyle>
          <a:p>
            <a:fld id="{E04DDBF2-4A79-4DAC-9F1A-95BE3BEA154D}" type="datetimeFigureOut">
              <a:rPr lang="fr-FR" smtClean="0"/>
              <a:pPr/>
              <a:t>20/03/2015</a:t>
            </a:fld>
            <a:endParaRPr lang="fr-FR"/>
          </a:p>
        </p:txBody>
      </p:sp>
      <p:sp>
        <p:nvSpPr>
          <p:cNvPr id="4" name="Espace réservé du pied de page 3"/>
          <p:cNvSpPr>
            <a:spLocks noGrp="1"/>
          </p:cNvSpPr>
          <p:nvPr>
            <p:ph type="ftr" sz="quarter" idx="2"/>
          </p:nvPr>
        </p:nvSpPr>
        <p:spPr>
          <a:xfrm>
            <a:off x="0" y="8888413"/>
            <a:ext cx="3055938" cy="46831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995738" y="8888413"/>
            <a:ext cx="3055937" cy="468312"/>
          </a:xfrm>
          <a:prstGeom prst="rect">
            <a:avLst/>
          </a:prstGeom>
        </p:spPr>
        <p:txBody>
          <a:bodyPr vert="horz" lIns="91440" tIns="45720" rIns="91440" bIns="45720" rtlCol="0" anchor="b"/>
          <a:lstStyle>
            <a:lvl1pPr algn="r">
              <a:defRPr sz="1200"/>
            </a:lvl1pPr>
          </a:lstStyle>
          <a:p>
            <a:fld id="{4BDF61BC-DB14-4011-A2D6-94E9D5C25973}" type="slidenum">
              <a:rPr lang="fr-FR" smtClean="0"/>
              <a:pPr/>
              <a:t>‹N°›</a:t>
            </a:fld>
            <a:endParaRPr lang="fr-FR"/>
          </a:p>
        </p:txBody>
      </p:sp>
    </p:spTree>
    <p:extLst>
      <p:ext uri="{BB962C8B-B14F-4D97-AF65-F5344CB8AC3E}">
        <p14:creationId xmlns:p14="http://schemas.microsoft.com/office/powerpoint/2010/main" xmlns="" val="2610261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56414" cy="467836"/>
          </a:xfrm>
          <a:prstGeom prst="rect">
            <a:avLst/>
          </a:prstGeom>
        </p:spPr>
        <p:txBody>
          <a:bodyPr vert="horz" lIns="92885" tIns="46442" rIns="92885" bIns="46442" rtlCol="0"/>
          <a:lstStyle>
            <a:lvl1pPr algn="l">
              <a:defRPr sz="1200"/>
            </a:lvl1pPr>
          </a:lstStyle>
          <a:p>
            <a:endParaRPr lang="en-US" dirty="0"/>
          </a:p>
        </p:txBody>
      </p:sp>
      <p:sp>
        <p:nvSpPr>
          <p:cNvPr id="3" name="Espace réservé de la date 2"/>
          <p:cNvSpPr>
            <a:spLocks noGrp="1"/>
          </p:cNvSpPr>
          <p:nvPr>
            <p:ph type="dt" idx="1"/>
          </p:nvPr>
        </p:nvSpPr>
        <p:spPr>
          <a:xfrm>
            <a:off x="3995217" y="0"/>
            <a:ext cx="3056414" cy="467836"/>
          </a:xfrm>
          <a:prstGeom prst="rect">
            <a:avLst/>
          </a:prstGeom>
        </p:spPr>
        <p:txBody>
          <a:bodyPr vert="horz" lIns="92885" tIns="46442" rIns="92885" bIns="46442" rtlCol="0"/>
          <a:lstStyle>
            <a:lvl1pPr algn="r">
              <a:defRPr sz="1200"/>
            </a:lvl1pPr>
          </a:lstStyle>
          <a:p>
            <a:fld id="{4E028780-9E2E-40DB-AA57-DFDCF47199A8}" type="datetimeFigureOut">
              <a:rPr lang="en-US" smtClean="0"/>
              <a:pPr/>
              <a:t>3/20/2015</a:t>
            </a:fld>
            <a:endParaRPr lang="en-US" dirty="0"/>
          </a:p>
        </p:txBody>
      </p:sp>
      <p:sp>
        <p:nvSpPr>
          <p:cNvPr id="4" name="Espace réservé de l'image des diapositives 3"/>
          <p:cNvSpPr>
            <a:spLocks noGrp="1" noRot="1" noChangeAspect="1"/>
          </p:cNvSpPr>
          <p:nvPr>
            <p:ph type="sldImg" idx="2"/>
          </p:nvPr>
        </p:nvSpPr>
        <p:spPr>
          <a:xfrm>
            <a:off x="1187450" y="701675"/>
            <a:ext cx="4678363" cy="3508375"/>
          </a:xfrm>
          <a:prstGeom prst="rect">
            <a:avLst/>
          </a:prstGeom>
          <a:noFill/>
          <a:ln w="12700">
            <a:solidFill>
              <a:prstClr val="black"/>
            </a:solidFill>
          </a:ln>
        </p:spPr>
        <p:txBody>
          <a:bodyPr vert="horz" lIns="92885" tIns="46442" rIns="92885" bIns="46442" rtlCol="0" anchor="ctr"/>
          <a:lstStyle/>
          <a:p>
            <a:endParaRPr lang="en-US" dirty="0"/>
          </a:p>
        </p:txBody>
      </p:sp>
      <p:sp>
        <p:nvSpPr>
          <p:cNvPr id="5" name="Espace réservé des commentaires 4"/>
          <p:cNvSpPr>
            <a:spLocks noGrp="1"/>
          </p:cNvSpPr>
          <p:nvPr>
            <p:ph type="body" sz="quarter" idx="3"/>
          </p:nvPr>
        </p:nvSpPr>
        <p:spPr>
          <a:xfrm>
            <a:off x="705327" y="4444445"/>
            <a:ext cx="5642610" cy="4210526"/>
          </a:xfrm>
          <a:prstGeom prst="rect">
            <a:avLst/>
          </a:prstGeom>
        </p:spPr>
        <p:txBody>
          <a:bodyPr vert="horz" lIns="92885" tIns="46442" rIns="92885" bIns="46442"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887265"/>
            <a:ext cx="3056414" cy="467836"/>
          </a:xfrm>
          <a:prstGeom prst="rect">
            <a:avLst/>
          </a:prstGeom>
        </p:spPr>
        <p:txBody>
          <a:bodyPr vert="horz" lIns="92885" tIns="46442" rIns="92885" bIns="46442" rtlCol="0" anchor="b"/>
          <a:lstStyle>
            <a:lvl1pPr algn="l">
              <a:defRPr sz="1200"/>
            </a:lvl1pPr>
          </a:lstStyle>
          <a:p>
            <a:endParaRPr lang="en-US" dirty="0"/>
          </a:p>
        </p:txBody>
      </p:sp>
      <p:sp>
        <p:nvSpPr>
          <p:cNvPr id="7" name="Espace réservé du numéro de diapositive 6"/>
          <p:cNvSpPr>
            <a:spLocks noGrp="1"/>
          </p:cNvSpPr>
          <p:nvPr>
            <p:ph type="sldNum" sz="quarter" idx="5"/>
          </p:nvPr>
        </p:nvSpPr>
        <p:spPr>
          <a:xfrm>
            <a:off x="3995217" y="8887265"/>
            <a:ext cx="3056414" cy="467836"/>
          </a:xfrm>
          <a:prstGeom prst="rect">
            <a:avLst/>
          </a:prstGeom>
        </p:spPr>
        <p:txBody>
          <a:bodyPr vert="horz" lIns="92885" tIns="46442" rIns="92885" bIns="46442" rtlCol="0" anchor="b"/>
          <a:lstStyle>
            <a:lvl1pPr algn="r">
              <a:defRPr sz="1200"/>
            </a:lvl1pPr>
          </a:lstStyle>
          <a:p>
            <a:fld id="{B26ACEDD-7357-488A-AEF2-3F596901801E}" type="slidenum">
              <a:rPr lang="en-US" smtClean="0"/>
              <a:pPr/>
              <a:t>‹N°›</a:t>
            </a:fld>
            <a:endParaRPr lang="en-US" dirty="0"/>
          </a:p>
        </p:txBody>
      </p:sp>
    </p:spTree>
    <p:extLst>
      <p:ext uri="{BB962C8B-B14F-4D97-AF65-F5344CB8AC3E}">
        <p14:creationId xmlns:p14="http://schemas.microsoft.com/office/powerpoint/2010/main" xmlns="" val="3097499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76769E-C829-4283-B80E-CB90D995C291}"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xmlns="" val="31697019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9" name="Title 8"/>
          <p:cNvSpPr>
            <a:spLocks noGrp="1"/>
          </p:cNvSpPr>
          <p:nvPr>
            <p:ph type="ctrTitle"/>
          </p:nvPr>
        </p:nvSpPr>
        <p:spPr>
          <a:xfrm>
            <a:off x="683917" y="609600"/>
            <a:ext cx="7772400" cy="1829761"/>
          </a:xfrm>
        </p:spPr>
        <p:txBody>
          <a:bodyPr vert="horz" anchor="b">
            <a:normAutofit/>
            <a:scene3d>
              <a:camera prst="orthographicFront"/>
              <a:lightRig rig="soft" dir="t"/>
            </a:scene3d>
            <a:sp3d prstMaterial="softEdge">
              <a:bevelT w="25400" h="25400"/>
            </a:sp3d>
          </a:bodyPr>
          <a:lstStyle>
            <a:lvl1pPr algn="ctr">
              <a:defRPr sz="4800" b="1">
                <a:solidFill>
                  <a:srgbClr val="C2113A"/>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dirty="0"/>
          </a:p>
        </p:txBody>
      </p:sp>
      <p:sp>
        <p:nvSpPr>
          <p:cNvPr id="17" name="Subtitle 16"/>
          <p:cNvSpPr>
            <a:spLocks noGrp="1"/>
          </p:cNvSpPr>
          <p:nvPr>
            <p:ph type="subTitle" idx="1"/>
          </p:nvPr>
        </p:nvSpPr>
        <p:spPr>
          <a:xfrm>
            <a:off x="683917" y="2439806"/>
            <a:ext cx="7772400" cy="1199704"/>
          </a:xfrm>
        </p:spPr>
        <p:txBody>
          <a:bodyPr/>
          <a:lstStyle>
            <a:lvl1pPr marL="0" marR="64008" indent="0" algn="ct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dirty="0"/>
          </a:p>
        </p:txBody>
      </p:sp>
    </p:spTree>
    <p:extLst>
      <p:ext uri="{BB962C8B-B14F-4D97-AF65-F5344CB8AC3E}">
        <p14:creationId xmlns:p14="http://schemas.microsoft.com/office/powerpoint/2010/main" xmlns="" val="4139511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extLst/>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extLst/>
          </a:lstStyle>
          <a:p>
            <a:fld id="{BC410EEA-824F-4D46-AFE7-60426C8C06B0}" type="slidenum">
              <a:rPr lang="en-US" smtClean="0">
                <a:solidFill>
                  <a:prstClr val="black"/>
                </a:solidFill>
              </a:rPr>
              <a:pPr/>
              <a:t>‹N°›</a:t>
            </a:fld>
            <a:endParaRPr lang="en-US" dirty="0">
              <a:solidFill>
                <a:prstClr val="black"/>
              </a:solidFill>
            </a:endParaRPr>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graphicFrame>
        <p:nvGraphicFramePr>
          <p:cNvPr id="9" name="Content Placeholder 3"/>
          <p:cNvGraphicFramePr>
            <a:graphicFrameLocks/>
          </p:cNvGraphicFramePr>
          <p:nvPr userDrawn="1">
            <p:extLst>
              <p:ext uri="{D42A27DB-BD31-4B8C-83A1-F6EECF244321}">
                <p14:modId xmlns:p14="http://schemas.microsoft.com/office/powerpoint/2010/main" xmlns="" val="998898145"/>
              </p:ext>
            </p:extLst>
          </p:nvPr>
        </p:nvGraphicFramePr>
        <p:xfrm>
          <a:off x="457200" y="16764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87068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extLst/>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extLst/>
          </a:lstStyle>
          <a:p>
            <a:fld id="{BC410EEA-824F-4D46-AFE7-60426C8C06B0}" type="slidenum">
              <a:rPr lang="en-US" smtClean="0">
                <a:solidFill>
                  <a:prstClr val="black"/>
                </a:solidFill>
              </a:rPr>
              <a:pPr/>
              <a:t>‹N°›</a:t>
            </a:fld>
            <a:endParaRPr lang="en-US" dirty="0">
              <a:solidFill>
                <a:prstClr val="black"/>
              </a:solidFill>
            </a:endParaRPr>
          </a:p>
        </p:txBody>
      </p:sp>
      <p:sp>
        <p:nvSpPr>
          <p:cNvPr id="5" name="Title 6"/>
          <p:cNvSpPr>
            <a:spLocks noGrp="1"/>
          </p:cNvSpPr>
          <p:nvPr>
            <p:ph type="title"/>
          </p:nvPr>
        </p:nvSpPr>
        <p:spPr>
          <a:xfrm>
            <a:off x="457200" y="274638"/>
            <a:ext cx="8229600" cy="1143000"/>
          </a:xfrm>
        </p:spPr>
        <p:txBody>
          <a:bodyPr rtlCol="0"/>
          <a:lstStyle>
            <a:extLst/>
          </a:lstStyle>
          <a:p>
            <a:r>
              <a:rPr lang="en-US" smtClean="0"/>
              <a:t>Click to edit Master title style</a:t>
            </a:r>
            <a:endParaRPr lang="en-US"/>
          </a:p>
        </p:txBody>
      </p:sp>
    </p:spTree>
    <p:extLst>
      <p:ext uri="{BB962C8B-B14F-4D97-AF65-F5344CB8AC3E}">
        <p14:creationId xmlns:p14="http://schemas.microsoft.com/office/powerpoint/2010/main" xmlns="" val="27710884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ctr">
              <a:defRPr sz="4000" b="1" cap="all">
                <a:solidFill>
                  <a:srgbClr val="C2113A"/>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a:lvl1pPr>
          </a:lstStyle>
          <a:p>
            <a:fld id="{8D9C9B90-562B-470B-B47D-7FD398A10E0F}" type="slidenum">
              <a:rPr lang="en-US">
                <a:solidFill>
                  <a:prstClr val="black"/>
                </a:solidFill>
              </a:rPr>
              <a:pPr/>
              <a:t>‹N°›</a:t>
            </a:fld>
            <a:endParaRPr lang="en-US" dirty="0">
              <a:solidFill>
                <a:prstClr val="black"/>
              </a:solidFill>
            </a:endParaRPr>
          </a:p>
        </p:txBody>
      </p:sp>
    </p:spTree>
    <p:extLst>
      <p:ext uri="{BB962C8B-B14F-4D97-AF65-F5344CB8AC3E}">
        <p14:creationId xmlns:p14="http://schemas.microsoft.com/office/powerpoint/2010/main" xmlns="" val="3568672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extLst/>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extLst/>
          </a:lstStyle>
          <a:p>
            <a:fld id="{BC410EEA-824F-4D46-AFE7-60426C8C06B0}" type="slidenum">
              <a:rPr lang="en-US" smtClean="0">
                <a:solidFill>
                  <a:prstClr val="black"/>
                </a:solidFill>
              </a:rPr>
              <a:pPr/>
              <a:t>‹N°›</a:t>
            </a:fld>
            <a:endParaRPr lang="en-US" dirty="0">
              <a:solidFill>
                <a:prstClr val="black"/>
              </a:solidFill>
            </a:endParaRPr>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Tree>
    <p:extLst>
      <p:ext uri="{BB962C8B-B14F-4D97-AF65-F5344CB8AC3E}">
        <p14:creationId xmlns:p14="http://schemas.microsoft.com/office/powerpoint/2010/main" xmlns="" val="2652859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3886200" cy="4525963"/>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extLst/>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extLst/>
          </a:lstStyle>
          <a:p>
            <a:fld id="{BC410EEA-824F-4D46-AFE7-60426C8C06B0}" type="slidenum">
              <a:rPr lang="en-US" smtClean="0">
                <a:solidFill>
                  <a:prstClr val="black"/>
                </a:solidFill>
              </a:rPr>
              <a:pPr/>
              <a:t>‹N°›</a:t>
            </a:fld>
            <a:endParaRPr lang="en-US" dirty="0">
              <a:solidFill>
                <a:prstClr val="black"/>
              </a:solidFill>
            </a:endParaRPr>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8" name="Content Placeholder 2"/>
          <p:cNvSpPr>
            <a:spLocks noGrp="1"/>
          </p:cNvSpPr>
          <p:nvPr>
            <p:ph idx="13"/>
          </p:nvPr>
        </p:nvSpPr>
        <p:spPr>
          <a:xfrm>
            <a:off x="4800600" y="1676400"/>
            <a:ext cx="3886200" cy="4525963"/>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346852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extLst/>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extLst/>
          </a:lstStyle>
          <a:p>
            <a:fld id="{BC410EEA-824F-4D46-AFE7-60426C8C06B0}" type="slidenum">
              <a:rPr lang="en-US" smtClean="0">
                <a:solidFill>
                  <a:prstClr val="black"/>
                </a:solidFill>
              </a:rPr>
              <a:pPr/>
              <a:t>‹N°›</a:t>
            </a:fld>
            <a:endParaRPr lang="en-US" dirty="0">
              <a:solidFill>
                <a:prstClr val="black"/>
              </a:solidFill>
            </a:endParaRPr>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graphicFrame>
        <p:nvGraphicFramePr>
          <p:cNvPr id="9" name="Content Placeholder 3"/>
          <p:cNvGraphicFramePr>
            <a:graphicFrameLocks/>
          </p:cNvGraphicFramePr>
          <p:nvPr userDrawn="1">
            <p:extLst>
              <p:ext uri="{D42A27DB-BD31-4B8C-83A1-F6EECF244321}">
                <p14:modId xmlns:p14="http://schemas.microsoft.com/office/powerpoint/2010/main" xmlns="" val="3735116967"/>
              </p:ext>
            </p:extLst>
          </p:nvPr>
        </p:nvGraphicFramePr>
        <p:xfrm>
          <a:off x="457200" y="16764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31023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extLst/>
          </a:lstStyle>
          <a:p>
            <a:endParaRPr lang="en-US" dirty="0">
              <a:solidFill>
                <a:prstClr val="black"/>
              </a:solidFill>
            </a:endParaRPr>
          </a:p>
        </p:txBody>
      </p:sp>
      <p:sp>
        <p:nvSpPr>
          <p:cNvPr id="4" name="Slide Number Placeholder 3"/>
          <p:cNvSpPr>
            <a:spLocks noGrp="1"/>
          </p:cNvSpPr>
          <p:nvPr>
            <p:ph type="sldNum" sz="quarter" idx="12"/>
          </p:nvPr>
        </p:nvSpPr>
        <p:spPr/>
        <p:txBody>
          <a:bodyPr/>
          <a:lstStyle>
            <a:extLst/>
          </a:lstStyle>
          <a:p>
            <a:fld id="{BC410EEA-824F-4D46-AFE7-60426C8C06B0}" type="slidenum">
              <a:rPr lang="en-US" smtClean="0">
                <a:solidFill>
                  <a:prstClr val="black"/>
                </a:solidFill>
              </a:rPr>
              <a:pPr/>
              <a:t>‹N°›</a:t>
            </a:fld>
            <a:endParaRPr lang="en-US" dirty="0">
              <a:solidFill>
                <a:prstClr val="black"/>
              </a:solidFill>
            </a:endParaRPr>
          </a:p>
        </p:txBody>
      </p:sp>
      <p:sp>
        <p:nvSpPr>
          <p:cNvPr id="5" name="Title 6"/>
          <p:cNvSpPr>
            <a:spLocks noGrp="1"/>
          </p:cNvSpPr>
          <p:nvPr>
            <p:ph type="title"/>
          </p:nvPr>
        </p:nvSpPr>
        <p:spPr>
          <a:xfrm>
            <a:off x="457200" y="274638"/>
            <a:ext cx="8229600" cy="1143000"/>
          </a:xfrm>
        </p:spPr>
        <p:txBody>
          <a:bodyPr rtlCol="0"/>
          <a:lstStyle>
            <a:extLst/>
          </a:lstStyle>
          <a:p>
            <a:r>
              <a:rPr lang="en-US" smtClean="0"/>
              <a:t>Click to edit Master title style</a:t>
            </a:r>
            <a:endParaRPr lang="en-US"/>
          </a:p>
        </p:txBody>
      </p:sp>
    </p:spTree>
    <p:extLst>
      <p:ext uri="{BB962C8B-B14F-4D97-AF65-F5344CB8AC3E}">
        <p14:creationId xmlns:p14="http://schemas.microsoft.com/office/powerpoint/2010/main" xmlns="" val="3904856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ctr">
              <a:defRPr sz="4000" b="1" cap="all">
                <a:solidFill>
                  <a:srgbClr val="C2113A"/>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a:lvl1pPr>
          </a:lstStyle>
          <a:p>
            <a:fld id="{8D9C9B90-562B-470B-B47D-7FD398A10E0F}" type="slidenum">
              <a:rPr lang="en-US">
                <a:solidFill>
                  <a:prstClr val="black"/>
                </a:solidFill>
              </a:rPr>
              <a:pPr/>
              <a:t>‹N°›</a:t>
            </a:fld>
            <a:endParaRPr lang="en-US" dirty="0">
              <a:solidFill>
                <a:prstClr val="black"/>
              </a:solidFill>
            </a:endParaRPr>
          </a:p>
        </p:txBody>
      </p:sp>
    </p:spTree>
    <p:extLst>
      <p:ext uri="{BB962C8B-B14F-4D97-AF65-F5344CB8AC3E}">
        <p14:creationId xmlns:p14="http://schemas.microsoft.com/office/powerpoint/2010/main" xmlns="" val="1564049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9" name="Title 8"/>
          <p:cNvSpPr>
            <a:spLocks noGrp="1"/>
          </p:cNvSpPr>
          <p:nvPr>
            <p:ph type="ctrTitle"/>
          </p:nvPr>
        </p:nvSpPr>
        <p:spPr>
          <a:xfrm>
            <a:off x="683917" y="609600"/>
            <a:ext cx="7772400" cy="1829761"/>
          </a:xfrm>
        </p:spPr>
        <p:txBody>
          <a:bodyPr vert="horz" anchor="b">
            <a:normAutofit/>
            <a:scene3d>
              <a:camera prst="orthographicFront"/>
              <a:lightRig rig="soft" dir="t"/>
            </a:scene3d>
            <a:sp3d prstMaterial="softEdge">
              <a:bevelT w="25400" h="25400"/>
            </a:sp3d>
          </a:bodyPr>
          <a:lstStyle>
            <a:lvl1pPr algn="ctr">
              <a:defRPr sz="4800" b="1">
                <a:solidFill>
                  <a:srgbClr val="C2113A"/>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dirty="0"/>
          </a:p>
        </p:txBody>
      </p:sp>
      <p:sp>
        <p:nvSpPr>
          <p:cNvPr id="17" name="Subtitle 16"/>
          <p:cNvSpPr>
            <a:spLocks noGrp="1"/>
          </p:cNvSpPr>
          <p:nvPr>
            <p:ph type="subTitle" idx="1"/>
          </p:nvPr>
        </p:nvSpPr>
        <p:spPr>
          <a:xfrm>
            <a:off x="683917" y="2439806"/>
            <a:ext cx="7772400" cy="1199704"/>
          </a:xfrm>
        </p:spPr>
        <p:txBody>
          <a:bodyPr/>
          <a:lstStyle>
            <a:lvl1pPr marL="0" marR="64008" indent="0" algn="ct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dirty="0"/>
          </a:p>
        </p:txBody>
      </p:sp>
    </p:spTree>
    <p:extLst>
      <p:ext uri="{BB962C8B-B14F-4D97-AF65-F5344CB8AC3E}">
        <p14:creationId xmlns:p14="http://schemas.microsoft.com/office/powerpoint/2010/main" xmlns="" val="1186971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extLst/>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extLst/>
          </a:lstStyle>
          <a:p>
            <a:fld id="{BC410EEA-824F-4D46-AFE7-60426C8C06B0}" type="slidenum">
              <a:rPr lang="en-US" smtClean="0">
                <a:solidFill>
                  <a:prstClr val="black"/>
                </a:solidFill>
              </a:rPr>
              <a:pPr/>
              <a:t>‹N°›</a:t>
            </a:fld>
            <a:endParaRPr lang="en-US" dirty="0">
              <a:solidFill>
                <a:prstClr val="black"/>
              </a:solidFill>
            </a:endParaRPr>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Tree>
    <p:extLst>
      <p:ext uri="{BB962C8B-B14F-4D97-AF65-F5344CB8AC3E}">
        <p14:creationId xmlns:p14="http://schemas.microsoft.com/office/powerpoint/2010/main" xmlns="" val="3568128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3886200" cy="4525963"/>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extLst/>
          </a:lstStyle>
          <a:p>
            <a:endParaRPr lang="en-US" dirty="0">
              <a:solidFill>
                <a:prstClr val="black"/>
              </a:solidFill>
            </a:endParaRPr>
          </a:p>
        </p:txBody>
      </p:sp>
      <p:sp>
        <p:nvSpPr>
          <p:cNvPr id="6" name="Slide Number Placeholder 5"/>
          <p:cNvSpPr>
            <a:spLocks noGrp="1"/>
          </p:cNvSpPr>
          <p:nvPr>
            <p:ph type="sldNum" sz="quarter" idx="12"/>
          </p:nvPr>
        </p:nvSpPr>
        <p:spPr/>
        <p:txBody>
          <a:bodyPr/>
          <a:lstStyle>
            <a:extLst/>
          </a:lstStyle>
          <a:p>
            <a:fld id="{BC410EEA-824F-4D46-AFE7-60426C8C06B0}" type="slidenum">
              <a:rPr lang="en-US" smtClean="0">
                <a:solidFill>
                  <a:prstClr val="black"/>
                </a:solidFill>
              </a:rPr>
              <a:pPr/>
              <a:t>‹N°›</a:t>
            </a:fld>
            <a:endParaRPr lang="en-US" dirty="0">
              <a:solidFill>
                <a:prstClr val="black"/>
              </a:solidFill>
            </a:endParaRPr>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8" name="Content Placeholder 2"/>
          <p:cNvSpPr>
            <a:spLocks noGrp="1"/>
          </p:cNvSpPr>
          <p:nvPr>
            <p:ph idx="13"/>
          </p:nvPr>
        </p:nvSpPr>
        <p:spPr>
          <a:xfrm>
            <a:off x="4800600" y="1676400"/>
            <a:ext cx="3886200" cy="4525963"/>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1577156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8">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dirty="0"/>
          </a:p>
        </p:txBody>
      </p:sp>
      <p:sp>
        <p:nvSpPr>
          <p:cNvPr id="30" name="Text Placeholder 29"/>
          <p:cNvSpPr>
            <a:spLocks noGrp="1"/>
          </p:cNvSpPr>
          <p:nvPr>
            <p:ph type="body" idx="1"/>
          </p:nvPr>
        </p:nvSpPr>
        <p:spPr>
          <a:xfrm>
            <a:off x="457200" y="1676400"/>
            <a:ext cx="8229600" cy="4525963"/>
          </a:xfrm>
          <a:prstGeom prst="rect">
            <a:avLst/>
          </a:prstGeom>
        </p:spPr>
        <p:txBody>
          <a:bodyPr vert="horz">
            <a:normAutofit/>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2" name="Footer Placeholder 21"/>
          <p:cNvSpPr>
            <a:spLocks noGrp="1"/>
          </p:cNvSpPr>
          <p:nvPr>
            <p:ph type="ftr" sz="quarter" idx="3"/>
          </p:nvPr>
        </p:nvSpPr>
        <p:spPr>
          <a:xfrm>
            <a:off x="457200" y="6400800"/>
            <a:ext cx="2350681" cy="365125"/>
          </a:xfrm>
          <a:prstGeom prst="rect">
            <a:avLst/>
          </a:prstGeom>
        </p:spPr>
        <p:txBody>
          <a:bodyPr vert="horz" anchor="b"/>
          <a:lstStyle>
            <a:lvl1pPr algn="r">
              <a:defRPr sz="1000">
                <a:solidFill>
                  <a:schemeClr val="tx1"/>
                </a:solidFill>
              </a:defRPr>
            </a:lvl1pPr>
            <a:extLst/>
          </a:lstStyle>
          <a:p>
            <a:endParaRPr lang="en-US" dirty="0">
              <a:solidFill>
                <a:prstClr val="black"/>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a:defRPr sz="1000" b="0">
                <a:solidFill>
                  <a:schemeClr val="tx1"/>
                </a:solidFill>
              </a:defRPr>
            </a:lvl1pPr>
            <a:extLst/>
          </a:lstStyle>
          <a:p>
            <a:fld id="{45292C34-3E5E-4BA5-AF54-F1601B144FB0}" type="slidenum">
              <a:rPr lang="en-US" smtClean="0">
                <a:solidFill>
                  <a:srgbClr val="464646">
                    <a:shade val="50000"/>
                  </a:srgbClr>
                </a:solidFill>
              </a:rPr>
              <a:pPr/>
              <a:t>‹N°›</a:t>
            </a:fld>
            <a:endParaRPr lang="en-US" dirty="0">
              <a:solidFill>
                <a:prstClr val="black"/>
              </a:solidFill>
            </a:endParaRPr>
          </a:p>
        </p:txBody>
      </p:sp>
    </p:spTree>
    <p:extLst>
      <p:ext uri="{BB962C8B-B14F-4D97-AF65-F5344CB8AC3E}">
        <p14:creationId xmlns:p14="http://schemas.microsoft.com/office/powerpoint/2010/main" xmlns="" val="26810871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l" rtl="0" eaLnBrk="1" latinLnBrk="0" hangingPunct="1">
        <a:spcBef>
          <a:spcPct val="0"/>
        </a:spcBef>
        <a:buNone/>
        <a:defRPr sz="3600" b="1" kern="1200">
          <a:solidFill>
            <a:schemeClr val="bg1"/>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rgbClr val="C2113A"/>
        </a:buClr>
        <a:buSzPct val="65000"/>
        <a:buFont typeface="Wingdings 3"/>
        <a:buChar char=""/>
        <a:defRPr sz="2700" kern="1200">
          <a:solidFill>
            <a:schemeClr val="tx1"/>
          </a:solidFill>
          <a:latin typeface="+mn-lt"/>
          <a:ea typeface="+mn-ea"/>
          <a:cs typeface="+mn-cs"/>
        </a:defRPr>
      </a:lvl1pPr>
      <a:lvl2pPr marL="621792" indent="-228600" algn="l" rtl="0" eaLnBrk="1" latinLnBrk="0" hangingPunct="1">
        <a:spcBef>
          <a:spcPts val="324"/>
        </a:spcBef>
        <a:buClr>
          <a:srgbClr val="C2113A"/>
        </a:buClr>
        <a:buFont typeface="Verdana"/>
        <a:buChar char="◦"/>
        <a:defRPr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sz="16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8">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dirty="0"/>
          </a:p>
        </p:txBody>
      </p:sp>
      <p:sp>
        <p:nvSpPr>
          <p:cNvPr id="30" name="Text Placeholder 29"/>
          <p:cNvSpPr>
            <a:spLocks noGrp="1"/>
          </p:cNvSpPr>
          <p:nvPr>
            <p:ph type="body" idx="1"/>
          </p:nvPr>
        </p:nvSpPr>
        <p:spPr>
          <a:xfrm>
            <a:off x="457200" y="1676400"/>
            <a:ext cx="8229600" cy="4525963"/>
          </a:xfrm>
          <a:prstGeom prst="rect">
            <a:avLst/>
          </a:prstGeom>
        </p:spPr>
        <p:txBody>
          <a:bodyPr vert="horz">
            <a:normAutofit/>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2" name="Footer Placeholder 21"/>
          <p:cNvSpPr>
            <a:spLocks noGrp="1"/>
          </p:cNvSpPr>
          <p:nvPr>
            <p:ph type="ftr" sz="quarter" idx="3"/>
          </p:nvPr>
        </p:nvSpPr>
        <p:spPr>
          <a:xfrm>
            <a:off x="457200" y="6400800"/>
            <a:ext cx="2350681" cy="365125"/>
          </a:xfrm>
          <a:prstGeom prst="rect">
            <a:avLst/>
          </a:prstGeom>
        </p:spPr>
        <p:txBody>
          <a:bodyPr vert="horz" anchor="b"/>
          <a:lstStyle>
            <a:lvl1pPr algn="r">
              <a:defRPr sz="1000">
                <a:solidFill>
                  <a:schemeClr val="tx1"/>
                </a:solidFill>
              </a:defRPr>
            </a:lvl1pPr>
            <a:extLst/>
          </a:lstStyle>
          <a:p>
            <a:endParaRPr lang="en-US" dirty="0">
              <a:solidFill>
                <a:prstClr val="black"/>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a:defRPr sz="1000" b="0">
                <a:solidFill>
                  <a:schemeClr val="tx1"/>
                </a:solidFill>
              </a:defRPr>
            </a:lvl1pPr>
            <a:extLst/>
          </a:lstStyle>
          <a:p>
            <a:fld id="{45292C34-3E5E-4BA5-AF54-F1601B144FB0}" type="slidenum">
              <a:rPr lang="en-US" smtClean="0">
                <a:solidFill>
                  <a:srgbClr val="464646">
                    <a:shade val="50000"/>
                  </a:srgbClr>
                </a:solidFill>
              </a:rPr>
              <a:pPr/>
              <a:t>‹N°›</a:t>
            </a:fld>
            <a:endParaRPr lang="en-US" dirty="0">
              <a:solidFill>
                <a:prstClr val="black"/>
              </a:solidFill>
            </a:endParaRPr>
          </a:p>
        </p:txBody>
      </p:sp>
    </p:spTree>
    <p:extLst>
      <p:ext uri="{BB962C8B-B14F-4D97-AF65-F5344CB8AC3E}">
        <p14:creationId xmlns:p14="http://schemas.microsoft.com/office/powerpoint/2010/main" xmlns="" val="389519423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Lst>
  <p:hf hdr="0" ftr="0" dt="0"/>
  <p:txStyles>
    <p:titleStyle>
      <a:lvl1pPr algn="l" rtl="0" eaLnBrk="1" latinLnBrk="0" hangingPunct="1">
        <a:spcBef>
          <a:spcPct val="0"/>
        </a:spcBef>
        <a:buNone/>
        <a:defRPr sz="3600" b="1" kern="1200">
          <a:solidFill>
            <a:schemeClr val="bg1"/>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rgbClr val="C2113A"/>
        </a:buClr>
        <a:buSzPct val="65000"/>
        <a:buFont typeface="Wingdings 3"/>
        <a:buChar char=""/>
        <a:defRPr sz="2700" kern="1200">
          <a:solidFill>
            <a:schemeClr val="tx1"/>
          </a:solidFill>
          <a:latin typeface="+mn-lt"/>
          <a:ea typeface="+mn-ea"/>
          <a:cs typeface="+mn-cs"/>
        </a:defRPr>
      </a:lvl1pPr>
      <a:lvl2pPr marL="621792" indent="-228600" algn="l" rtl="0" eaLnBrk="1" latinLnBrk="0" hangingPunct="1">
        <a:spcBef>
          <a:spcPts val="324"/>
        </a:spcBef>
        <a:buClr>
          <a:srgbClr val="C2113A"/>
        </a:buClr>
        <a:buFont typeface="Verdana"/>
        <a:buChar char="◦"/>
        <a:defRPr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sz="16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a:xfrm>
            <a:off x="3733800" y="838200"/>
            <a:ext cx="5410200" cy="1981200"/>
          </a:xfrm>
        </p:spPr>
        <p:txBody>
          <a:bodyPr>
            <a:noAutofit/>
          </a:bodyPr>
          <a:lstStyle/>
          <a:p>
            <a:pPr algn="l"/>
            <a:r>
              <a:rPr lang="fr-FR" sz="4400" dirty="0" smtClean="0">
                <a:solidFill>
                  <a:schemeClr val="bg1"/>
                </a:solidFill>
              </a:rPr>
              <a:t>Pulvérisation  Intra </a:t>
            </a:r>
            <a:br>
              <a:rPr lang="fr-FR" sz="4400" dirty="0" smtClean="0">
                <a:solidFill>
                  <a:schemeClr val="bg1"/>
                </a:solidFill>
              </a:rPr>
            </a:br>
            <a:r>
              <a:rPr lang="fr-FR" sz="4400" dirty="0" smtClean="0">
                <a:solidFill>
                  <a:schemeClr val="bg1"/>
                </a:solidFill>
              </a:rPr>
              <a:t>Domiciliaire (PID)</a:t>
            </a:r>
            <a:br>
              <a:rPr lang="fr-FR" sz="4400" dirty="0" smtClean="0">
                <a:solidFill>
                  <a:schemeClr val="bg1"/>
                </a:solidFill>
              </a:rPr>
            </a:br>
            <a:r>
              <a:rPr lang="fr-FR" sz="1200" dirty="0" smtClean="0">
                <a:solidFill>
                  <a:schemeClr val="bg1"/>
                </a:solidFill>
              </a:rPr>
              <a:t/>
            </a:r>
            <a:br>
              <a:rPr lang="fr-FR" sz="1200" dirty="0" smtClean="0">
                <a:solidFill>
                  <a:schemeClr val="bg1"/>
                </a:solidFill>
              </a:rPr>
            </a:br>
            <a:r>
              <a:rPr lang="fr-FR" sz="2800" dirty="0" smtClean="0">
                <a:solidFill>
                  <a:schemeClr val="bg1"/>
                </a:solidFill>
              </a:rPr>
              <a:t>Plan Stratégique (2016-2020)</a:t>
            </a:r>
            <a:endParaRPr lang="fr-FR" sz="2800" dirty="0">
              <a:solidFill>
                <a:schemeClr val="bg1"/>
              </a:solidFill>
            </a:endParaRPr>
          </a:p>
        </p:txBody>
      </p:sp>
      <p:sp>
        <p:nvSpPr>
          <p:cNvPr id="5" name="Sous-titre 4"/>
          <p:cNvSpPr>
            <a:spLocks noGrp="1"/>
          </p:cNvSpPr>
          <p:nvPr>
            <p:ph type="subTitle" idx="1"/>
          </p:nvPr>
        </p:nvSpPr>
        <p:spPr>
          <a:xfrm>
            <a:off x="26894" y="4343400"/>
            <a:ext cx="9144000" cy="1066800"/>
          </a:xfrm>
        </p:spPr>
        <p:txBody>
          <a:bodyPr>
            <a:noAutofit/>
          </a:bodyPr>
          <a:lstStyle/>
          <a:p>
            <a:r>
              <a:rPr lang="fr-FR" sz="1800" dirty="0" smtClean="0">
                <a:solidFill>
                  <a:schemeClr val="bg1"/>
                </a:solidFill>
              </a:rPr>
              <a:t>Dr Elie Bankineza</a:t>
            </a:r>
          </a:p>
          <a:p>
            <a:r>
              <a:rPr lang="fr-FR" sz="1800" dirty="0" smtClean="0">
                <a:solidFill>
                  <a:schemeClr val="bg1"/>
                </a:solidFill>
              </a:rPr>
              <a:t>Chief of Party/PMI-Abt Associates-Mali AIRS Project</a:t>
            </a:r>
          </a:p>
          <a:p>
            <a:r>
              <a:rPr lang="fr-FR" sz="1800" dirty="0" smtClean="0">
                <a:solidFill>
                  <a:schemeClr val="bg1"/>
                </a:solidFill>
              </a:rPr>
              <a:t>PTF Meeting, 18 Mars 2015</a:t>
            </a:r>
            <a:endParaRPr lang="en-US" sz="1800" dirty="0">
              <a:solidFill>
                <a:schemeClr val="bg1"/>
              </a:solidFill>
            </a:endParaRPr>
          </a:p>
        </p:txBody>
      </p:sp>
      <p:pic>
        <p:nvPicPr>
          <p:cNvPr id="4" name="Image 4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67600" y="5410200"/>
            <a:ext cx="1219200" cy="12337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9418234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5400" y="0"/>
            <a:ext cx="7848600" cy="1143000"/>
          </a:xfrm>
        </p:spPr>
        <p:txBody>
          <a:bodyPr>
            <a:normAutofit/>
          </a:bodyPr>
          <a:lstStyle/>
          <a:p>
            <a:r>
              <a:rPr lang="fr-FR" sz="2800" dirty="0"/>
              <a:t>Incitations proposées par les intervenants pour les partenaires à investir dans IRS</a:t>
            </a:r>
          </a:p>
        </p:txBody>
      </p:sp>
      <p:sp>
        <p:nvSpPr>
          <p:cNvPr id="3" name="Espace réservé du contenu 2"/>
          <p:cNvSpPr>
            <a:spLocks noGrp="1"/>
          </p:cNvSpPr>
          <p:nvPr>
            <p:ph idx="1"/>
          </p:nvPr>
        </p:nvSpPr>
        <p:spPr>
          <a:xfrm>
            <a:off x="0" y="1219200"/>
            <a:ext cx="9144000" cy="5638800"/>
          </a:xfrm>
        </p:spPr>
        <p:txBody>
          <a:bodyPr>
            <a:noAutofit/>
          </a:bodyPr>
          <a:lstStyle/>
          <a:p>
            <a:r>
              <a:rPr lang="fr-FR" sz="2400" dirty="0"/>
              <a:t>Le Mali n’a plus à </a:t>
            </a:r>
            <a:r>
              <a:rPr lang="fr-FR" sz="2400" dirty="0" smtClean="0"/>
              <a:t>s’inquiéter </a:t>
            </a:r>
            <a:r>
              <a:rPr lang="fr-FR" sz="2400" dirty="0"/>
              <a:t>des moustiques et du Paludisme.</a:t>
            </a:r>
          </a:p>
          <a:p>
            <a:r>
              <a:rPr lang="fr-FR" sz="2400" dirty="0"/>
              <a:t>Des services de meilleure qualité pour tous.</a:t>
            </a:r>
          </a:p>
          <a:p>
            <a:r>
              <a:rPr lang="fr-FR" sz="2400" dirty="0"/>
              <a:t>Réduction des coûts opérationnels dans les organisations et les entreprises.</a:t>
            </a:r>
          </a:p>
          <a:p>
            <a:r>
              <a:rPr lang="fr-FR" sz="2400" dirty="0"/>
              <a:t>Augmentation de la productivité due à une main-d'œuvre plus saine.</a:t>
            </a:r>
          </a:p>
          <a:p>
            <a:r>
              <a:rPr lang="fr-FR" sz="2400" dirty="0"/>
              <a:t>Des économies locales fortes conduisant a un </a:t>
            </a:r>
            <a:r>
              <a:rPr lang="en-US" sz="2400" dirty="0"/>
              <a:t>pouvoir d'achat des ménages.</a:t>
            </a:r>
            <a:endParaRPr lang="fr-FR" sz="2400" dirty="0"/>
          </a:p>
          <a:p>
            <a:r>
              <a:rPr lang="fr-FR" sz="2400" dirty="0"/>
              <a:t>Meilleure gestion des ressources.</a:t>
            </a:r>
          </a:p>
          <a:p>
            <a:r>
              <a:rPr lang="fr-FR" sz="2400" dirty="0"/>
              <a:t>La reconnaissance par le Gouvernement et les communautés pour contribuer à réduire la pauvreté.</a:t>
            </a:r>
          </a:p>
          <a:p>
            <a:r>
              <a:rPr lang="fr-FR" sz="2400" dirty="0"/>
              <a:t>Image de marque en tant que partenaire de développement.</a:t>
            </a:r>
          </a:p>
        </p:txBody>
      </p:sp>
    </p:spTree>
    <p:extLst>
      <p:ext uri="{BB962C8B-B14F-4D97-AF65-F5344CB8AC3E}">
        <p14:creationId xmlns:p14="http://schemas.microsoft.com/office/powerpoint/2010/main" xmlns="" val="3781064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0"/>
            <a:ext cx="8077200" cy="1143000"/>
          </a:xfrm>
        </p:spPr>
        <p:txBody>
          <a:bodyPr>
            <a:normAutofit fontScale="90000"/>
          </a:bodyPr>
          <a:lstStyle/>
          <a:p>
            <a:r>
              <a:rPr lang="fr-FR" sz="2800" dirty="0" smtClean="0"/>
              <a:t>Stratégies proposées par les participants pour Mobiliser les Ressources.</a:t>
            </a:r>
            <a:br>
              <a:rPr lang="fr-FR" sz="2800" dirty="0" smtClean="0"/>
            </a:br>
            <a:endParaRPr lang="fr-FR" sz="2800" dirty="0"/>
          </a:p>
        </p:txBody>
      </p:sp>
      <p:sp>
        <p:nvSpPr>
          <p:cNvPr id="3" name="Espace réservé du contenu 2"/>
          <p:cNvSpPr>
            <a:spLocks noGrp="1"/>
          </p:cNvSpPr>
          <p:nvPr>
            <p:ph idx="1"/>
          </p:nvPr>
        </p:nvSpPr>
        <p:spPr>
          <a:xfrm>
            <a:off x="0" y="1219200"/>
            <a:ext cx="9144000" cy="5638800"/>
          </a:xfrm>
        </p:spPr>
        <p:txBody>
          <a:bodyPr>
            <a:noAutofit/>
          </a:bodyPr>
          <a:lstStyle/>
          <a:p>
            <a:r>
              <a:rPr lang="fr-FR" sz="2000" dirty="0"/>
              <a:t>Le ministère de la Santé </a:t>
            </a:r>
            <a:r>
              <a:rPr lang="fr-FR" sz="2000" dirty="0" smtClean="0"/>
              <a:t>devrait </a:t>
            </a:r>
            <a:r>
              <a:rPr lang="fr-FR" sz="2000" dirty="0"/>
              <a:t>fournir des preuves de l'impact de </a:t>
            </a:r>
            <a:r>
              <a:rPr lang="fr-FR" sz="2000" dirty="0" smtClean="0"/>
              <a:t>la PID </a:t>
            </a:r>
            <a:r>
              <a:rPr lang="fr-FR" sz="2000" dirty="0"/>
              <a:t>sur le </a:t>
            </a:r>
            <a:r>
              <a:rPr lang="fr-FR" sz="2000" dirty="0" smtClean="0"/>
              <a:t>paludisme.</a:t>
            </a:r>
            <a:endParaRPr lang="fr-FR" sz="2000" dirty="0"/>
          </a:p>
          <a:p>
            <a:r>
              <a:rPr lang="fr-FR" sz="2000" dirty="0"/>
              <a:t>Le gouvernement </a:t>
            </a:r>
            <a:r>
              <a:rPr lang="fr-FR" sz="2000" dirty="0" smtClean="0"/>
              <a:t>devrait </a:t>
            </a:r>
            <a:r>
              <a:rPr lang="fr-FR" sz="2000" dirty="0"/>
              <a:t>montrer un engagement fort à tous les stades du programme </a:t>
            </a:r>
            <a:r>
              <a:rPr lang="fr-FR" sz="2000" dirty="0" smtClean="0"/>
              <a:t>de la PID.</a:t>
            </a:r>
            <a:endParaRPr lang="fr-FR" sz="2000" dirty="0"/>
          </a:p>
          <a:p>
            <a:r>
              <a:rPr lang="fr-FR" sz="2000" dirty="0"/>
              <a:t>Le gouvernement </a:t>
            </a:r>
            <a:r>
              <a:rPr lang="fr-FR" sz="2000" dirty="0" smtClean="0"/>
              <a:t>devrait encourager </a:t>
            </a:r>
            <a:r>
              <a:rPr lang="fr-FR" sz="2000" dirty="0"/>
              <a:t>les financements nationaux </a:t>
            </a:r>
            <a:r>
              <a:rPr lang="fr-FR" sz="2000" dirty="0" smtClean="0"/>
              <a:t>avec des </a:t>
            </a:r>
            <a:r>
              <a:rPr lang="fr-FR" sz="2000" dirty="0"/>
              <a:t>contributions </a:t>
            </a:r>
            <a:r>
              <a:rPr lang="fr-FR" sz="2000" dirty="0" smtClean="0"/>
              <a:t>des secteurs publics et privés. </a:t>
            </a:r>
            <a:endParaRPr lang="fr-FR" sz="2000" dirty="0"/>
          </a:p>
          <a:p>
            <a:r>
              <a:rPr lang="fr-FR" sz="2000" dirty="0"/>
              <a:t>Le PNLP </a:t>
            </a:r>
            <a:r>
              <a:rPr lang="fr-FR" sz="2000" dirty="0" smtClean="0"/>
              <a:t>devrait </a:t>
            </a:r>
            <a:r>
              <a:rPr lang="fr-FR" sz="2000" dirty="0"/>
              <a:t>intégrer </a:t>
            </a:r>
            <a:r>
              <a:rPr lang="fr-FR" sz="2000" dirty="0" smtClean="0"/>
              <a:t>le Paludisme dans </a:t>
            </a:r>
            <a:r>
              <a:rPr lang="fr-FR" sz="2000" dirty="0"/>
              <a:t>d'autres secteurs publics en plaidant pour une main-d'œuvre plus </a:t>
            </a:r>
            <a:r>
              <a:rPr lang="fr-FR" sz="2000" dirty="0" smtClean="0"/>
              <a:t>saine </a:t>
            </a:r>
            <a:r>
              <a:rPr lang="fr-FR" sz="2000" dirty="0"/>
              <a:t>dans leurs organisations et </a:t>
            </a:r>
            <a:r>
              <a:rPr lang="fr-FR" sz="2000" dirty="0" smtClean="0"/>
              <a:t>demander d'allocations budgétaires annuelles </a:t>
            </a:r>
            <a:r>
              <a:rPr lang="fr-FR" sz="2000" dirty="0"/>
              <a:t>pour le contrôle des </a:t>
            </a:r>
            <a:r>
              <a:rPr lang="fr-FR" sz="2000" dirty="0" smtClean="0"/>
              <a:t>moustiques.</a:t>
            </a:r>
            <a:endParaRPr lang="fr-FR" sz="2000" dirty="0"/>
          </a:p>
          <a:p>
            <a:r>
              <a:rPr lang="fr-FR" sz="2000" dirty="0"/>
              <a:t>Le ministère de la Santé </a:t>
            </a:r>
            <a:r>
              <a:rPr lang="fr-FR" sz="2000" dirty="0" smtClean="0"/>
              <a:t>devrait </a:t>
            </a:r>
            <a:r>
              <a:rPr lang="fr-FR" sz="2000" dirty="0"/>
              <a:t>demander au gouvernement d'offrir des rabais sur les taxes et les droits de douane sur les insecticides et les produits de </a:t>
            </a:r>
            <a:r>
              <a:rPr lang="fr-FR" sz="2000" dirty="0" smtClean="0"/>
              <a:t>la PID afin </a:t>
            </a:r>
            <a:r>
              <a:rPr lang="fr-FR" sz="2000" dirty="0"/>
              <a:t>de couvrir plusieurs districts.</a:t>
            </a:r>
          </a:p>
          <a:p>
            <a:r>
              <a:rPr lang="fr-FR" sz="2000" dirty="0"/>
              <a:t>Le PNLP  </a:t>
            </a:r>
            <a:r>
              <a:rPr lang="fr-FR" sz="2000" dirty="0" smtClean="0"/>
              <a:t>devrait s’assurer </a:t>
            </a:r>
            <a:r>
              <a:rPr lang="fr-FR" sz="2000" dirty="0"/>
              <a:t>que le </a:t>
            </a:r>
            <a:r>
              <a:rPr lang="fr-FR" sz="2000" dirty="0" smtClean="0"/>
              <a:t>donateur traditionnel </a:t>
            </a:r>
            <a:r>
              <a:rPr lang="fr-FR" sz="2000" dirty="0"/>
              <a:t>- PMI est maintenu et encouragé à continuer à couvrir plusieurs structures chaque année.</a:t>
            </a:r>
          </a:p>
        </p:txBody>
      </p:sp>
    </p:spTree>
    <p:extLst>
      <p:ext uri="{BB962C8B-B14F-4D97-AF65-F5344CB8AC3E}">
        <p14:creationId xmlns:p14="http://schemas.microsoft.com/office/powerpoint/2010/main" xmlns="" val="1471958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0"/>
            <a:ext cx="8077200" cy="1143000"/>
          </a:xfrm>
        </p:spPr>
        <p:txBody>
          <a:bodyPr>
            <a:normAutofit/>
          </a:bodyPr>
          <a:lstStyle/>
          <a:p>
            <a:r>
              <a:rPr lang="fr-FR" sz="2800" dirty="0" smtClean="0"/>
              <a:t>Mobiliser les Ressources….</a:t>
            </a:r>
            <a:br>
              <a:rPr lang="fr-FR" sz="2800" dirty="0" smtClean="0"/>
            </a:br>
            <a:endParaRPr lang="fr-FR" sz="2800" dirty="0"/>
          </a:p>
        </p:txBody>
      </p:sp>
      <p:sp>
        <p:nvSpPr>
          <p:cNvPr id="3" name="Espace réservé du contenu 2"/>
          <p:cNvSpPr>
            <a:spLocks noGrp="1"/>
          </p:cNvSpPr>
          <p:nvPr>
            <p:ph idx="1"/>
          </p:nvPr>
        </p:nvSpPr>
        <p:spPr>
          <a:xfrm>
            <a:off x="8965" y="1219200"/>
            <a:ext cx="9144000" cy="5638800"/>
          </a:xfrm>
        </p:spPr>
        <p:txBody>
          <a:bodyPr>
            <a:noAutofit/>
          </a:bodyPr>
          <a:lstStyle/>
          <a:p>
            <a:r>
              <a:rPr lang="fr-FR" sz="2000" dirty="0" smtClean="0"/>
              <a:t> Le </a:t>
            </a:r>
            <a:r>
              <a:rPr lang="fr-FR" sz="2000" dirty="0"/>
              <a:t>ministère de la Santé </a:t>
            </a:r>
            <a:r>
              <a:rPr lang="fr-FR" sz="2000" dirty="0" smtClean="0"/>
              <a:t>devrait </a:t>
            </a:r>
            <a:r>
              <a:rPr lang="fr-FR" sz="2000" dirty="0"/>
              <a:t>négocier </a:t>
            </a:r>
            <a:r>
              <a:rPr lang="fr-FR" sz="2000" dirty="0" smtClean="0"/>
              <a:t>pour élargir </a:t>
            </a:r>
            <a:r>
              <a:rPr lang="fr-FR" sz="2000" dirty="0"/>
              <a:t>la base de donateurs locaux avec des sociétés telles que les mines, les usines d'égrenage, les Rotary clubs, banques, hôtels, etc.</a:t>
            </a:r>
          </a:p>
          <a:p>
            <a:r>
              <a:rPr lang="fr-FR" sz="2000" dirty="0" smtClean="0"/>
              <a:t>Le </a:t>
            </a:r>
            <a:r>
              <a:rPr lang="fr-FR" sz="2000" dirty="0"/>
              <a:t>ministère de la Santé </a:t>
            </a:r>
            <a:r>
              <a:rPr lang="fr-FR" sz="2000" dirty="0" smtClean="0"/>
              <a:t>devrait </a:t>
            </a:r>
            <a:r>
              <a:rPr lang="fr-FR" sz="2000" dirty="0"/>
              <a:t>élargir sa base de donateurs bilatéraux sur </a:t>
            </a:r>
            <a:r>
              <a:rPr lang="fr-FR" sz="2000" dirty="0" smtClean="0"/>
              <a:t>la PID </a:t>
            </a:r>
            <a:r>
              <a:rPr lang="fr-FR" sz="2000" dirty="0"/>
              <a:t>en négociant avec des donateurs tels que UKAid, OMS, Fonds mondial, Fondation Gates, l'Agence canadienne d'AID, etc.</a:t>
            </a:r>
          </a:p>
          <a:p>
            <a:r>
              <a:rPr lang="fr-FR" sz="2000" dirty="0" smtClean="0"/>
              <a:t>Le </a:t>
            </a:r>
            <a:r>
              <a:rPr lang="fr-FR" sz="2000" dirty="0"/>
              <a:t>PNLP </a:t>
            </a:r>
            <a:r>
              <a:rPr lang="fr-FR" sz="2000" dirty="0" smtClean="0"/>
              <a:t>devrait </a:t>
            </a:r>
            <a:r>
              <a:rPr lang="fr-FR" sz="2000" dirty="0"/>
              <a:t>encourager et soutenir la «responsabilité </a:t>
            </a:r>
            <a:r>
              <a:rPr lang="fr-FR" sz="2000" dirty="0" smtClean="0"/>
              <a:t>societale </a:t>
            </a:r>
            <a:r>
              <a:rPr lang="fr-FR" sz="2000" dirty="0"/>
              <a:t>des entreprises» </a:t>
            </a:r>
            <a:r>
              <a:rPr lang="fr-FR" sz="2000" dirty="0" smtClean="0"/>
              <a:t>du  </a:t>
            </a:r>
            <a:r>
              <a:rPr lang="fr-FR" sz="2000" dirty="0"/>
              <a:t>secteur privé, par exemple, l'exploitation minière, les usines d'égrenage, le transport, les produits pharmaceutiques. etc.</a:t>
            </a:r>
          </a:p>
          <a:p>
            <a:r>
              <a:rPr lang="fr-FR" sz="2000" dirty="0" smtClean="0"/>
              <a:t>le </a:t>
            </a:r>
            <a:r>
              <a:rPr lang="fr-FR" sz="2000" dirty="0"/>
              <a:t>gouvernement </a:t>
            </a:r>
            <a:r>
              <a:rPr lang="fr-FR" sz="2000" dirty="0" smtClean="0"/>
              <a:t>devrait </a:t>
            </a:r>
            <a:r>
              <a:rPr lang="fr-FR" sz="2000" dirty="0"/>
              <a:t>élargir les solutions financières innovantes </a:t>
            </a:r>
            <a:r>
              <a:rPr lang="fr-FR" sz="2000" dirty="0" smtClean="0"/>
              <a:t>tels </a:t>
            </a:r>
            <a:r>
              <a:rPr lang="fr-FR" sz="2000" dirty="0"/>
              <a:t>que les services de bénévolat pour </a:t>
            </a:r>
            <a:r>
              <a:rPr lang="fr-FR" sz="2000" dirty="0" smtClean="0"/>
              <a:t>la PID, </a:t>
            </a:r>
            <a:r>
              <a:rPr lang="fr-FR" sz="2000" dirty="0"/>
              <a:t>les contributions de téléphonie mobile, l'introduction de la taxe de contrôle du paludisme, de la philanthropie, etc.</a:t>
            </a:r>
          </a:p>
          <a:p>
            <a:r>
              <a:rPr lang="fr-FR" sz="2000" dirty="0" smtClean="0"/>
              <a:t>Le </a:t>
            </a:r>
            <a:r>
              <a:rPr lang="fr-FR" sz="2000" dirty="0"/>
              <a:t>gouvernement </a:t>
            </a:r>
            <a:r>
              <a:rPr lang="fr-FR" sz="2000" dirty="0" smtClean="0"/>
              <a:t>devrait initier </a:t>
            </a:r>
            <a:r>
              <a:rPr lang="fr-FR" sz="2000" dirty="0"/>
              <a:t>une collaboration transfrontalière dans la région Afrique de l'Ouest pour faciliter les opérations et l'échange des leçons apprises conjointes.</a:t>
            </a:r>
          </a:p>
        </p:txBody>
      </p:sp>
    </p:spTree>
    <p:extLst>
      <p:ext uri="{BB962C8B-B14F-4D97-AF65-F5344CB8AC3E}">
        <p14:creationId xmlns:p14="http://schemas.microsoft.com/office/powerpoint/2010/main" xmlns="" val="4274083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0"/>
            <a:ext cx="8077200" cy="1143000"/>
          </a:xfrm>
        </p:spPr>
        <p:txBody>
          <a:bodyPr>
            <a:normAutofit/>
          </a:bodyPr>
          <a:lstStyle/>
          <a:p>
            <a:r>
              <a:rPr lang="fr-FR" sz="2800" dirty="0" smtClean="0"/>
              <a:t>Recommandations par les Participants.</a:t>
            </a:r>
            <a:br>
              <a:rPr lang="fr-FR" sz="2800" dirty="0" smtClean="0"/>
            </a:br>
            <a:endParaRPr lang="fr-FR" sz="2800" dirty="0"/>
          </a:p>
        </p:txBody>
      </p:sp>
      <p:sp>
        <p:nvSpPr>
          <p:cNvPr id="3" name="Espace réservé du contenu 2"/>
          <p:cNvSpPr>
            <a:spLocks noGrp="1"/>
          </p:cNvSpPr>
          <p:nvPr>
            <p:ph idx="1"/>
          </p:nvPr>
        </p:nvSpPr>
        <p:spPr>
          <a:xfrm>
            <a:off x="0" y="1219200"/>
            <a:ext cx="9144000" cy="5638800"/>
          </a:xfrm>
        </p:spPr>
        <p:txBody>
          <a:bodyPr>
            <a:noAutofit/>
          </a:bodyPr>
          <a:lstStyle/>
          <a:p>
            <a:r>
              <a:rPr lang="fr-FR" sz="2000" dirty="0"/>
              <a:t>Le ministre de la Santé </a:t>
            </a:r>
            <a:r>
              <a:rPr lang="fr-FR" sz="2000" dirty="0" smtClean="0"/>
              <a:t>devrait </a:t>
            </a:r>
            <a:r>
              <a:rPr lang="fr-FR" sz="2000" dirty="0"/>
              <a:t>renforcer le Comité directeur national </a:t>
            </a:r>
            <a:r>
              <a:rPr lang="fr-FR" sz="2000" dirty="0" smtClean="0"/>
              <a:t> intersectorielle de la PID.</a:t>
            </a:r>
            <a:endParaRPr lang="fr-FR" sz="2000" dirty="0"/>
          </a:p>
          <a:p>
            <a:r>
              <a:rPr lang="fr-FR" sz="2000" dirty="0"/>
              <a:t>Le Comité national de </a:t>
            </a:r>
            <a:r>
              <a:rPr lang="fr-FR" sz="2000" dirty="0" smtClean="0"/>
              <a:t>la PID devrait assurer </a:t>
            </a:r>
            <a:r>
              <a:rPr lang="fr-FR" sz="2000" dirty="0"/>
              <a:t>la création </a:t>
            </a:r>
            <a:r>
              <a:rPr lang="fr-FR" sz="2000" dirty="0" smtClean="0"/>
              <a:t>des </a:t>
            </a:r>
            <a:r>
              <a:rPr lang="fr-FR" sz="2000" dirty="0"/>
              <a:t>comités </a:t>
            </a:r>
            <a:r>
              <a:rPr lang="fr-FR" sz="2000" dirty="0" smtClean="0"/>
              <a:t>similaires </a:t>
            </a:r>
            <a:r>
              <a:rPr lang="fr-FR" sz="2000" dirty="0"/>
              <a:t>au niveau des districts </a:t>
            </a:r>
          </a:p>
          <a:p>
            <a:r>
              <a:rPr lang="fr-FR" sz="2000" dirty="0"/>
              <a:t>Le ministère de la Santé </a:t>
            </a:r>
            <a:r>
              <a:rPr lang="fr-FR" sz="2000" dirty="0" smtClean="0"/>
              <a:t>devrait établir un protocole </a:t>
            </a:r>
            <a:r>
              <a:rPr lang="fr-FR" sz="2000" dirty="0"/>
              <a:t>d'accord avec les principaux intervenants </a:t>
            </a:r>
            <a:r>
              <a:rPr lang="fr-FR" sz="2000" dirty="0" smtClean="0"/>
              <a:t>dans la PID et </a:t>
            </a:r>
            <a:r>
              <a:rPr lang="fr-FR" sz="2000" dirty="0"/>
              <a:t>leur engagement respectif</a:t>
            </a:r>
          </a:p>
          <a:p>
            <a:r>
              <a:rPr lang="fr-FR" sz="2000" dirty="0"/>
              <a:t>Le ministère de la Santé </a:t>
            </a:r>
            <a:r>
              <a:rPr lang="fr-FR" sz="2000" dirty="0" smtClean="0"/>
              <a:t>devrait </a:t>
            </a:r>
            <a:r>
              <a:rPr lang="fr-FR" sz="2000" dirty="0"/>
              <a:t>créer des groupes de travail techniques en fonction des besoins, par exemple </a:t>
            </a:r>
            <a:r>
              <a:rPr lang="fr-FR" sz="2000" dirty="0" smtClean="0"/>
              <a:t>le Groupe Technique travaillant sur la </a:t>
            </a:r>
            <a:r>
              <a:rPr lang="fr-FR" sz="2000" dirty="0"/>
              <a:t>lutte antivectorielle </a:t>
            </a:r>
            <a:r>
              <a:rPr lang="fr-FR" sz="2000" dirty="0" smtClean="0"/>
              <a:t>(</a:t>
            </a:r>
            <a:r>
              <a:rPr lang="fr-FR" sz="2000" dirty="0"/>
              <a:t>VCTWG) composé de différentes parties prenantes pour identifier les défis d'intervention et de proposer des solutions </a:t>
            </a:r>
            <a:r>
              <a:rPr lang="fr-FR" sz="2000" dirty="0" smtClean="0"/>
              <a:t>au PNLP.</a:t>
            </a:r>
            <a:endParaRPr lang="fr-FR" sz="2000" dirty="0"/>
          </a:p>
        </p:txBody>
      </p:sp>
    </p:spTree>
    <p:extLst>
      <p:ext uri="{BB962C8B-B14F-4D97-AF65-F5344CB8AC3E}">
        <p14:creationId xmlns:p14="http://schemas.microsoft.com/office/powerpoint/2010/main" xmlns="" val="33842502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0"/>
            <a:ext cx="8077200" cy="1143000"/>
          </a:xfrm>
        </p:spPr>
        <p:txBody>
          <a:bodyPr>
            <a:noAutofit/>
          </a:bodyPr>
          <a:lstStyle/>
          <a:p>
            <a:pPr algn="ctr"/>
            <a:r>
              <a:rPr lang="fr-FR" dirty="0" smtClean="0"/>
              <a:t>Recommandations</a:t>
            </a:r>
            <a:br>
              <a:rPr lang="fr-FR" dirty="0" smtClean="0"/>
            </a:br>
            <a:endParaRPr lang="fr-FR" dirty="0"/>
          </a:p>
        </p:txBody>
      </p:sp>
      <p:sp>
        <p:nvSpPr>
          <p:cNvPr id="3" name="Espace réservé du contenu 2"/>
          <p:cNvSpPr>
            <a:spLocks noGrp="1"/>
          </p:cNvSpPr>
          <p:nvPr>
            <p:ph idx="1"/>
          </p:nvPr>
        </p:nvSpPr>
        <p:spPr>
          <a:xfrm>
            <a:off x="0" y="1219200"/>
            <a:ext cx="9144000" cy="5638800"/>
          </a:xfrm>
        </p:spPr>
        <p:txBody>
          <a:bodyPr>
            <a:noAutofit/>
          </a:bodyPr>
          <a:lstStyle/>
          <a:p>
            <a:r>
              <a:rPr lang="fr-FR" sz="2000" dirty="0" smtClean="0"/>
              <a:t>Le </a:t>
            </a:r>
            <a:r>
              <a:rPr lang="fr-FR" sz="2000" dirty="0"/>
              <a:t>ministère de la Santé </a:t>
            </a:r>
            <a:r>
              <a:rPr lang="fr-FR" sz="2000" dirty="0" smtClean="0"/>
              <a:t>devrait  explorer </a:t>
            </a:r>
            <a:r>
              <a:rPr lang="fr-FR" sz="2000" dirty="0"/>
              <a:t>tous les moyens de mobilisation des ressources pour atteindre l'objectif national </a:t>
            </a:r>
            <a:r>
              <a:rPr lang="fr-FR" sz="2000" dirty="0" smtClean="0"/>
              <a:t>d’un </a:t>
            </a:r>
            <a:r>
              <a:rPr lang="fr-FR" sz="2000" dirty="0"/>
              <a:t>Mali sans </a:t>
            </a:r>
            <a:r>
              <a:rPr lang="fr-FR" sz="2000" dirty="0" smtClean="0"/>
              <a:t>paludisme.</a:t>
            </a:r>
            <a:endParaRPr lang="fr-FR" sz="2000" dirty="0"/>
          </a:p>
          <a:p>
            <a:r>
              <a:rPr lang="fr-FR" sz="2000" dirty="0"/>
              <a:t>Le ministère de la Santé </a:t>
            </a:r>
            <a:r>
              <a:rPr lang="fr-FR" sz="2000" dirty="0" smtClean="0"/>
              <a:t>devrait </a:t>
            </a:r>
            <a:r>
              <a:rPr lang="fr-FR" sz="2000" dirty="0"/>
              <a:t>convoquer et / ou participer à des réunions de coordination </a:t>
            </a:r>
            <a:r>
              <a:rPr lang="fr-FR" sz="2000" dirty="0" smtClean="0"/>
              <a:t>des Partenaires Techniques </a:t>
            </a:r>
            <a:r>
              <a:rPr lang="fr-FR" sz="2000" dirty="0"/>
              <a:t>et </a:t>
            </a:r>
            <a:r>
              <a:rPr lang="fr-FR" sz="2000" dirty="0" smtClean="0"/>
              <a:t>Financiers (</a:t>
            </a:r>
            <a:r>
              <a:rPr lang="fr-FR" sz="2000" dirty="0"/>
              <a:t>PTF</a:t>
            </a:r>
            <a:r>
              <a:rPr lang="fr-FR" sz="2000" dirty="0" smtClean="0"/>
              <a:t>).</a:t>
            </a:r>
            <a:endParaRPr lang="fr-FR" sz="2000" dirty="0"/>
          </a:p>
          <a:p>
            <a:r>
              <a:rPr lang="fr-FR" sz="2000" dirty="0" smtClean="0">
                <a:solidFill>
                  <a:srgbClr val="FF0000"/>
                </a:solidFill>
              </a:rPr>
              <a:t>C’est d’ailleurs dans ce cadre que ce </a:t>
            </a:r>
            <a:r>
              <a:rPr lang="fr-FR" sz="2000" dirty="0">
                <a:solidFill>
                  <a:srgbClr val="FF0000"/>
                </a:solidFill>
              </a:rPr>
              <a:t>résumé du Plan stratégique </a:t>
            </a:r>
            <a:r>
              <a:rPr lang="fr-FR" sz="2000" dirty="0" smtClean="0">
                <a:solidFill>
                  <a:srgbClr val="FF0000"/>
                </a:solidFill>
              </a:rPr>
              <a:t>de la PID </a:t>
            </a:r>
            <a:r>
              <a:rPr lang="fr-FR" sz="2000" dirty="0">
                <a:solidFill>
                  <a:srgbClr val="FF0000"/>
                </a:solidFill>
              </a:rPr>
              <a:t>est présenté à ce forum pour </a:t>
            </a:r>
            <a:r>
              <a:rPr lang="fr-FR" sz="2000" dirty="0" smtClean="0">
                <a:solidFill>
                  <a:srgbClr val="FF0000"/>
                </a:solidFill>
              </a:rPr>
              <a:t>votre examen et votre soutien.</a:t>
            </a:r>
            <a:endParaRPr lang="fr-FR" sz="2000" dirty="0">
              <a:solidFill>
                <a:srgbClr val="FF0000"/>
              </a:solidFill>
            </a:endParaRPr>
          </a:p>
        </p:txBody>
      </p:sp>
    </p:spTree>
    <p:extLst>
      <p:ext uri="{BB962C8B-B14F-4D97-AF65-F5344CB8AC3E}">
        <p14:creationId xmlns:p14="http://schemas.microsoft.com/office/powerpoint/2010/main" xmlns="" val="3284924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274638"/>
            <a:ext cx="7010400" cy="1143000"/>
          </a:xfrm>
        </p:spPr>
        <p:txBody>
          <a:bodyPr/>
          <a:lstStyle/>
          <a:p>
            <a:r>
              <a:rPr lang="fr-FR" dirty="0" smtClean="0"/>
              <a:t>     </a:t>
            </a:r>
            <a:r>
              <a:rPr lang="fr-FR" sz="4800" dirty="0" smtClean="0"/>
              <a:t>Défis dans la PID</a:t>
            </a:r>
            <a:endParaRPr lang="fr-FR" sz="4800" dirty="0"/>
          </a:p>
        </p:txBody>
      </p:sp>
      <p:sp>
        <p:nvSpPr>
          <p:cNvPr id="3" name="Espace réservé du contenu 2"/>
          <p:cNvSpPr>
            <a:spLocks noGrp="1"/>
          </p:cNvSpPr>
          <p:nvPr>
            <p:ph idx="1"/>
          </p:nvPr>
        </p:nvSpPr>
        <p:spPr>
          <a:xfrm>
            <a:off x="0" y="1219200"/>
            <a:ext cx="9144000" cy="5410200"/>
          </a:xfrm>
        </p:spPr>
        <p:txBody>
          <a:bodyPr>
            <a:noAutofit/>
          </a:bodyPr>
          <a:lstStyle/>
          <a:p>
            <a:r>
              <a:rPr lang="en-US" sz="2400" dirty="0"/>
              <a:t>Insuffisance </a:t>
            </a:r>
            <a:r>
              <a:rPr lang="en-US" sz="2400" dirty="0" smtClean="0"/>
              <a:t>de financement </a:t>
            </a:r>
            <a:r>
              <a:rPr lang="en-US" sz="2400" dirty="0"/>
              <a:t>pour la PID et dépendance exclusive </a:t>
            </a:r>
            <a:r>
              <a:rPr lang="en-US" sz="2400" dirty="0" smtClean="0"/>
              <a:t>de </a:t>
            </a:r>
            <a:r>
              <a:rPr lang="en-US" sz="2400" dirty="0"/>
              <a:t>l’appui extérieur.</a:t>
            </a:r>
          </a:p>
          <a:p>
            <a:pPr lvl="0"/>
            <a:r>
              <a:rPr lang="en-US" sz="2400" dirty="0" smtClean="0"/>
              <a:t>Capacités </a:t>
            </a:r>
            <a:r>
              <a:rPr lang="en-US" sz="2400" dirty="0"/>
              <a:t>humaine </a:t>
            </a:r>
            <a:r>
              <a:rPr lang="en-US" sz="2400" dirty="0" smtClean="0"/>
              <a:t>et Infrastructures inadéquates à </a:t>
            </a:r>
            <a:r>
              <a:rPr lang="en-US" sz="2400" dirty="0"/>
              <a:t>tous les niveaux </a:t>
            </a:r>
            <a:r>
              <a:rPr lang="en-US" sz="2400" dirty="0" smtClean="0"/>
              <a:t>pour planifier,mettre en </a:t>
            </a:r>
            <a:r>
              <a:rPr lang="en-US" sz="2400" dirty="0"/>
              <a:t>oeuvre et </a:t>
            </a:r>
            <a:r>
              <a:rPr lang="en-US" sz="2400" dirty="0" smtClean="0"/>
              <a:t>superviser les opérations de la </a:t>
            </a:r>
            <a:r>
              <a:rPr lang="en-US" sz="2400" dirty="0"/>
              <a:t>PID.</a:t>
            </a:r>
          </a:p>
          <a:p>
            <a:pPr lvl="0"/>
            <a:r>
              <a:rPr lang="en-US" sz="2400" dirty="0"/>
              <a:t>Faiblesse des </a:t>
            </a:r>
            <a:r>
              <a:rPr lang="en-US" sz="2400" dirty="0" smtClean="0"/>
              <a:t>Données </a:t>
            </a:r>
            <a:r>
              <a:rPr lang="en-US" sz="2400" dirty="0"/>
              <a:t>et </a:t>
            </a:r>
            <a:r>
              <a:rPr lang="en-US" sz="2400" dirty="0" smtClean="0"/>
              <a:t>Système </a:t>
            </a:r>
            <a:r>
              <a:rPr lang="en-US" sz="2400" dirty="0"/>
              <a:t>d’information sanitaire </a:t>
            </a:r>
            <a:r>
              <a:rPr lang="en-US" sz="2400" dirty="0" smtClean="0"/>
              <a:t>faibles et non à jour ne permettant pas de guider le processus </a:t>
            </a:r>
            <a:r>
              <a:rPr lang="en-US" sz="2400" dirty="0"/>
              <a:t>de prise de décision </a:t>
            </a:r>
            <a:r>
              <a:rPr lang="en-US" sz="2400" dirty="0" smtClean="0"/>
              <a:t>basée sur l’évidence dans les Districts d’intervention de la PID</a:t>
            </a:r>
            <a:r>
              <a:rPr lang="en-US" sz="2400" dirty="0"/>
              <a:t>.</a:t>
            </a:r>
          </a:p>
          <a:p>
            <a:pPr lvl="0"/>
            <a:r>
              <a:rPr lang="en-US" sz="2400" dirty="0"/>
              <a:t>Faiblesse de la Collaboration entre </a:t>
            </a:r>
            <a:r>
              <a:rPr lang="en-US" sz="2400" dirty="0" smtClean="0"/>
              <a:t>les parties prenantes</a:t>
            </a:r>
            <a:r>
              <a:rPr lang="en-US" sz="2400" dirty="0"/>
              <a:t>.</a:t>
            </a:r>
          </a:p>
          <a:p>
            <a:pPr lvl="0"/>
            <a:r>
              <a:rPr lang="en-US" sz="2400" dirty="0"/>
              <a:t>Developpement </a:t>
            </a:r>
            <a:r>
              <a:rPr lang="en-US" sz="2400" dirty="0" smtClean="0"/>
              <a:t>de </a:t>
            </a:r>
            <a:r>
              <a:rPr lang="en-US" sz="2400" dirty="0"/>
              <a:t>la résistance des moustiques aux insecticides et virage vers les insecticides encore plus chers.</a:t>
            </a:r>
          </a:p>
          <a:p>
            <a:endParaRPr lang="en-US" sz="2500" dirty="0"/>
          </a:p>
        </p:txBody>
      </p:sp>
    </p:spTree>
    <p:extLst>
      <p:ext uri="{BB962C8B-B14F-4D97-AF65-F5344CB8AC3E}">
        <p14:creationId xmlns:p14="http://schemas.microsoft.com/office/powerpoint/2010/main" xmlns="" val="16357308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0"/>
            <a:ext cx="7010400" cy="1143000"/>
          </a:xfrm>
        </p:spPr>
        <p:txBody>
          <a:bodyPr>
            <a:normAutofit fontScale="90000"/>
          </a:bodyPr>
          <a:lstStyle/>
          <a:p>
            <a:r>
              <a:rPr lang="fr-FR" dirty="0" smtClean="0"/>
              <a:t>     </a:t>
            </a:r>
            <a:r>
              <a:rPr lang="fr-FR" sz="4800" dirty="0" smtClean="0"/>
              <a:t>Enoncé du Problème.</a:t>
            </a:r>
            <a:endParaRPr lang="fr-FR" sz="4800" dirty="0"/>
          </a:p>
        </p:txBody>
      </p:sp>
      <p:sp>
        <p:nvSpPr>
          <p:cNvPr id="3" name="Espace réservé du contenu 2"/>
          <p:cNvSpPr>
            <a:spLocks noGrp="1"/>
          </p:cNvSpPr>
          <p:nvPr>
            <p:ph idx="1"/>
          </p:nvPr>
        </p:nvSpPr>
        <p:spPr>
          <a:xfrm>
            <a:off x="0" y="1219200"/>
            <a:ext cx="9144000" cy="5410200"/>
          </a:xfrm>
        </p:spPr>
        <p:txBody>
          <a:bodyPr>
            <a:noAutofit/>
          </a:bodyPr>
          <a:lstStyle/>
          <a:p>
            <a:r>
              <a:rPr lang="fr-FR" sz="2400" dirty="0"/>
              <a:t>Le paludisme est un problème majeur de santé publique au Mali affectant l'ensemble de la population</a:t>
            </a:r>
          </a:p>
          <a:p>
            <a:r>
              <a:rPr lang="fr-FR" sz="2400" dirty="0"/>
              <a:t>MILD et PID sont les deux méthodes de contrôle des vecteurs utilisés </a:t>
            </a:r>
            <a:r>
              <a:rPr lang="fr-FR" sz="2400" dirty="0" smtClean="0"/>
              <a:t>en </a:t>
            </a:r>
            <a:r>
              <a:rPr lang="fr-FR" sz="2400" dirty="0"/>
              <a:t>plus de la gestion de cas, la prévention chez les femmes enceintes et IEC / CCC</a:t>
            </a:r>
          </a:p>
          <a:p>
            <a:r>
              <a:rPr lang="fr-FR" sz="2400" dirty="0"/>
              <a:t>Bien que ces autres interventions ont plusieurs donateurs, </a:t>
            </a:r>
            <a:r>
              <a:rPr lang="fr-FR" sz="2400" dirty="0" smtClean="0"/>
              <a:t>la PID </a:t>
            </a:r>
            <a:r>
              <a:rPr lang="fr-FR" sz="2400" dirty="0"/>
              <a:t>ne dispose que d'un donateur-PMI qui existe depuis </a:t>
            </a:r>
            <a:r>
              <a:rPr lang="fr-FR" sz="2400" dirty="0" smtClean="0"/>
              <a:t>2008 que dans </a:t>
            </a:r>
            <a:r>
              <a:rPr lang="fr-FR" sz="2400" dirty="0"/>
              <a:t>trois districts</a:t>
            </a:r>
          </a:p>
          <a:p>
            <a:r>
              <a:rPr lang="fr-FR" sz="2400" dirty="0"/>
              <a:t>Il </a:t>
            </a:r>
            <a:r>
              <a:rPr lang="fr-FR" sz="2400" dirty="0" smtClean="0"/>
              <a:t>y a </a:t>
            </a:r>
            <a:r>
              <a:rPr lang="fr-FR" sz="2400" dirty="0"/>
              <a:t>plusieurs autres districts qui bénéficieraient </a:t>
            </a:r>
            <a:r>
              <a:rPr lang="fr-FR" sz="2400" dirty="0" smtClean="0"/>
              <a:t>de la PID </a:t>
            </a:r>
            <a:r>
              <a:rPr lang="fr-FR" sz="2400" dirty="0"/>
              <a:t>mais le financement </a:t>
            </a:r>
            <a:r>
              <a:rPr lang="fr-FR" sz="2400" dirty="0" smtClean="0"/>
              <a:t>est le </a:t>
            </a:r>
            <a:r>
              <a:rPr lang="fr-FR" sz="2400" dirty="0"/>
              <a:t>facteur limitant.</a:t>
            </a:r>
          </a:p>
          <a:p>
            <a:r>
              <a:rPr lang="fr-FR" sz="2400" dirty="0"/>
              <a:t>Afin d'intensifier et maintenir la couverture </a:t>
            </a:r>
            <a:r>
              <a:rPr lang="fr-FR" sz="2400" dirty="0" smtClean="0"/>
              <a:t>de la PID, </a:t>
            </a:r>
            <a:r>
              <a:rPr lang="fr-FR" sz="2400" dirty="0"/>
              <a:t>PMI et PNLP </a:t>
            </a:r>
            <a:r>
              <a:rPr lang="fr-FR" sz="2400" dirty="0" smtClean="0"/>
              <a:t>ont </a:t>
            </a:r>
            <a:r>
              <a:rPr lang="fr-FR" sz="2400" dirty="0"/>
              <a:t>lancé un processus d'élaboration d'un plan stratégique national </a:t>
            </a:r>
            <a:r>
              <a:rPr lang="fr-FR" sz="2400" dirty="0" smtClean="0"/>
              <a:t>de la PID.</a:t>
            </a:r>
            <a:endParaRPr lang="en-US" sz="2500" dirty="0"/>
          </a:p>
        </p:txBody>
      </p:sp>
    </p:spTree>
    <p:extLst>
      <p:ext uri="{BB962C8B-B14F-4D97-AF65-F5344CB8AC3E}">
        <p14:creationId xmlns:p14="http://schemas.microsoft.com/office/powerpoint/2010/main" xmlns="" val="3292279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0"/>
            <a:ext cx="7620000" cy="1143000"/>
          </a:xfrm>
        </p:spPr>
        <p:txBody>
          <a:bodyPr>
            <a:normAutofit fontScale="90000"/>
          </a:bodyPr>
          <a:lstStyle/>
          <a:p>
            <a:r>
              <a:rPr lang="fr-FR" dirty="0" smtClean="0"/>
              <a:t>Prévalence du Paludisme chez les Enfants de moins de 5 ans</a:t>
            </a:r>
            <a:endParaRPr lang="fr-FR" sz="4800" dirty="0"/>
          </a:p>
        </p:txBody>
      </p:sp>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371601" y="1143000"/>
            <a:ext cx="6477000" cy="5791200"/>
          </a:xfrm>
          <a:prstGeom prst="rect">
            <a:avLst/>
          </a:prstGeom>
          <a:noFill/>
        </p:spPr>
      </p:pic>
    </p:spTree>
    <p:extLst>
      <p:ext uri="{BB962C8B-B14F-4D97-AF65-F5344CB8AC3E}">
        <p14:creationId xmlns:p14="http://schemas.microsoft.com/office/powerpoint/2010/main" xmlns="" val="31085382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0"/>
            <a:ext cx="7467600" cy="1143000"/>
          </a:xfrm>
        </p:spPr>
        <p:txBody>
          <a:bodyPr>
            <a:normAutofit fontScale="90000"/>
          </a:bodyPr>
          <a:lstStyle/>
          <a:p>
            <a:r>
              <a:rPr lang="fr-FR" sz="4800" dirty="0" smtClean="0"/>
              <a:t>But du Plan Stratégique de la PID.</a:t>
            </a:r>
            <a:endParaRPr lang="fr-FR" sz="4800" dirty="0"/>
          </a:p>
        </p:txBody>
      </p:sp>
      <p:sp>
        <p:nvSpPr>
          <p:cNvPr id="3" name="Espace réservé du contenu 2"/>
          <p:cNvSpPr>
            <a:spLocks noGrp="1"/>
          </p:cNvSpPr>
          <p:nvPr>
            <p:ph idx="1"/>
          </p:nvPr>
        </p:nvSpPr>
        <p:spPr>
          <a:xfrm>
            <a:off x="0" y="1219200"/>
            <a:ext cx="9144000" cy="5410200"/>
          </a:xfrm>
        </p:spPr>
        <p:txBody>
          <a:bodyPr>
            <a:noAutofit/>
          </a:bodyPr>
          <a:lstStyle/>
          <a:p>
            <a:r>
              <a:rPr lang="fr-FR" sz="2400" dirty="0"/>
              <a:t>Pour une utilisation par le PNLP et les autres secteurs tels que les services pénitentiaires, les militaires, les établissements d'enseignement et des mines pour protéger leurs travailleurs et les communautés.</a:t>
            </a:r>
          </a:p>
          <a:p>
            <a:r>
              <a:rPr lang="fr-FR" sz="2400" dirty="0"/>
              <a:t>Pour informer les décideurs et les spécialistes de la politique de santé sur les défis et les lacunes de l'IRS.</a:t>
            </a:r>
          </a:p>
          <a:p>
            <a:r>
              <a:rPr lang="fr-FR" sz="2400" dirty="0"/>
              <a:t>Pour le renforcement des capacités des institutions de recherche et de formation.</a:t>
            </a:r>
          </a:p>
          <a:p>
            <a:r>
              <a:rPr lang="fr-FR" sz="2400" dirty="0"/>
              <a:t>Pour une utilisation par le gouvernement de solliciter et de négocier pour le soutien financier et technique de l'ensemble du secteur public et privé, les organismes donateurs, les ONG et les communautés.</a:t>
            </a:r>
            <a:endParaRPr lang="en-US" sz="2500" dirty="0"/>
          </a:p>
        </p:txBody>
      </p:sp>
    </p:spTree>
    <p:extLst>
      <p:ext uri="{BB962C8B-B14F-4D97-AF65-F5344CB8AC3E}">
        <p14:creationId xmlns:p14="http://schemas.microsoft.com/office/powerpoint/2010/main" xmlns="" val="35991933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543800" cy="944562"/>
          </a:xfrm>
        </p:spPr>
        <p:txBody>
          <a:bodyPr>
            <a:noAutofit/>
          </a:bodyPr>
          <a:lstStyle/>
          <a:p>
            <a:r>
              <a:rPr lang="en-US" dirty="0" smtClean="0"/>
              <a:t>Estimation du Budget pour le Plan Stratégique de la PID (US$)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640071177"/>
              </p:ext>
            </p:extLst>
          </p:nvPr>
        </p:nvGraphicFramePr>
        <p:xfrm>
          <a:off x="-4482" y="1219200"/>
          <a:ext cx="9067799" cy="5156200"/>
        </p:xfrm>
        <a:graphic>
          <a:graphicData uri="http://schemas.openxmlformats.org/drawingml/2006/table">
            <a:tbl>
              <a:tblPr firstRow="1" bandRow="1">
                <a:tableStyleId>{5C22544A-7EE6-4342-B048-85BDC9FD1C3A}</a:tableStyleId>
              </a:tblPr>
              <a:tblGrid>
                <a:gridCol w="1757082"/>
                <a:gridCol w="1219200"/>
                <a:gridCol w="1548152"/>
                <a:gridCol w="1514455"/>
                <a:gridCol w="1598591"/>
                <a:gridCol w="1430319"/>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Activities</a:t>
                      </a:r>
                      <a:endParaRPr lang="en-US" dirty="0"/>
                    </a:p>
                  </a:txBody>
                  <a:tcPr/>
                </a:tc>
                <a:tc>
                  <a:txBody>
                    <a:bodyPr/>
                    <a:lstStyle/>
                    <a:p>
                      <a:pPr algn="ctr"/>
                      <a:r>
                        <a:rPr lang="en-US" dirty="0" smtClean="0"/>
                        <a:t>2016</a:t>
                      </a:r>
                      <a:endParaRPr lang="en-US" dirty="0"/>
                    </a:p>
                  </a:txBody>
                  <a:tcPr/>
                </a:tc>
                <a:tc>
                  <a:txBody>
                    <a:bodyPr/>
                    <a:lstStyle/>
                    <a:p>
                      <a:pPr algn="ctr"/>
                      <a:r>
                        <a:rPr lang="en-US" dirty="0" smtClean="0"/>
                        <a:t>2017</a:t>
                      </a:r>
                      <a:endParaRPr lang="en-US" dirty="0"/>
                    </a:p>
                  </a:txBody>
                  <a:tcPr/>
                </a:tc>
                <a:tc>
                  <a:txBody>
                    <a:bodyPr/>
                    <a:lstStyle/>
                    <a:p>
                      <a:pPr algn="ctr"/>
                      <a:r>
                        <a:rPr lang="en-US" dirty="0" smtClean="0"/>
                        <a:t>2018</a:t>
                      </a:r>
                      <a:endParaRPr lang="en-US" dirty="0"/>
                    </a:p>
                  </a:txBody>
                  <a:tcPr/>
                </a:tc>
                <a:tc>
                  <a:txBody>
                    <a:bodyPr/>
                    <a:lstStyle/>
                    <a:p>
                      <a:pPr algn="ctr"/>
                      <a:r>
                        <a:rPr lang="en-US" dirty="0" smtClean="0"/>
                        <a:t>2019</a:t>
                      </a:r>
                      <a:endParaRPr lang="en-US" dirty="0"/>
                    </a:p>
                  </a:txBody>
                  <a:tcPr/>
                </a:tc>
                <a:tc>
                  <a:txBody>
                    <a:bodyPr/>
                    <a:lstStyle/>
                    <a:p>
                      <a:pPr algn="ctr"/>
                      <a:r>
                        <a:rPr lang="en-US" dirty="0" smtClean="0"/>
                        <a:t>2020</a:t>
                      </a:r>
                      <a:endParaRPr lang="en-US" dirty="0"/>
                    </a:p>
                  </a:txBody>
                  <a:tcPr/>
                </a:tc>
              </a:tr>
              <a:tr h="370840">
                <a:tc>
                  <a:txBody>
                    <a:bodyPr/>
                    <a:lstStyle/>
                    <a:p>
                      <a:r>
                        <a:rPr lang="en-US" dirty="0" smtClean="0"/>
                        <a:t>Capacity building</a:t>
                      </a:r>
                      <a:endParaRPr lang="en-US" dirty="0"/>
                    </a:p>
                  </a:txBody>
                  <a:tcPr/>
                </a:tc>
                <a:tc>
                  <a:txBody>
                    <a:bodyPr/>
                    <a:lstStyle/>
                    <a:p>
                      <a:pPr algn="ctr"/>
                      <a:r>
                        <a:rPr lang="en-US" dirty="0" smtClean="0"/>
                        <a:t>43000</a:t>
                      </a:r>
                      <a:endParaRPr lang="en-US" dirty="0"/>
                    </a:p>
                  </a:txBody>
                  <a:tcPr/>
                </a:tc>
                <a:tc>
                  <a:txBody>
                    <a:bodyPr/>
                    <a:lstStyle/>
                    <a:p>
                      <a:pPr algn="ctr"/>
                      <a:r>
                        <a:rPr lang="en-US" dirty="0" smtClean="0"/>
                        <a:t>99000</a:t>
                      </a:r>
                      <a:endParaRPr lang="en-US" dirty="0"/>
                    </a:p>
                  </a:txBody>
                  <a:tcPr/>
                </a:tc>
                <a:tc>
                  <a:txBody>
                    <a:bodyPr/>
                    <a:lstStyle/>
                    <a:p>
                      <a:pPr algn="ctr"/>
                      <a:r>
                        <a:rPr lang="en-US" dirty="0" smtClean="0"/>
                        <a:t>103000</a:t>
                      </a:r>
                      <a:endParaRPr lang="en-US" dirty="0"/>
                    </a:p>
                  </a:txBody>
                  <a:tcPr/>
                </a:tc>
                <a:tc>
                  <a:txBody>
                    <a:bodyPr/>
                    <a:lstStyle/>
                    <a:p>
                      <a:pPr algn="ctr"/>
                      <a:r>
                        <a:rPr lang="en-US" dirty="0" smtClean="0"/>
                        <a:t>70000</a:t>
                      </a:r>
                      <a:endParaRPr lang="en-US" dirty="0"/>
                    </a:p>
                  </a:txBody>
                  <a:tcPr/>
                </a:tc>
                <a:tc>
                  <a:txBody>
                    <a:bodyPr/>
                    <a:lstStyle/>
                    <a:p>
                      <a:pPr algn="ctr"/>
                      <a:r>
                        <a:rPr lang="en-US" dirty="0" smtClean="0"/>
                        <a:t>30000</a:t>
                      </a:r>
                      <a:endParaRPr lang="en-US" dirty="0"/>
                    </a:p>
                  </a:txBody>
                  <a:tcPr/>
                </a:tc>
              </a:tr>
              <a:tr h="370840">
                <a:tc>
                  <a:txBody>
                    <a:bodyPr/>
                    <a:lstStyle/>
                    <a:p>
                      <a:r>
                        <a:rPr lang="en-US" dirty="0" smtClean="0"/>
                        <a:t>Spraying</a:t>
                      </a:r>
                      <a:endParaRPr lang="en-US" dirty="0"/>
                    </a:p>
                  </a:txBody>
                  <a:tcPr/>
                </a:tc>
                <a:tc>
                  <a:txBody>
                    <a:bodyPr/>
                    <a:lstStyle/>
                    <a:p>
                      <a:pPr algn="ctr"/>
                      <a:r>
                        <a:rPr lang="en-US" dirty="0" smtClean="0"/>
                        <a:t>5458193</a:t>
                      </a:r>
                      <a:endParaRPr lang="en-US" dirty="0"/>
                    </a:p>
                  </a:txBody>
                  <a:tcPr/>
                </a:tc>
                <a:tc>
                  <a:txBody>
                    <a:bodyPr/>
                    <a:lstStyle/>
                    <a:p>
                      <a:pPr algn="ctr"/>
                      <a:r>
                        <a:rPr lang="en-US" dirty="0" smtClean="0"/>
                        <a:t>119377799</a:t>
                      </a:r>
                      <a:endParaRPr lang="en-US" dirty="0"/>
                    </a:p>
                  </a:txBody>
                  <a:tcPr/>
                </a:tc>
                <a:tc>
                  <a:txBody>
                    <a:bodyPr/>
                    <a:lstStyle/>
                    <a:p>
                      <a:pPr algn="ctr"/>
                      <a:r>
                        <a:rPr lang="en-US" dirty="0" smtClean="0"/>
                        <a:t>11897353</a:t>
                      </a:r>
                      <a:endParaRPr lang="en-US" dirty="0"/>
                    </a:p>
                  </a:txBody>
                  <a:tcPr/>
                </a:tc>
                <a:tc>
                  <a:txBody>
                    <a:bodyPr/>
                    <a:lstStyle/>
                    <a:p>
                      <a:pPr algn="ctr"/>
                      <a:r>
                        <a:rPr lang="en-US" dirty="0" smtClean="0"/>
                        <a:t>15886450</a:t>
                      </a:r>
                      <a:endParaRPr lang="en-US" dirty="0"/>
                    </a:p>
                  </a:txBody>
                  <a:tcPr/>
                </a:tc>
                <a:tc>
                  <a:txBody>
                    <a:bodyPr/>
                    <a:lstStyle/>
                    <a:p>
                      <a:pPr algn="ctr"/>
                      <a:r>
                        <a:rPr lang="en-US" dirty="0" smtClean="0"/>
                        <a:t>27652298</a:t>
                      </a:r>
                      <a:endParaRPr lang="en-US" dirty="0"/>
                    </a:p>
                  </a:txBody>
                  <a:tcPr/>
                </a:tc>
              </a:tr>
              <a:tr h="370840">
                <a:tc>
                  <a:txBody>
                    <a:bodyPr/>
                    <a:lstStyle/>
                    <a:p>
                      <a:r>
                        <a:rPr lang="en-US" dirty="0" smtClean="0"/>
                        <a:t>Ento monitoring</a:t>
                      </a:r>
                      <a:endParaRPr lang="en-US" dirty="0"/>
                    </a:p>
                  </a:txBody>
                  <a:tcPr/>
                </a:tc>
                <a:tc>
                  <a:txBody>
                    <a:bodyPr/>
                    <a:lstStyle/>
                    <a:p>
                      <a:pPr algn="ctr"/>
                      <a:r>
                        <a:rPr lang="en-US" dirty="0" smtClean="0"/>
                        <a:t>432000</a:t>
                      </a:r>
                      <a:endParaRPr lang="en-US" dirty="0"/>
                    </a:p>
                  </a:txBody>
                  <a:tcPr/>
                </a:tc>
                <a:tc>
                  <a:txBody>
                    <a:bodyPr/>
                    <a:lstStyle/>
                    <a:p>
                      <a:pPr algn="ctr"/>
                      <a:r>
                        <a:rPr lang="en-US" dirty="0" smtClean="0"/>
                        <a:t>324000</a:t>
                      </a:r>
                      <a:endParaRPr lang="en-US" dirty="0"/>
                    </a:p>
                  </a:txBody>
                  <a:tcPr/>
                </a:tc>
                <a:tc>
                  <a:txBody>
                    <a:bodyPr/>
                    <a:lstStyle/>
                    <a:p>
                      <a:pPr algn="ctr"/>
                      <a:r>
                        <a:rPr lang="en-US" dirty="0" smtClean="0"/>
                        <a:t>426500</a:t>
                      </a:r>
                      <a:endParaRPr lang="en-US" dirty="0"/>
                    </a:p>
                  </a:txBody>
                  <a:tcPr/>
                </a:tc>
                <a:tc>
                  <a:txBody>
                    <a:bodyPr/>
                    <a:lstStyle/>
                    <a:p>
                      <a:pPr algn="ctr"/>
                      <a:r>
                        <a:rPr lang="en-US" dirty="0" smtClean="0"/>
                        <a:t>324000</a:t>
                      </a:r>
                      <a:endParaRPr lang="en-US" dirty="0"/>
                    </a:p>
                  </a:txBody>
                  <a:tcPr/>
                </a:tc>
                <a:tc>
                  <a:txBody>
                    <a:bodyPr/>
                    <a:lstStyle/>
                    <a:p>
                      <a:pPr algn="ctr"/>
                      <a:r>
                        <a:rPr lang="en-US" dirty="0" smtClean="0"/>
                        <a:t>326000</a:t>
                      </a:r>
                      <a:endParaRPr lang="en-US" dirty="0"/>
                    </a:p>
                  </a:txBody>
                  <a:tcPr/>
                </a:tc>
              </a:tr>
              <a:tr h="370840">
                <a:tc>
                  <a:txBody>
                    <a:bodyPr/>
                    <a:lstStyle/>
                    <a:p>
                      <a:r>
                        <a:rPr lang="en-US" dirty="0" smtClean="0"/>
                        <a:t>Insecticide resistance</a:t>
                      </a:r>
                      <a:endParaRPr lang="en-US" dirty="0"/>
                    </a:p>
                  </a:txBody>
                  <a:tcPr/>
                </a:tc>
                <a:tc>
                  <a:txBody>
                    <a:bodyPr/>
                    <a:lstStyle/>
                    <a:p>
                      <a:pPr algn="ctr"/>
                      <a:r>
                        <a:rPr lang="en-US" dirty="0" smtClean="0"/>
                        <a:t>33000</a:t>
                      </a:r>
                      <a:endParaRPr lang="en-US" dirty="0"/>
                    </a:p>
                  </a:txBody>
                  <a:tcPr/>
                </a:tc>
                <a:tc>
                  <a:txBody>
                    <a:bodyPr/>
                    <a:lstStyle/>
                    <a:p>
                      <a:pPr algn="ctr"/>
                      <a:r>
                        <a:rPr lang="en-US" dirty="0" smtClean="0"/>
                        <a:t>8000</a:t>
                      </a:r>
                      <a:endParaRPr lang="en-US" dirty="0"/>
                    </a:p>
                  </a:txBody>
                  <a:tcPr/>
                </a:tc>
                <a:tc>
                  <a:txBody>
                    <a:bodyPr/>
                    <a:lstStyle/>
                    <a:p>
                      <a:pPr algn="ctr"/>
                      <a:r>
                        <a:rPr lang="en-US" dirty="0" smtClean="0"/>
                        <a:t>8000</a:t>
                      </a:r>
                      <a:endParaRPr lang="en-US" dirty="0"/>
                    </a:p>
                  </a:txBody>
                  <a:tcPr/>
                </a:tc>
                <a:tc>
                  <a:txBody>
                    <a:bodyPr/>
                    <a:lstStyle/>
                    <a:p>
                      <a:pPr algn="ctr"/>
                      <a:r>
                        <a:rPr lang="en-US" dirty="0" smtClean="0"/>
                        <a:t>8000</a:t>
                      </a:r>
                      <a:endParaRPr lang="en-US" dirty="0"/>
                    </a:p>
                  </a:txBody>
                  <a:tcPr/>
                </a:tc>
                <a:tc>
                  <a:txBody>
                    <a:bodyPr/>
                    <a:lstStyle/>
                    <a:p>
                      <a:pPr algn="ctr"/>
                      <a:r>
                        <a:rPr lang="en-US" dirty="0" smtClean="0"/>
                        <a:t>8000</a:t>
                      </a:r>
                      <a:endParaRPr lang="en-US" dirty="0"/>
                    </a:p>
                  </a:txBody>
                  <a:tcPr/>
                </a:tc>
              </a:tr>
              <a:tr h="370840">
                <a:tc>
                  <a:txBody>
                    <a:bodyPr/>
                    <a:lstStyle/>
                    <a:p>
                      <a:r>
                        <a:rPr lang="en-US" dirty="0" smtClean="0"/>
                        <a:t>Advocacy for IRS</a:t>
                      </a:r>
                      <a:endParaRPr lang="en-US" dirty="0"/>
                    </a:p>
                  </a:txBody>
                  <a:tcPr/>
                </a:tc>
                <a:tc>
                  <a:txBody>
                    <a:bodyPr/>
                    <a:lstStyle/>
                    <a:p>
                      <a:pPr algn="ctr"/>
                      <a:r>
                        <a:rPr lang="en-US" dirty="0" smtClean="0"/>
                        <a:t>120000</a:t>
                      </a:r>
                      <a:endParaRPr lang="en-US" dirty="0"/>
                    </a:p>
                  </a:txBody>
                  <a:tcPr/>
                </a:tc>
                <a:tc>
                  <a:txBody>
                    <a:bodyPr/>
                    <a:lstStyle/>
                    <a:p>
                      <a:pPr algn="ctr"/>
                      <a:r>
                        <a:rPr lang="en-US" dirty="0" smtClean="0"/>
                        <a:t>120000</a:t>
                      </a:r>
                      <a:endParaRPr lang="en-US" dirty="0"/>
                    </a:p>
                  </a:txBody>
                  <a:tcPr/>
                </a:tc>
                <a:tc>
                  <a:txBody>
                    <a:bodyPr/>
                    <a:lstStyle/>
                    <a:p>
                      <a:pPr algn="ctr"/>
                      <a:r>
                        <a:rPr lang="en-US" dirty="0" smtClean="0"/>
                        <a:t>120000</a:t>
                      </a:r>
                      <a:endParaRPr lang="en-US" dirty="0"/>
                    </a:p>
                  </a:txBody>
                  <a:tcPr/>
                </a:tc>
                <a:tc>
                  <a:txBody>
                    <a:bodyPr/>
                    <a:lstStyle/>
                    <a:p>
                      <a:pPr algn="ctr"/>
                      <a:r>
                        <a:rPr lang="en-US" dirty="0" smtClean="0"/>
                        <a:t>120000</a:t>
                      </a:r>
                      <a:endParaRPr lang="en-US" dirty="0"/>
                    </a:p>
                  </a:txBody>
                  <a:tcPr/>
                </a:tc>
                <a:tc>
                  <a:txBody>
                    <a:bodyPr/>
                    <a:lstStyle/>
                    <a:p>
                      <a:pPr algn="ctr"/>
                      <a:r>
                        <a:rPr lang="en-US" dirty="0" smtClean="0"/>
                        <a:t>120000</a:t>
                      </a:r>
                      <a:endParaRPr lang="en-US" dirty="0"/>
                    </a:p>
                  </a:txBody>
                  <a:tcPr/>
                </a:tc>
              </a:tr>
              <a:tr h="370840">
                <a:tc>
                  <a:txBody>
                    <a:bodyPr/>
                    <a:lstStyle/>
                    <a:p>
                      <a:r>
                        <a:rPr lang="en-US" b="1" dirty="0" smtClean="0"/>
                        <a:t>Total</a:t>
                      </a:r>
                      <a:endParaRPr lang="en-US" b="1" dirty="0"/>
                    </a:p>
                  </a:txBody>
                  <a:tcPr/>
                </a:tc>
                <a:tc>
                  <a:txBody>
                    <a:bodyPr/>
                    <a:lstStyle/>
                    <a:p>
                      <a:pPr algn="ctr"/>
                      <a:r>
                        <a:rPr lang="en-US" b="1" dirty="0" smtClean="0"/>
                        <a:t>6080208</a:t>
                      </a:r>
                      <a:endParaRPr lang="en-US" b="1" dirty="0"/>
                    </a:p>
                  </a:txBody>
                  <a:tcPr/>
                </a:tc>
                <a:tc>
                  <a:txBody>
                    <a:bodyPr/>
                    <a:lstStyle/>
                    <a:p>
                      <a:pPr algn="ctr"/>
                      <a:r>
                        <a:rPr lang="en-US" b="1" dirty="0" smtClean="0"/>
                        <a:t>12490815</a:t>
                      </a:r>
                      <a:endParaRPr lang="en-US" b="1" dirty="0"/>
                    </a:p>
                  </a:txBody>
                  <a:tcPr/>
                </a:tc>
                <a:tc>
                  <a:txBody>
                    <a:bodyPr/>
                    <a:lstStyle/>
                    <a:p>
                      <a:pPr algn="ctr"/>
                      <a:r>
                        <a:rPr lang="en-US" b="1" dirty="0" smtClean="0"/>
                        <a:t>12556870</a:t>
                      </a:r>
                      <a:endParaRPr lang="en-US" b="1" dirty="0"/>
                    </a:p>
                  </a:txBody>
                  <a:tcPr/>
                </a:tc>
                <a:tc>
                  <a:txBody>
                    <a:bodyPr/>
                    <a:lstStyle/>
                    <a:p>
                      <a:pPr algn="ctr"/>
                      <a:r>
                        <a:rPr lang="en-US" b="1" dirty="0" smtClean="0"/>
                        <a:t>16410458</a:t>
                      </a:r>
                      <a:endParaRPr lang="en-US" b="1" dirty="0"/>
                    </a:p>
                  </a:txBody>
                  <a:tcPr/>
                </a:tc>
                <a:tc>
                  <a:txBody>
                    <a:bodyPr/>
                    <a:lstStyle/>
                    <a:p>
                      <a:pPr algn="ctr"/>
                      <a:r>
                        <a:rPr lang="en-US" b="1" dirty="0" smtClean="0"/>
                        <a:t>28138817</a:t>
                      </a:r>
                      <a:endParaRPr lang="en-US" b="1" dirty="0"/>
                    </a:p>
                  </a:txBody>
                  <a:tcPr/>
                </a:tc>
              </a:tr>
              <a:tr h="370840">
                <a:tc>
                  <a:txBody>
                    <a:bodyPr/>
                    <a:lstStyle/>
                    <a:p>
                      <a:r>
                        <a:rPr lang="en-US" dirty="0" smtClean="0">
                          <a:solidFill>
                            <a:srgbClr val="FF0000"/>
                          </a:solidFill>
                        </a:rPr>
                        <a:t>Govt </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r>
              <a:tr h="370840">
                <a:tc>
                  <a:txBody>
                    <a:bodyPr/>
                    <a:lstStyle/>
                    <a:p>
                      <a:r>
                        <a:rPr lang="en-US" dirty="0" smtClean="0"/>
                        <a:t>PMI</a:t>
                      </a:r>
                      <a:endParaRPr lang="en-US" dirty="0"/>
                    </a:p>
                  </a:txBody>
                  <a:tcPr/>
                </a:tc>
                <a:tc>
                  <a:txBody>
                    <a:bodyPr/>
                    <a:lstStyle/>
                    <a:p>
                      <a:pPr algn="ctr"/>
                      <a:r>
                        <a:rPr lang="en-US" dirty="0" smtClean="0"/>
                        <a:t>5000000</a:t>
                      </a:r>
                      <a:endParaRPr lang="en-US" dirty="0"/>
                    </a:p>
                  </a:txBody>
                  <a:tcPr/>
                </a:tc>
                <a:tc>
                  <a:txBody>
                    <a:bodyPr/>
                    <a:lstStyle/>
                    <a:p>
                      <a:pPr algn="ctr"/>
                      <a:r>
                        <a:rPr lang="en-US" dirty="0" smtClean="0"/>
                        <a:t>5000000</a:t>
                      </a:r>
                      <a:endParaRPr lang="en-US" dirty="0"/>
                    </a:p>
                  </a:txBody>
                  <a:tcPr/>
                </a:tc>
                <a:tc>
                  <a:txBody>
                    <a:bodyPr/>
                    <a:lstStyle/>
                    <a:p>
                      <a:pPr algn="ctr"/>
                      <a:r>
                        <a:rPr lang="en-US" dirty="0" smtClean="0"/>
                        <a:t>5000000</a:t>
                      </a:r>
                      <a:endParaRPr lang="en-US" dirty="0"/>
                    </a:p>
                  </a:txBody>
                  <a:tcPr/>
                </a:tc>
                <a:tc>
                  <a:txBody>
                    <a:bodyPr/>
                    <a:lstStyle/>
                    <a:p>
                      <a:pPr algn="ctr"/>
                      <a:r>
                        <a:rPr lang="en-US" dirty="0" smtClean="0"/>
                        <a:t>5,000,000</a:t>
                      </a:r>
                      <a:endParaRPr lang="en-US" dirty="0"/>
                    </a:p>
                  </a:txBody>
                  <a:tcPr/>
                </a:tc>
                <a:tc>
                  <a:txBody>
                    <a:bodyPr/>
                    <a:lstStyle/>
                    <a:p>
                      <a:pPr algn="ctr"/>
                      <a:r>
                        <a:rPr lang="en-US" dirty="0" smtClean="0"/>
                        <a:t>5,000,000</a:t>
                      </a:r>
                      <a:endParaRPr lang="en-US" dirty="0"/>
                    </a:p>
                  </a:txBody>
                  <a:tcPr/>
                </a:tc>
              </a:tr>
              <a:tr h="370840">
                <a:tc>
                  <a:txBody>
                    <a:bodyPr/>
                    <a:lstStyle/>
                    <a:p>
                      <a:r>
                        <a:rPr lang="en-US" dirty="0" smtClean="0">
                          <a:solidFill>
                            <a:srgbClr val="FF0000"/>
                          </a:solidFill>
                        </a:rPr>
                        <a:t>Others</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c>
                  <a:txBody>
                    <a:bodyPr/>
                    <a:lstStyle/>
                    <a:p>
                      <a:pPr algn="ctr"/>
                      <a:r>
                        <a:rPr lang="en-US" dirty="0" smtClean="0">
                          <a:solidFill>
                            <a:srgbClr val="FF0000"/>
                          </a:solidFill>
                        </a:rPr>
                        <a:t>0</a:t>
                      </a:r>
                      <a:endParaRPr lang="en-US" dirty="0">
                        <a:solidFill>
                          <a:srgbClr val="FF0000"/>
                        </a:solidFill>
                      </a:endParaRPr>
                    </a:p>
                  </a:txBody>
                  <a:tcPr/>
                </a:tc>
              </a:tr>
              <a:tr h="370840">
                <a:tc>
                  <a:txBody>
                    <a:bodyPr/>
                    <a:lstStyle/>
                    <a:p>
                      <a:r>
                        <a:rPr lang="en-US" b="1" dirty="0" smtClean="0"/>
                        <a:t>Financial Gap</a:t>
                      </a:r>
                      <a:endParaRPr lang="en-US" b="1" dirty="0"/>
                    </a:p>
                  </a:txBody>
                  <a:tcPr/>
                </a:tc>
                <a:tc>
                  <a:txBody>
                    <a:bodyPr/>
                    <a:lstStyle/>
                    <a:p>
                      <a:pPr algn="ctr"/>
                      <a:r>
                        <a:rPr lang="en-US" b="1" dirty="0" smtClean="0"/>
                        <a:t>1080208</a:t>
                      </a:r>
                      <a:endParaRPr lang="en-US" b="1" dirty="0"/>
                    </a:p>
                  </a:txBody>
                  <a:tcPr/>
                </a:tc>
                <a:tc>
                  <a:txBody>
                    <a:bodyPr/>
                    <a:lstStyle/>
                    <a:p>
                      <a:pPr algn="ctr"/>
                      <a:r>
                        <a:rPr lang="en-US" b="1" dirty="0" smtClean="0"/>
                        <a:t>7490815</a:t>
                      </a:r>
                      <a:endParaRPr lang="en-US" b="1" dirty="0"/>
                    </a:p>
                  </a:txBody>
                  <a:tcPr/>
                </a:tc>
                <a:tc>
                  <a:txBody>
                    <a:bodyPr/>
                    <a:lstStyle/>
                    <a:p>
                      <a:pPr algn="ctr"/>
                      <a:r>
                        <a:rPr lang="en-US" b="1" dirty="0" smtClean="0"/>
                        <a:t>7556870</a:t>
                      </a:r>
                      <a:endParaRPr lang="en-US" b="1" dirty="0"/>
                    </a:p>
                  </a:txBody>
                  <a:tcPr/>
                </a:tc>
                <a:tc>
                  <a:txBody>
                    <a:bodyPr/>
                    <a:lstStyle/>
                    <a:p>
                      <a:pPr algn="ctr"/>
                      <a:r>
                        <a:rPr lang="en-US" b="1" dirty="0" smtClean="0"/>
                        <a:t>11410468</a:t>
                      </a:r>
                      <a:endParaRPr lang="en-US" b="1" dirty="0"/>
                    </a:p>
                  </a:txBody>
                  <a:tcPr/>
                </a:tc>
                <a:tc>
                  <a:txBody>
                    <a:bodyPr/>
                    <a:lstStyle/>
                    <a:p>
                      <a:pPr algn="ctr"/>
                      <a:r>
                        <a:rPr lang="en-US" b="1" dirty="0" smtClean="0"/>
                        <a:t>23138817</a:t>
                      </a:r>
                      <a:endParaRPr lang="en-US" b="1" dirty="0"/>
                    </a:p>
                  </a:txBody>
                  <a:tcPr/>
                </a:tc>
              </a:tr>
            </a:tbl>
          </a:graphicData>
        </a:graphic>
      </p:graphicFrame>
    </p:spTree>
    <p:extLst>
      <p:ext uri="{BB962C8B-B14F-4D97-AF65-F5344CB8AC3E}">
        <p14:creationId xmlns:p14="http://schemas.microsoft.com/office/powerpoint/2010/main" xmlns="" val="6753658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0"/>
            <a:ext cx="7467600" cy="1143000"/>
          </a:xfrm>
        </p:spPr>
        <p:txBody>
          <a:bodyPr>
            <a:noAutofit/>
          </a:bodyPr>
          <a:lstStyle/>
          <a:p>
            <a:r>
              <a:rPr lang="fr-FR" sz="4000" dirty="0" smtClean="0"/>
              <a:t>Districts proposés pour le passage à échelle de la PID.</a:t>
            </a:r>
            <a:endParaRPr lang="fr-FR" sz="4000" dirty="0"/>
          </a:p>
        </p:txBody>
      </p:sp>
      <p:sp>
        <p:nvSpPr>
          <p:cNvPr id="3" name="Espace réservé du contenu 2"/>
          <p:cNvSpPr>
            <a:spLocks noGrp="1"/>
          </p:cNvSpPr>
          <p:nvPr>
            <p:ph idx="1"/>
          </p:nvPr>
        </p:nvSpPr>
        <p:spPr>
          <a:xfrm>
            <a:off x="0" y="1219200"/>
            <a:ext cx="9144000" cy="5638800"/>
          </a:xfrm>
        </p:spPr>
        <p:txBody>
          <a:bodyPr>
            <a:noAutofit/>
          </a:bodyPr>
          <a:lstStyle/>
          <a:p>
            <a:endParaRPr lang="en-US" sz="2500" dirty="0"/>
          </a:p>
        </p:txBody>
      </p:sp>
      <p:pic>
        <p:nvPicPr>
          <p:cNvPr id="4" name="Image 2" descr="C:\Users\Straore\Desktop\Carte districts proposés.jpg"/>
          <p:cNvPicPr>
            <a:picLocks/>
          </p:cNvPicPr>
          <p:nvPr/>
        </p:nvPicPr>
        <p:blipFill>
          <a:blip r:embed="rId2">
            <a:extLst>
              <a:ext uri="{28A0092B-C50C-407E-A947-70E740481C1C}">
                <a14:useLocalDpi xmlns:a14="http://schemas.microsoft.com/office/drawing/2010/main" xmlns="" val="0"/>
              </a:ext>
            </a:extLst>
          </a:blip>
          <a:srcRect/>
          <a:stretch>
            <a:fillRect/>
          </a:stretch>
        </p:blipFill>
        <p:spPr bwMode="auto">
          <a:xfrm>
            <a:off x="1679212" y="1600200"/>
            <a:ext cx="5785576" cy="4525963"/>
          </a:xfrm>
          <a:prstGeom prst="rect">
            <a:avLst/>
          </a:prstGeom>
          <a:noFill/>
          <a:ln>
            <a:noFill/>
          </a:ln>
        </p:spPr>
      </p:pic>
    </p:spTree>
    <p:extLst>
      <p:ext uri="{BB962C8B-B14F-4D97-AF65-F5344CB8AC3E}">
        <p14:creationId xmlns:p14="http://schemas.microsoft.com/office/powerpoint/2010/main" xmlns="" val="708151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0"/>
            <a:ext cx="7467600" cy="1143000"/>
          </a:xfrm>
        </p:spPr>
        <p:txBody>
          <a:bodyPr>
            <a:noAutofit/>
          </a:bodyPr>
          <a:lstStyle/>
          <a:p>
            <a:r>
              <a:rPr lang="fr-FR" sz="4000" dirty="0" smtClean="0"/>
              <a:t>Population ciblée si passage à échelle de la PID.</a:t>
            </a:r>
            <a:endParaRPr lang="fr-FR" sz="4000" dirty="0"/>
          </a:p>
        </p:txBody>
      </p:sp>
      <p:pic>
        <p:nvPicPr>
          <p:cNvPr id="5" name="Espace réservé du contenu 4"/>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43435" y="1143000"/>
            <a:ext cx="8991600" cy="5715000"/>
          </a:xfrm>
          <a:prstGeom prst="rect">
            <a:avLst/>
          </a:prstGeom>
          <a:noFill/>
        </p:spPr>
      </p:pic>
    </p:spTree>
    <p:extLst>
      <p:ext uri="{BB962C8B-B14F-4D97-AF65-F5344CB8AC3E}">
        <p14:creationId xmlns:p14="http://schemas.microsoft.com/office/powerpoint/2010/main" xmlns="" val="1170838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6400" y="0"/>
            <a:ext cx="7467600" cy="1143000"/>
          </a:xfrm>
        </p:spPr>
        <p:txBody>
          <a:bodyPr>
            <a:normAutofit fontScale="90000"/>
          </a:bodyPr>
          <a:lstStyle/>
          <a:p>
            <a:r>
              <a:rPr lang="fr-FR" sz="4800" dirty="0"/>
              <a:t>C</a:t>
            </a:r>
            <a:r>
              <a:rPr lang="fr-FR" sz="4800" dirty="0" smtClean="0"/>
              <a:t>omment relevé ce défi financier?.</a:t>
            </a:r>
            <a:endParaRPr lang="fr-FR" sz="4800" dirty="0"/>
          </a:p>
        </p:txBody>
      </p:sp>
      <p:sp>
        <p:nvSpPr>
          <p:cNvPr id="3" name="Espace réservé du contenu 2"/>
          <p:cNvSpPr>
            <a:spLocks noGrp="1"/>
          </p:cNvSpPr>
          <p:nvPr>
            <p:ph idx="1"/>
          </p:nvPr>
        </p:nvSpPr>
        <p:spPr>
          <a:xfrm>
            <a:off x="0" y="1470212"/>
            <a:ext cx="9144000" cy="5410200"/>
          </a:xfrm>
        </p:spPr>
        <p:txBody>
          <a:bodyPr>
            <a:noAutofit/>
          </a:bodyPr>
          <a:lstStyle/>
          <a:p>
            <a:r>
              <a:rPr lang="fr-FR" sz="2400" dirty="0"/>
              <a:t>Une réunion des parties prenantes a eu lieu le 16 Mars 2015 pour revoir le plan stratégique </a:t>
            </a:r>
            <a:r>
              <a:rPr lang="fr-FR" sz="2400" dirty="0" smtClean="0"/>
              <a:t>de la PID.</a:t>
            </a:r>
          </a:p>
          <a:p>
            <a:endParaRPr lang="fr-FR" sz="2400" dirty="0"/>
          </a:p>
          <a:p>
            <a:r>
              <a:rPr lang="fr-FR" sz="2400" dirty="0"/>
              <a:t>Les principaux secteurs étaient représentés par 27 participants provenant </a:t>
            </a:r>
            <a:r>
              <a:rPr lang="fr-FR" sz="2400" dirty="0" smtClean="0"/>
              <a:t>:</a:t>
            </a:r>
          </a:p>
          <a:p>
            <a:pPr lvl="4"/>
            <a:r>
              <a:rPr lang="fr-FR" sz="2800" dirty="0"/>
              <a:t>PNLP, PMI, Abt Associates, LBMA, MRTC,</a:t>
            </a:r>
          </a:p>
          <a:p>
            <a:pPr lvl="4"/>
            <a:r>
              <a:rPr lang="fr-FR" sz="2800" dirty="0"/>
              <a:t>Ministère de l'Environnement, </a:t>
            </a:r>
          </a:p>
          <a:p>
            <a:pPr lvl="4"/>
            <a:r>
              <a:rPr lang="fr-FR" sz="2800" dirty="0"/>
              <a:t>Ministère de la Santé</a:t>
            </a:r>
          </a:p>
          <a:p>
            <a:pPr lvl="4"/>
            <a:r>
              <a:rPr lang="fr-FR" sz="2800" dirty="0"/>
              <a:t>Ministère de l'Agriculture, </a:t>
            </a:r>
          </a:p>
          <a:p>
            <a:pPr lvl="4"/>
            <a:r>
              <a:rPr lang="fr-FR" sz="2800" dirty="0"/>
              <a:t>Ministère des Mines,</a:t>
            </a:r>
          </a:p>
          <a:p>
            <a:pPr lvl="4"/>
            <a:r>
              <a:rPr lang="fr-FR" sz="2800" dirty="0"/>
              <a:t>Secteurs privés</a:t>
            </a:r>
          </a:p>
        </p:txBody>
      </p:sp>
    </p:spTree>
    <p:extLst>
      <p:ext uri="{BB962C8B-B14F-4D97-AF65-F5344CB8AC3E}">
        <p14:creationId xmlns:p14="http://schemas.microsoft.com/office/powerpoint/2010/main" xmlns="" val="19026547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STER AIRS Presentation Template REV FI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130000" t="-95000" r="40000" b="21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MASTER AIRS Presentation Template REV FI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130000" t="-95000" r="40000" b="21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1102</Words>
  <Application>Microsoft Office PowerPoint</Application>
  <PresentationFormat>Affichage à l'écran (4:3)</PresentationFormat>
  <Paragraphs>133</Paragraphs>
  <Slides>14</Slides>
  <Notes>1</Notes>
  <HiddenSlides>0</HiddenSlides>
  <MMClips>0</MMClips>
  <ScaleCrop>false</ScaleCrop>
  <HeadingPairs>
    <vt:vector size="4" baseType="variant">
      <vt:variant>
        <vt:lpstr>Thème</vt:lpstr>
      </vt:variant>
      <vt:variant>
        <vt:i4>2</vt:i4>
      </vt:variant>
      <vt:variant>
        <vt:lpstr>Titres des diapositives</vt:lpstr>
      </vt:variant>
      <vt:variant>
        <vt:i4>14</vt:i4>
      </vt:variant>
    </vt:vector>
  </HeadingPairs>
  <TitlesOfParts>
    <vt:vector size="16" baseType="lpstr">
      <vt:lpstr>MASTER AIRS Presentation Template REV FIN</vt:lpstr>
      <vt:lpstr>1_MASTER AIRS Presentation Template REV FIN</vt:lpstr>
      <vt:lpstr>Pulvérisation  Intra  Domiciliaire (PID)  Plan Stratégique (2016-2020)</vt:lpstr>
      <vt:lpstr>     Défis dans la PID</vt:lpstr>
      <vt:lpstr>     Enoncé du Problème.</vt:lpstr>
      <vt:lpstr>Prévalence du Paludisme chez les Enfants de moins de 5 ans</vt:lpstr>
      <vt:lpstr>But du Plan Stratégique de la PID.</vt:lpstr>
      <vt:lpstr>Estimation du Budget pour le Plan Stratégique de la PID (US$)</vt:lpstr>
      <vt:lpstr>Districts proposés pour le passage à échelle de la PID.</vt:lpstr>
      <vt:lpstr>Population ciblée si passage à échelle de la PID.</vt:lpstr>
      <vt:lpstr>Comment relevé ce défi financier?.</vt:lpstr>
      <vt:lpstr>Incitations proposées par les intervenants pour les partenaires à investir dans IRS</vt:lpstr>
      <vt:lpstr>Stratégies proposées par les participants pour Mobiliser les Ressources. </vt:lpstr>
      <vt:lpstr>Mobiliser les Ressources…. </vt:lpstr>
      <vt:lpstr>Recommandations par les Participants. </vt:lpstr>
      <vt:lpstr>Recommandations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Indoor Residual Spraying (IRS) Strategic Plan for Malaria Prevention and Control (2016-2020)</dc:title>
  <dc:creator>jgithure</dc:creator>
  <cp:lastModifiedBy>NIAKA</cp:lastModifiedBy>
  <cp:revision>40</cp:revision>
  <cp:lastPrinted>2015-03-18T13:12:10Z</cp:lastPrinted>
  <dcterms:created xsi:type="dcterms:W3CDTF">2015-03-16T15:55:04Z</dcterms:created>
  <dcterms:modified xsi:type="dcterms:W3CDTF">2015-03-20T12:37:49Z</dcterms:modified>
</cp:coreProperties>
</file>